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2CB"/>
    <a:srgbClr val="55A92A"/>
    <a:srgbClr val="00CBFF"/>
    <a:srgbClr val="338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8750C0-C914-4BE5-9EEB-293B86224B2F}" v="1" dt="2021-12-07T16:18:09.4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Harding-Safeguarding" userId="cd9a72d3-cad9-4bf2-b48c-10f238abd0cf" providerId="ADAL" clId="{C68750C0-C914-4BE5-9EEB-293B86224B2F}"/>
    <pc:docChg chg="modSld">
      <pc:chgData name="Emma Harding-Safeguarding" userId="cd9a72d3-cad9-4bf2-b48c-10f238abd0cf" providerId="ADAL" clId="{C68750C0-C914-4BE5-9EEB-293B86224B2F}" dt="2021-12-07T16:18:03.141" v="6" actId="20577"/>
      <pc:docMkLst>
        <pc:docMk/>
      </pc:docMkLst>
      <pc:sldChg chg="modSp mod">
        <pc:chgData name="Emma Harding-Safeguarding" userId="cd9a72d3-cad9-4bf2-b48c-10f238abd0cf" providerId="ADAL" clId="{C68750C0-C914-4BE5-9EEB-293B86224B2F}" dt="2021-12-07T16:18:03.141" v="6" actId="20577"/>
        <pc:sldMkLst>
          <pc:docMk/>
          <pc:sldMk cId="532189197" sldId="257"/>
        </pc:sldMkLst>
        <pc:spChg chg="mod">
          <ac:chgData name="Emma Harding-Safeguarding" userId="cd9a72d3-cad9-4bf2-b48c-10f238abd0cf" providerId="ADAL" clId="{C68750C0-C914-4BE5-9EEB-293B86224B2F}" dt="2021-12-07T16:18:03.141" v="6" actId="20577"/>
          <ac:spMkLst>
            <pc:docMk/>
            <pc:sldMk cId="532189197" sldId="257"/>
            <ac:spMk id="145" creationId="{6A483099-7601-430B-9A59-9C5FB2ADC36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EF126-9656-4CFA-8177-16BD7D54F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426B1B-9F7B-4910-8A04-21FCA9D68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19022-A546-4E51-A92B-E32DF04F0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9315-DCD3-46D6-B552-A5ED24C3E7A7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8EA62-6D59-452C-B937-887C6C384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0AAB8-27F2-4A91-BB83-2A7881BB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B797-1EC6-4DD6-B26E-A12D01279C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25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71B17-A97B-4019-AB5B-536D0A424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CF778B-6710-4BD7-BAF0-1B0A77234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1F617-1215-4FE7-A9CD-003A8D0B0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9315-DCD3-46D6-B552-A5ED24C3E7A7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A5EEC-90C0-4CDB-8CE2-CA6C8D0D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33F21-791E-48A3-823C-A6FC895F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B797-1EC6-4DD6-B26E-A12D01279C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222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3A799-AE14-4DE8-9395-20D0997808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971DE-DBE2-4CF1-9A60-384CDD624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8F9AA-97CC-4BE1-ADE4-8DC2E8914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9315-DCD3-46D6-B552-A5ED24C3E7A7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6345F-DC94-40D6-90A5-1ABE7AAEB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0405E-C703-453C-903A-B890AAD9E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B797-1EC6-4DD6-B26E-A12D01279C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00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94348-B231-46F8-BE1E-2A45DCC89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1A7E3-880F-406F-A3D0-771145714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F7A84-0916-47AA-8E91-F4BF5D0E1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9315-DCD3-46D6-B552-A5ED24C3E7A7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53A58-2746-4AF6-BF0A-9AB10415F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F1738-5624-489C-87A3-37942708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B797-1EC6-4DD6-B26E-A12D01279C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6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C154E-E639-4FA1-BF6C-0843A1E5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DF5C3-3AF3-4199-9F10-AC729A2A2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AB2D4-F31D-4486-9A0E-77261C1DD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9315-DCD3-46D6-B552-A5ED24C3E7A7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2ED76-327B-4461-A844-3A6DC1F14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74B08-EF2A-4AAD-8597-4B5BCB24C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B797-1EC6-4DD6-B26E-A12D01279C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91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57FC5-2ED6-4723-B4BB-C6DA5CA03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A1853-4532-41A8-A950-5A4DD9B1B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6689F-1397-47A4-B9E4-005896033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E0FDA-7D40-462B-9DBC-D07F370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9315-DCD3-46D6-B552-A5ED24C3E7A7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F7176-5F9F-466E-9431-8668B582E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D3A9B0-5B18-4196-B705-4469A82E4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B797-1EC6-4DD6-B26E-A12D01279C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FA8D1-6505-46F6-A29B-ACBEF1621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B1969-8D30-4C30-913B-168485BA9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0B3BF5-F4FC-4656-85FA-73A359778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6B9D58-9990-4D7A-9B26-959951833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749BE-5808-4B01-81DE-4BF9411120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342BE4-0466-4F43-BF3E-83967A57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9315-DCD3-46D6-B552-A5ED24C3E7A7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096002-5B14-4D84-BAA0-22C075DB0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9E6629-04FE-43F7-BE95-9EB58371C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B797-1EC6-4DD6-B26E-A12D01279C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19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85A1C-55C2-41DA-9E45-E6620044E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DBB2A8-4A33-4681-ACDA-58C7F945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9315-DCD3-46D6-B552-A5ED24C3E7A7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970A98-90F6-46D7-8994-964FBF150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FA89C6-7DAE-4176-9CD6-03A79277F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B797-1EC6-4DD6-B26E-A12D01279C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35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5C8EB9-6F0A-4CD1-85FD-050952A8A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9315-DCD3-46D6-B552-A5ED24C3E7A7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297AF3-324F-47CB-9322-B450753CE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F27C1-7A38-47A0-B615-09F2F1917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B797-1EC6-4DD6-B26E-A12D01279C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70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31C06-319E-4E2A-84EE-5134B0CED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EB00F-75B6-4EF5-B39E-B710262E3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F049B-6B58-4B3E-AA84-177173B11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9C03C-DA3E-4AC3-AF5B-B5CACE495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9315-DCD3-46D6-B552-A5ED24C3E7A7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9CBEA-7A62-4C55-9EAE-8A787BF2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444F2-E304-4C19-B562-B050F0302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B797-1EC6-4DD6-B26E-A12D01279C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94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95734-2FB0-4CA3-8FEF-A4D897B74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200AAC-6D74-4269-972B-3997497CBE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25F31C-4B3F-45F8-BA47-F8AEF2B39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D054C0-0387-43E6-8B35-386FEC2D5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99315-DCD3-46D6-B552-A5ED24C3E7A7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227D4-5DF7-4C97-B9F6-24E0103B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E7705-92DF-4BCD-9F96-5C6D70A7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B797-1EC6-4DD6-B26E-A12D01279C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07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A30411-F6CD-4182-8CB9-3DE52C15F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C5567-555B-4C53-89B6-9849FDD29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8E1D5-C27F-486F-A6A4-59B486A7E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99315-DCD3-46D6-B552-A5ED24C3E7A7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D1A6B-3797-476D-B80E-535F30AB5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FE404-218B-4858-8F0E-05630F529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7B797-1EC6-4DD6-B26E-A12D01279C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71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estmidlands.procedures.org.uk/local-content/4cjN/exploitation-tools-and-pathways/?b=Shropshire" TargetMode="External"/><Relationship Id="rId3" Type="http://schemas.openxmlformats.org/officeDocument/2006/relationships/hyperlink" Target="https://www.gov.uk/guidance/report-modern-slavery-as-a-first-responder" TargetMode="External"/><Relationship Id="rId7" Type="http://schemas.openxmlformats.org/officeDocument/2006/relationships/hyperlink" Target="https://shropshire.gov.uk/crime-and-community-safety/shropshire-community-safety-partnership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ov.uk/government/publications/modern-slavery-awareness-booklet" TargetMode="External"/><Relationship Id="rId5" Type="http://schemas.openxmlformats.org/officeDocument/2006/relationships/hyperlink" Target="http://www.keepingadultssafeinshropshire.org.uk/multi-agency-procedures-and-guidance/the-adult-safeguarding-process-in-shropshire/" TargetMode="External"/><Relationship Id="rId4" Type="http://schemas.openxmlformats.org/officeDocument/2006/relationships/hyperlink" Target="http://www.keepingadultssafeinshropshire.org.uk/multi-agency-procedures-and-guidance/working-with-ris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C9EC12F-38BD-4DCF-A40B-703D6D26213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679" y="6105937"/>
            <a:ext cx="765810" cy="7334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FF0163F-14AD-4CB9-BBEA-BAFC9BE940BA}"/>
              </a:ext>
            </a:extLst>
          </p:cNvPr>
          <p:cNvSpPr/>
          <p:nvPr/>
        </p:nvSpPr>
        <p:spPr>
          <a:xfrm>
            <a:off x="1331319" y="1557924"/>
            <a:ext cx="1234869" cy="98716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Being exploited (Immediate</a:t>
            </a:r>
          </a:p>
          <a:p>
            <a:pPr algn="ctr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risk of significant harm?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771BD22-11BD-4FBC-9102-2D80C6323A96}"/>
              </a:ext>
            </a:extLst>
          </p:cNvPr>
          <p:cNvSpPr/>
          <p:nvPr/>
        </p:nvSpPr>
        <p:spPr>
          <a:xfrm>
            <a:off x="50377" y="1557924"/>
            <a:ext cx="1210890" cy="524937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a child is at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exploitation</a:t>
            </a:r>
            <a:endParaRPr lang="en-GB" sz="1400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AAE9D67-7487-4725-90F9-D11980099A51}"/>
              </a:ext>
            </a:extLst>
          </p:cNvPr>
          <p:cNvSpPr/>
          <p:nvPr/>
        </p:nvSpPr>
        <p:spPr>
          <a:xfrm>
            <a:off x="2815211" y="1623774"/>
            <a:ext cx="1388411" cy="156970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Immediately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concerns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Compass and/or Police.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44E280B-8617-4398-88B6-4773BC750338}"/>
              </a:ext>
            </a:extLst>
          </p:cNvPr>
          <p:cNvSpPr/>
          <p:nvPr/>
        </p:nvSpPr>
        <p:spPr>
          <a:xfrm>
            <a:off x="2723585" y="3314428"/>
            <a:ext cx="1510748" cy="1422612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and send </a:t>
            </a:r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Exploitation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Tool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Compass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84AD6F9-80C9-468A-837E-6D3D8080D325}"/>
              </a:ext>
            </a:extLst>
          </p:cNvPr>
          <p:cNvSpPr/>
          <p:nvPr/>
        </p:nvSpPr>
        <p:spPr>
          <a:xfrm>
            <a:off x="1331319" y="3493671"/>
            <a:ext cx="1234869" cy="107342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present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not immediate?</a:t>
            </a:r>
          </a:p>
        </p:txBody>
      </p:sp>
      <p:sp>
        <p:nvSpPr>
          <p:cNvPr id="12" name="Callout: Left-Right Arrow 11">
            <a:extLst>
              <a:ext uri="{FF2B5EF4-FFF2-40B4-BE49-F238E27FC236}">
                <a16:creationId xmlns:a16="http://schemas.microsoft.com/office/drawing/2014/main" id="{990AB0E1-9873-454B-90F2-FF25923913AF}"/>
              </a:ext>
            </a:extLst>
          </p:cNvPr>
          <p:cNvSpPr/>
          <p:nvPr/>
        </p:nvSpPr>
        <p:spPr>
          <a:xfrm>
            <a:off x="79512" y="379001"/>
            <a:ext cx="12112487" cy="797064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96306"/>
            </a:avLst>
          </a:prstGeom>
          <a:solidFill>
            <a:srgbClr val="55A9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800"/>
              </a:spcAft>
            </a:pPr>
            <a:r>
              <a:rPr lang="en-GB" sz="1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Ensure that every attempt is made to </a:t>
            </a:r>
            <a:r>
              <a:rPr lang="en-GB" sz="1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engage and seek consent </a:t>
            </a:r>
            <a:r>
              <a:rPr lang="en-GB" sz="1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 the 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 and their parents</a:t>
            </a:r>
          </a:p>
          <a:p>
            <a:pPr algn="ctr">
              <a:spcAft>
                <a:spcPts val="800"/>
              </a:spcAft>
            </a:pPr>
            <a:r>
              <a:rPr lang="en-GB" sz="1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 together</a:t>
            </a:r>
            <a:r>
              <a:rPr lang="en-GB" sz="1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where more than one agency is involved with the child and/or their family.</a:t>
            </a:r>
          </a:p>
          <a:p>
            <a:pPr algn="ctr">
              <a:spcAft>
                <a:spcPts val="800"/>
              </a:spcAft>
            </a:pP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Where you suspect a child is experiencing </a:t>
            </a:r>
            <a:r>
              <a:rPr lang="en-GB" sz="1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modern slavery </a:t>
            </a:r>
            <a:r>
              <a:rPr lang="en-GB" sz="1000" dirty="0">
                <a:solidFill>
                  <a:srgbClr val="3232CB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report it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If you are a first responder;</a:t>
            </a:r>
            <a:r>
              <a:rPr lang="en-GB" sz="1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make a National Referral Mechanism referral and engage with ongoing processes where you remain involved.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A2A1AF9-D960-4C8D-81D6-A59226E513A9}"/>
              </a:ext>
            </a:extLst>
          </p:cNvPr>
          <p:cNvSpPr/>
          <p:nvPr/>
        </p:nvSpPr>
        <p:spPr>
          <a:xfrm>
            <a:off x="4418404" y="1629289"/>
            <a:ext cx="1510748" cy="4426937"/>
          </a:xfrm>
          <a:prstGeom prst="roundRect">
            <a:avLst/>
          </a:prstGeom>
          <a:solidFill>
            <a:srgbClr val="00C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is discussed at 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Multi-Agency Child Exploitation Triage.</a:t>
            </a:r>
          </a:p>
          <a:p>
            <a:pPr algn="ctr"/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(Risk level and multi-agency actions are agreed)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6EB5D7B-311C-468C-A195-7C073E3D1590}"/>
              </a:ext>
            </a:extLst>
          </p:cNvPr>
          <p:cNvSpPr/>
          <p:nvPr/>
        </p:nvSpPr>
        <p:spPr>
          <a:xfrm>
            <a:off x="6113223" y="1956081"/>
            <a:ext cx="1582310" cy="105752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Vulnerable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ECD4AFA-4F6A-42E2-B153-42F7C06733A5}"/>
              </a:ext>
            </a:extLst>
          </p:cNvPr>
          <p:cNvSpPr/>
          <p:nvPr/>
        </p:nvSpPr>
        <p:spPr>
          <a:xfrm>
            <a:off x="6113223" y="3313997"/>
            <a:ext cx="1582310" cy="105752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Groomed and/or targeted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BADE3BC-1ED6-4B9E-811A-3BAB6CAD17D9}"/>
              </a:ext>
            </a:extLst>
          </p:cNvPr>
          <p:cNvSpPr/>
          <p:nvPr/>
        </p:nvSpPr>
        <p:spPr>
          <a:xfrm>
            <a:off x="6096758" y="4632933"/>
            <a:ext cx="1582310" cy="105752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Exploited</a:t>
            </a:r>
          </a:p>
        </p:txBody>
      </p:sp>
      <p:cxnSp>
        <p:nvCxnSpPr>
          <p:cNvPr id="45" name="Connector: Curved 44">
            <a:extLst>
              <a:ext uri="{FF2B5EF4-FFF2-40B4-BE49-F238E27FC236}">
                <a16:creationId xmlns:a16="http://schemas.microsoft.com/office/drawing/2014/main" id="{B0A37594-D1D0-409A-8566-23C4957468BE}"/>
              </a:ext>
            </a:extLst>
          </p:cNvPr>
          <p:cNvCxnSpPr>
            <a:cxnSpLocks/>
            <a:stCxn id="13" idx="3"/>
            <a:endCxn id="28" idx="2"/>
          </p:cNvCxnSpPr>
          <p:nvPr/>
        </p:nvCxnSpPr>
        <p:spPr>
          <a:xfrm flipV="1">
            <a:off x="5929152" y="2484843"/>
            <a:ext cx="184071" cy="1357915"/>
          </a:xfrm>
          <a:prstGeom prst="curvedConnector3">
            <a:avLst>
              <a:gd name="adj1" fmla="val 50000"/>
            </a:avLst>
          </a:prstGeom>
          <a:ln w="19050">
            <a:solidFill>
              <a:srgbClr val="3232C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Curved 49">
            <a:extLst>
              <a:ext uri="{FF2B5EF4-FFF2-40B4-BE49-F238E27FC236}">
                <a16:creationId xmlns:a16="http://schemas.microsoft.com/office/drawing/2014/main" id="{32A6555D-79BA-4A68-A772-67B983912DC5}"/>
              </a:ext>
            </a:extLst>
          </p:cNvPr>
          <p:cNvCxnSpPr>
            <a:cxnSpLocks/>
            <a:stCxn id="13" idx="3"/>
            <a:endCxn id="30" idx="2"/>
          </p:cNvCxnSpPr>
          <p:nvPr/>
        </p:nvCxnSpPr>
        <p:spPr>
          <a:xfrm>
            <a:off x="5929152" y="3842758"/>
            <a:ext cx="167606" cy="1318937"/>
          </a:xfrm>
          <a:prstGeom prst="curvedConnector3">
            <a:avLst/>
          </a:prstGeom>
          <a:ln w="19050">
            <a:solidFill>
              <a:srgbClr val="3232C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82A6BD8-DF27-42EC-BE8A-4F80B6EE89C3}"/>
              </a:ext>
            </a:extLst>
          </p:cNvPr>
          <p:cNvCxnSpPr>
            <a:cxnSpLocks/>
            <a:stCxn id="13" idx="3"/>
            <a:endCxn id="29" idx="2"/>
          </p:cNvCxnSpPr>
          <p:nvPr/>
        </p:nvCxnSpPr>
        <p:spPr>
          <a:xfrm>
            <a:off x="5929152" y="3842758"/>
            <a:ext cx="184071" cy="1"/>
          </a:xfrm>
          <a:prstGeom prst="straightConnector1">
            <a:avLst/>
          </a:prstGeom>
          <a:ln w="19050">
            <a:solidFill>
              <a:srgbClr val="3232C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09CC509C-FE40-4B0E-A620-D551AE1F30E6}"/>
              </a:ext>
            </a:extLst>
          </p:cNvPr>
          <p:cNvSpPr/>
          <p:nvPr/>
        </p:nvSpPr>
        <p:spPr>
          <a:xfrm>
            <a:off x="7913393" y="1958728"/>
            <a:ext cx="2027583" cy="1057523"/>
          </a:xfrm>
          <a:prstGeom prst="rect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Help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Regularly review Child Exploitation Risk Assessment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C2DB562-ABCA-4DDE-A135-810EC6DDD361}"/>
              </a:ext>
            </a:extLst>
          </p:cNvPr>
          <p:cNvSpPr/>
          <p:nvPr/>
        </p:nvSpPr>
        <p:spPr>
          <a:xfrm>
            <a:off x="7918019" y="3323914"/>
            <a:ext cx="2030192" cy="1057523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Early Help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 Assessment to be considered where appropriate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3 months: Review Child Exploitation Risk Assessment.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77D55DD-3C2C-41BC-884C-A0D2559E3AEA}"/>
              </a:ext>
            </a:extLst>
          </p:cNvPr>
          <p:cNvSpPr/>
          <p:nvPr/>
        </p:nvSpPr>
        <p:spPr>
          <a:xfrm>
            <a:off x="7918019" y="4632934"/>
            <a:ext cx="2030192" cy="1057523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Complex/Significant: 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strategy discussion to decide on safeguarding actions.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3 months: Review Child Exploitation Risk Assessment.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F0C875E-BD33-447E-9B2A-41FA0F9177DF}"/>
              </a:ext>
            </a:extLst>
          </p:cNvPr>
          <p:cNvSpPr txBox="1"/>
          <p:nvPr/>
        </p:nvSpPr>
        <p:spPr>
          <a:xfrm>
            <a:off x="7593225" y="1559155"/>
            <a:ext cx="2538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solidFill>
                  <a:srgbClr val="3232CB"/>
                </a:solidFill>
              </a:rPr>
              <a:t>Level of support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419419C-E263-4D04-B705-C01908238E5F}"/>
              </a:ext>
            </a:extLst>
          </p:cNvPr>
          <p:cNvSpPr txBox="1"/>
          <p:nvPr/>
        </p:nvSpPr>
        <p:spPr>
          <a:xfrm>
            <a:off x="5652044" y="1569158"/>
            <a:ext cx="2538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solidFill>
                  <a:srgbClr val="3232CB"/>
                </a:solidFill>
              </a:rPr>
              <a:t>Risk Assessment</a:t>
            </a:r>
          </a:p>
        </p:txBody>
      </p:sp>
      <p:sp>
        <p:nvSpPr>
          <p:cNvPr id="61" name="Callout: Left-Right Arrow 60">
            <a:extLst>
              <a:ext uri="{FF2B5EF4-FFF2-40B4-BE49-F238E27FC236}">
                <a16:creationId xmlns:a16="http://schemas.microsoft.com/office/drawing/2014/main" id="{0B60E30A-9958-4798-B098-B54850CBB523}"/>
              </a:ext>
            </a:extLst>
          </p:cNvPr>
          <p:cNvSpPr/>
          <p:nvPr/>
        </p:nvSpPr>
        <p:spPr>
          <a:xfrm rot="5400000">
            <a:off x="8966751" y="2636963"/>
            <a:ext cx="4258607" cy="2122997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84857"/>
            </a:avLst>
          </a:prstGeom>
          <a:solidFill>
            <a:schemeClr val="bg1"/>
          </a:solidFill>
          <a:ln w="57150">
            <a:solidFill>
              <a:srgbClr val="3232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FDB3C98-D34D-4B1A-B118-D8A3ECB061A1}"/>
              </a:ext>
            </a:extLst>
          </p:cNvPr>
          <p:cNvSpPr txBox="1"/>
          <p:nvPr/>
        </p:nvSpPr>
        <p:spPr>
          <a:xfrm>
            <a:off x="10122267" y="2755007"/>
            <a:ext cx="18223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3232CB"/>
                </a:solidFill>
              </a:rPr>
              <a:t>Initiate/engage with </a:t>
            </a:r>
          </a:p>
          <a:p>
            <a:pPr algn="ctr"/>
            <a:r>
              <a:rPr lang="en-GB" dirty="0">
                <a:solidFill>
                  <a:srgbClr val="3232CB"/>
                </a:solidFill>
              </a:rPr>
              <a:t>multi-agency disruption activities</a:t>
            </a: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4E8A7BDC-AB0A-4A49-8C74-8C0DE36F06BE}"/>
              </a:ext>
            </a:extLst>
          </p:cNvPr>
          <p:cNvSpPr/>
          <p:nvPr/>
        </p:nvSpPr>
        <p:spPr>
          <a:xfrm>
            <a:off x="1331319" y="5869635"/>
            <a:ext cx="1079104" cy="800101"/>
          </a:xfrm>
          <a:prstGeom prst="roundRect">
            <a:avLst/>
          </a:prstGeom>
          <a:solidFill>
            <a:srgbClr val="3232CB"/>
          </a:solidFill>
          <a:ln>
            <a:solidFill>
              <a:srgbClr val="3232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 also at risk?</a:t>
            </a:r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6518A025-85B2-409D-928B-0CC1E33C5CFD}"/>
              </a:ext>
            </a:extLst>
          </p:cNvPr>
          <p:cNvSpPr/>
          <p:nvPr/>
        </p:nvSpPr>
        <p:spPr>
          <a:xfrm>
            <a:off x="2616488" y="5732973"/>
            <a:ext cx="1617845" cy="1073427"/>
          </a:xfrm>
          <a:prstGeom prst="roundRect">
            <a:avLst/>
          </a:prstGeom>
          <a:noFill/>
          <a:ln w="57150">
            <a:solidFill>
              <a:srgbClr val="3232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 Adult: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Working with Risk Guidance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Safeguarding Process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EC236713-2DC5-4752-B90B-E3702ECBC13B}"/>
              </a:ext>
            </a:extLst>
          </p:cNvPr>
          <p:cNvSpPr/>
          <p:nvPr/>
        </p:nvSpPr>
        <p:spPr>
          <a:xfrm>
            <a:off x="1328387" y="2598065"/>
            <a:ext cx="1210890" cy="80010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 of </a:t>
            </a: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Modern Slavery</a:t>
            </a: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35" name="Rectangle: Rounded Corners 134">
            <a:extLst>
              <a:ext uri="{FF2B5EF4-FFF2-40B4-BE49-F238E27FC236}">
                <a16:creationId xmlns:a16="http://schemas.microsoft.com/office/drawing/2014/main" id="{685D3975-9B6E-45F8-B7F5-3AB7ABA2B5C8}"/>
              </a:ext>
            </a:extLst>
          </p:cNvPr>
          <p:cNvSpPr/>
          <p:nvPr/>
        </p:nvSpPr>
        <p:spPr>
          <a:xfrm>
            <a:off x="5976646" y="5890912"/>
            <a:ext cx="6123809" cy="911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Multi-Agency Child Exploitation Panel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Reviews and monitors all children assessed as “Being Exploited” and considers the multi-agency contextual response to support the prevention and disruption of child exploitation in Shropshire.</a:t>
            </a:r>
          </a:p>
        </p:txBody>
      </p:sp>
      <p:sp>
        <p:nvSpPr>
          <p:cNvPr id="139" name="Right Brace 138">
            <a:extLst>
              <a:ext uri="{FF2B5EF4-FFF2-40B4-BE49-F238E27FC236}">
                <a16:creationId xmlns:a16="http://schemas.microsoft.com/office/drawing/2014/main" id="{504C6470-B1AA-4851-8543-E5DAD5944EC7}"/>
              </a:ext>
            </a:extLst>
          </p:cNvPr>
          <p:cNvSpPr/>
          <p:nvPr/>
        </p:nvSpPr>
        <p:spPr>
          <a:xfrm>
            <a:off x="2556253" y="1769272"/>
            <a:ext cx="172497" cy="1348883"/>
          </a:xfrm>
          <a:prstGeom prst="rightBrace">
            <a:avLst/>
          </a:prstGeom>
          <a:ln w="19050">
            <a:solidFill>
              <a:srgbClr val="3232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DA71EADE-9D49-4DD6-9665-038484A460E4}"/>
              </a:ext>
            </a:extLst>
          </p:cNvPr>
          <p:cNvCxnSpPr>
            <a:cxnSpLocks/>
            <a:stCxn id="11" idx="3"/>
            <a:endCxn id="9" idx="1"/>
          </p:cNvCxnSpPr>
          <p:nvPr/>
        </p:nvCxnSpPr>
        <p:spPr>
          <a:xfrm flipV="1">
            <a:off x="2566188" y="4025734"/>
            <a:ext cx="157397" cy="4650"/>
          </a:xfrm>
          <a:prstGeom prst="straightConnector1">
            <a:avLst/>
          </a:prstGeom>
          <a:ln w="19050">
            <a:solidFill>
              <a:srgbClr val="3232C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: Rounded Corners 142">
            <a:extLst>
              <a:ext uri="{FF2B5EF4-FFF2-40B4-BE49-F238E27FC236}">
                <a16:creationId xmlns:a16="http://schemas.microsoft.com/office/drawing/2014/main" id="{A7D62755-865A-49E9-A821-AB59AF9F030E}"/>
              </a:ext>
            </a:extLst>
          </p:cNvPr>
          <p:cNvSpPr/>
          <p:nvPr/>
        </p:nvSpPr>
        <p:spPr>
          <a:xfrm>
            <a:off x="1293607" y="4803994"/>
            <a:ext cx="1495449" cy="87600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at risk of Radicalisation?</a:t>
            </a:r>
          </a:p>
        </p:txBody>
      </p:sp>
      <p:sp>
        <p:nvSpPr>
          <p:cNvPr id="145" name="Rectangle: Rounded Corners 144">
            <a:extLst>
              <a:ext uri="{FF2B5EF4-FFF2-40B4-BE49-F238E27FC236}">
                <a16:creationId xmlns:a16="http://schemas.microsoft.com/office/drawing/2014/main" id="{6A483099-7601-430B-9A59-9C5FB2ADC36E}"/>
              </a:ext>
            </a:extLst>
          </p:cNvPr>
          <p:cNvSpPr/>
          <p:nvPr/>
        </p:nvSpPr>
        <p:spPr>
          <a:xfrm>
            <a:off x="2946840" y="4896083"/>
            <a:ext cx="1287493" cy="677847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 refer to 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Prevent</a:t>
            </a:r>
            <a:endParaRPr lang="en-GB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D1003AA1-D2AB-4520-BC5A-88040FFE97EA}"/>
              </a:ext>
            </a:extLst>
          </p:cNvPr>
          <p:cNvCxnSpPr>
            <a:stCxn id="143" idx="3"/>
            <a:endCxn id="145" idx="1"/>
          </p:cNvCxnSpPr>
          <p:nvPr/>
        </p:nvCxnSpPr>
        <p:spPr>
          <a:xfrm flipV="1">
            <a:off x="2789056" y="5235007"/>
            <a:ext cx="157784" cy="6989"/>
          </a:xfrm>
          <a:prstGeom prst="straightConnector1">
            <a:avLst/>
          </a:prstGeom>
          <a:ln w="19050">
            <a:solidFill>
              <a:srgbClr val="3232C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FE2C986D-F05F-4352-8D40-5D6CF73DE1A1}"/>
              </a:ext>
            </a:extLst>
          </p:cNvPr>
          <p:cNvCxnSpPr>
            <a:stCxn id="86" idx="3"/>
            <a:endCxn id="96" idx="1"/>
          </p:cNvCxnSpPr>
          <p:nvPr/>
        </p:nvCxnSpPr>
        <p:spPr>
          <a:xfrm>
            <a:off x="2410423" y="6269686"/>
            <a:ext cx="206065" cy="1"/>
          </a:xfrm>
          <a:prstGeom prst="straightConnector1">
            <a:avLst/>
          </a:prstGeom>
          <a:ln w="19050">
            <a:solidFill>
              <a:srgbClr val="3232C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6E36A580-C32F-405E-B11B-97DB5B1DCB1B}"/>
              </a:ext>
            </a:extLst>
          </p:cNvPr>
          <p:cNvSpPr/>
          <p:nvPr/>
        </p:nvSpPr>
        <p:spPr>
          <a:xfrm>
            <a:off x="202843" y="1257637"/>
            <a:ext cx="11746854" cy="210645"/>
          </a:xfrm>
          <a:prstGeom prst="flowChartProcess">
            <a:avLst/>
          </a:prstGeom>
          <a:solidFill>
            <a:srgbClr val="00C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Report non child specific information about </a:t>
            </a:r>
            <a:r>
              <a:rPr lang="en-GB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anti-social or criminal activity or behaviour </a:t>
            </a:r>
            <a:r>
              <a:rPr lang="en-GB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which indicates that exploitation may be occurring to </a:t>
            </a:r>
            <a:r>
              <a:rPr lang="en-GB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West Mercia Police. </a:t>
            </a:r>
            <a:r>
              <a:rPr lang="en-GB" sz="1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8"/>
              </a:rPr>
              <a:t>See Intelligence Reporting Information</a:t>
            </a:r>
            <a:endParaRPr lang="en-GB" sz="1000" dirty="0">
              <a:highlight>
                <a:srgbClr val="FFFF00"/>
              </a:highligh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076D38F-E68D-4860-8A18-494B9DA93378}"/>
              </a:ext>
            </a:extLst>
          </p:cNvPr>
          <p:cNvSpPr txBox="1"/>
          <p:nvPr/>
        </p:nvSpPr>
        <p:spPr>
          <a:xfrm>
            <a:off x="3220202" y="18638"/>
            <a:ext cx="4586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55A9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Exploitation Pathway Overview</a:t>
            </a:r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27A72170-F81E-4003-ACCE-DF4C1F826A1B}"/>
              </a:ext>
            </a:extLst>
          </p:cNvPr>
          <p:cNvSpPr/>
          <p:nvPr/>
        </p:nvSpPr>
        <p:spPr>
          <a:xfrm>
            <a:off x="4197381" y="1630764"/>
            <a:ext cx="237555" cy="5171691"/>
          </a:xfrm>
          <a:prstGeom prst="rightBrace">
            <a:avLst>
              <a:gd name="adj1" fmla="val 8333"/>
              <a:gd name="adj2" fmla="val 41851"/>
            </a:avLst>
          </a:prstGeom>
          <a:ln w="19050">
            <a:solidFill>
              <a:srgbClr val="3232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3CDBD04-C679-44BC-8D55-75F05615A0FC}"/>
              </a:ext>
            </a:extLst>
          </p:cNvPr>
          <p:cNvCxnSpPr>
            <a:cxnSpLocks/>
            <a:stCxn id="28" idx="6"/>
            <a:endCxn id="55" idx="1"/>
          </p:cNvCxnSpPr>
          <p:nvPr/>
        </p:nvCxnSpPr>
        <p:spPr>
          <a:xfrm>
            <a:off x="7695533" y="2484843"/>
            <a:ext cx="217860" cy="2647"/>
          </a:xfrm>
          <a:prstGeom prst="straightConnector1">
            <a:avLst/>
          </a:prstGeom>
          <a:ln w="19050">
            <a:solidFill>
              <a:srgbClr val="3232C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B7139DB-C357-4D3D-A4A8-FD4F913F0A48}"/>
              </a:ext>
            </a:extLst>
          </p:cNvPr>
          <p:cNvCxnSpPr>
            <a:stCxn id="29" idx="6"/>
            <a:endCxn id="56" idx="1"/>
          </p:cNvCxnSpPr>
          <p:nvPr/>
        </p:nvCxnSpPr>
        <p:spPr>
          <a:xfrm>
            <a:off x="7695533" y="3842759"/>
            <a:ext cx="222486" cy="9917"/>
          </a:xfrm>
          <a:prstGeom prst="straightConnector1">
            <a:avLst/>
          </a:prstGeom>
          <a:ln w="19050">
            <a:solidFill>
              <a:srgbClr val="3232C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59D8716B-4BC1-443D-948C-ABCE7B2AAE73}"/>
              </a:ext>
            </a:extLst>
          </p:cNvPr>
          <p:cNvCxnSpPr>
            <a:stCxn id="30" idx="6"/>
            <a:endCxn id="57" idx="1"/>
          </p:cNvCxnSpPr>
          <p:nvPr/>
        </p:nvCxnSpPr>
        <p:spPr>
          <a:xfrm>
            <a:off x="7679068" y="5161695"/>
            <a:ext cx="238951" cy="1"/>
          </a:xfrm>
          <a:prstGeom prst="straightConnector1">
            <a:avLst/>
          </a:prstGeom>
          <a:ln w="19050">
            <a:solidFill>
              <a:srgbClr val="3232C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189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0544CEDD66FF45A4C30C02F5D9BCD8" ma:contentTypeVersion="14" ma:contentTypeDescription="Create a new document." ma:contentTypeScope="" ma:versionID="51625730a38a92f04bab7c70600419ba">
  <xsd:schema xmlns:xsd="http://www.w3.org/2001/XMLSchema" xmlns:xs="http://www.w3.org/2001/XMLSchema" xmlns:p="http://schemas.microsoft.com/office/2006/metadata/properties" xmlns:ns2="71ce49bb-cf0a-4122-9119-2fd8f82facb0" xmlns:ns3="0ba1dc7b-d825-410b-8076-85f10e5c34b6" targetNamespace="http://schemas.microsoft.com/office/2006/metadata/properties" ma:root="true" ma:fieldsID="644e54487f515ddf0d4650bf4e31ed6e" ns2:_="" ns3:_="">
    <xsd:import namespace="71ce49bb-cf0a-4122-9119-2fd8f82facb0"/>
    <xsd:import namespace="0ba1dc7b-d825-410b-8076-85f10e5c34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e49bb-cf0a-4122-9119-2fd8f82fac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a1dc7b-d825-410b-8076-85f10e5c34b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F222F8-2E5D-49C7-A28D-B4F20805D512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0ba1dc7b-d825-410b-8076-85f10e5c34b6"/>
    <ds:schemaRef ds:uri="http://schemas.microsoft.com/office/2006/documentManagement/types"/>
    <ds:schemaRef ds:uri="71ce49bb-cf0a-4122-9119-2fd8f82facb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6B4E4D9-51E6-488A-9910-C34F563A8D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D0B1E6-ABB8-4D2A-B0DC-EB319B95E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e49bb-cf0a-4122-9119-2fd8f82facb0"/>
    <ds:schemaRef ds:uri="0ba1dc7b-d825-410b-8076-85f10e5c34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300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CC84867</dc:creator>
  <cp:lastModifiedBy>CC84867</cp:lastModifiedBy>
  <cp:revision>13</cp:revision>
  <dcterms:created xsi:type="dcterms:W3CDTF">2021-10-08T12:39:02Z</dcterms:created>
  <dcterms:modified xsi:type="dcterms:W3CDTF">2021-12-07T16:18:09Z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0x010100AC0544CEDD66FF45A4C30C02F5D9BCD8</vt:lpwstr>
  </property>
</Properties>
</file>