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7645-5592-432C-AFF2-DB1AE2E5F760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E5EB-6ABA-4ECD-80B4-4A63830E2B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4DB4-E3E1-4BEF-A911-40DA89C6F3AB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C7B4C-3F3B-43C9-B927-A05B81B5AB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52BC-5B79-463F-B0AE-02FE30C749F7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1CCC-A3AF-4797-A714-42D87A73F10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64E3-9CF6-43CA-BEE4-A67D1456EC58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1E517-CA5B-483E-AAA8-8164075086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6B04-0233-4E9A-BC9F-CFCE2501E503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A03E-2139-4CAD-9173-F34063422E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539A-998B-44DF-BC3B-0D7DF60455F8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AFD3-1171-44C8-B6B2-E85F6CA99F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07ED-07C6-41AE-8DEE-EA0CFDC25482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8969-DBAC-4B04-8992-0335942344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877C-5FF9-4232-8477-C7661EAEBCAA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8BAF-8905-4755-93A5-5E1F81A83E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0078-FFF6-4EC2-8245-FD468BC9709D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448C-85EC-4A3E-A7A7-F0CF376FCD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F4146-755D-47DC-BAAE-1ACF9E5C1211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0FC-2494-403B-9195-CE798136A2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7069-86B5-4EA3-A8A3-FDA3E228505A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B5B9-D25B-40E9-BED2-400C65DF8E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7AE406-ACB6-431C-92BB-EE04CE8C33F2}" type="datetimeFigureOut">
              <a:rPr lang="en-GB"/>
              <a:pPr>
                <a:defRPr/>
              </a:pPr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984B3-13E2-4DCE-A25F-E86163D6FB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200" b="1" u="sng" smtClean="0">
                <a:latin typeface="Arial" charset="0"/>
                <a:cs typeface="Arial" charset="0"/>
              </a:rPr>
              <a:t>Whistleblowing Flowchart</a:t>
            </a:r>
            <a:r>
              <a:rPr lang="en-GB" sz="1200" b="1" smtClean="0">
                <a:latin typeface="Arial" charset="0"/>
                <a:cs typeface="Arial" charset="0"/>
              </a:rPr>
              <a:t>	</a:t>
            </a:r>
            <a:r>
              <a:rPr lang="en-GB" sz="1300" smtClean="0"/>
              <a:t>	</a:t>
            </a:r>
            <a:r>
              <a:rPr lang="en-GB" smtClean="0"/>
              <a:t>			</a:t>
            </a:r>
            <a:r>
              <a:rPr lang="en-GB" sz="1200" smtClean="0">
                <a:latin typeface="Arial" charset="0"/>
                <a:cs typeface="Arial" charset="0"/>
              </a:rPr>
              <a:t>Appendix A </a:t>
            </a:r>
            <a:r>
              <a:rPr lang="en-GB" sz="1300" smtClean="0">
                <a:latin typeface="Arial" charset="0"/>
                <a:cs typeface="Arial" charset="0"/>
              </a:rPr>
              <a:t/>
            </a:r>
            <a:br>
              <a:rPr lang="en-GB" sz="1300" smtClean="0">
                <a:latin typeface="Arial" charset="0"/>
                <a:cs typeface="Arial" charset="0"/>
              </a:rPr>
            </a:br>
            <a:endParaRPr lang="en-GB" sz="1300" smtClean="0">
              <a:latin typeface="Arial" charset="0"/>
              <a:cs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339975" y="1341438"/>
            <a:ext cx="2376488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000"/>
              <a:t>Worker makes a disclosure alleging corruption, malpractice or wrongdoing</a:t>
            </a:r>
          </a:p>
          <a:p>
            <a:endParaRPr lang="en-US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580063" y="1341438"/>
            <a:ext cx="2232025" cy="12446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n-GB" sz="1000"/>
              <a:t>Worker includes :</a:t>
            </a:r>
          </a:p>
          <a:p>
            <a:endParaRPr lang="en-GB" sz="1000"/>
          </a:p>
          <a:p>
            <a:pPr>
              <a:buFontTx/>
              <a:buChar char="-"/>
            </a:pPr>
            <a:r>
              <a:rPr lang="en-GB" sz="1000"/>
              <a:t>  directly employed by organisation</a:t>
            </a:r>
          </a:p>
          <a:p>
            <a:endParaRPr lang="en-GB" sz="1000"/>
          </a:p>
          <a:p>
            <a:pPr>
              <a:spcAft>
                <a:spcPts val="1000"/>
              </a:spcAft>
              <a:buFont typeface="Calibri" pitchFamily="34" charset="0"/>
              <a:buChar char="-"/>
            </a:pPr>
            <a:r>
              <a:rPr lang="en-GB" sz="1000"/>
              <a:t>  anyone else who works for and in        the organisation under a contract</a:t>
            </a:r>
          </a:p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580063" y="2781300"/>
            <a:ext cx="2232025" cy="157797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n-GB" sz="1000"/>
              <a:t>To be protected, a disclosure should allege:</a:t>
            </a:r>
          </a:p>
          <a:p>
            <a:pPr>
              <a:buFontTx/>
              <a:buChar char="-"/>
            </a:pPr>
            <a:r>
              <a:rPr lang="en-GB" sz="1000"/>
              <a:t> criminal offence</a:t>
            </a:r>
          </a:p>
          <a:p>
            <a:pPr>
              <a:buFontTx/>
              <a:buChar char="-"/>
            </a:pPr>
            <a:r>
              <a:rPr lang="en-GB" sz="1000"/>
              <a:t> failure to comply with legal obligation</a:t>
            </a:r>
          </a:p>
          <a:p>
            <a:pPr>
              <a:buFontTx/>
              <a:buChar char="-"/>
            </a:pPr>
            <a:r>
              <a:rPr lang="en-GB" sz="1000"/>
              <a:t> miscarriage of justice</a:t>
            </a:r>
          </a:p>
          <a:p>
            <a:r>
              <a:rPr lang="en-GB" sz="1000"/>
              <a:t>- risk to health or safety</a:t>
            </a:r>
          </a:p>
          <a:p>
            <a:pPr>
              <a:buFontTx/>
              <a:buChar char="-"/>
            </a:pPr>
            <a:r>
              <a:rPr lang="en-GB" sz="1000"/>
              <a:t>environmental damage</a:t>
            </a:r>
          </a:p>
          <a:p>
            <a:r>
              <a:rPr lang="en-GB" sz="1000"/>
              <a:t>or that any of above is likely to be deliberately concealed</a:t>
            </a:r>
          </a:p>
          <a:p>
            <a:pPr>
              <a:spcAft>
                <a:spcPts val="1000"/>
              </a:spcAft>
            </a:pPr>
            <a:endParaRPr lang="en-GB" sz="1100">
              <a:latin typeface="Times New Roman" pitchFamily="18" charset="0"/>
            </a:endParaRPr>
          </a:p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11413" y="2205038"/>
            <a:ext cx="22320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Can be done verbally or in writing to: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Head of Audit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Council Monitoring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(you can use the Whistleblowing address on the email system if you work for the Council)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51" idx="2"/>
            <a:endCxn id="8" idx="0"/>
          </p:cNvCxnSpPr>
          <p:nvPr/>
        </p:nvCxnSpPr>
        <p:spPr>
          <a:xfrm>
            <a:off x="3527425" y="1773238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2411413" y="3789363"/>
            <a:ext cx="2282825" cy="719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000">
                <a:cs typeface="Arial" charset="0"/>
              </a:rPr>
              <a:t>Within ten working days of a concern being received, where the identity of the worker is known, the Council will write to them.</a:t>
            </a:r>
            <a:endParaRPr lang="en-US" sz="1000">
              <a:cs typeface="Arial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492500" y="3573463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2411413" y="4724400"/>
            <a:ext cx="2232025" cy="649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It is likely that an investigation will be required. </a:t>
            </a:r>
          </a:p>
          <a:p>
            <a:endParaRPr lang="en-US" sz="1000"/>
          </a:p>
          <a:p>
            <a:r>
              <a:rPr lang="en-US" sz="1000"/>
              <a:t>If so, an investigation is undertaken 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3492500" y="4508500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107950" y="1916113"/>
            <a:ext cx="2087563" cy="1008062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n-GB" sz="1000">
                <a:cs typeface="Arial" charset="0"/>
              </a:rPr>
              <a:t>Where the worker reasonably believes that the information disclosed and any allegations contained in it are substantially true, they will be covered by the policy</a:t>
            </a:r>
            <a:endParaRPr lang="en-US">
              <a:cs typeface="Arial" charset="0"/>
            </a:endParaRPr>
          </a:p>
        </p:txBody>
      </p:sp>
      <p:sp>
        <p:nvSpPr>
          <p:cNvPr id="2061" name="Text Box 3"/>
          <p:cNvSpPr txBox="1">
            <a:spLocks noChangeArrowheads="1"/>
          </p:cNvSpPr>
          <p:nvPr/>
        </p:nvSpPr>
        <p:spPr bwMode="auto">
          <a:xfrm>
            <a:off x="107950" y="3789363"/>
            <a:ext cx="2087563" cy="180022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n-US" sz="1000">
                <a:cs typeface="Arial" charset="0"/>
              </a:rPr>
              <a:t>The Council will teat the disclosure confidentially and seek to protect the worker’s identity and their working relationships</a:t>
            </a:r>
          </a:p>
          <a:p>
            <a:endParaRPr lang="en-US" sz="1000">
              <a:cs typeface="Arial" charset="0"/>
            </a:endParaRPr>
          </a:p>
          <a:p>
            <a:r>
              <a:rPr lang="en-US" sz="1000">
                <a:cs typeface="Arial" charset="0"/>
              </a:rPr>
              <a:t>Council has a duty to protect the worker from harassment or victimisation by the organisation, a co-worker or an agent of the organisation as a result of making a protected disclosure</a:t>
            </a:r>
          </a:p>
          <a:p>
            <a:endParaRPr lang="en-US" sz="1000">
              <a:cs typeface="Arial" charset="0"/>
            </a:endParaRPr>
          </a:p>
          <a:p>
            <a:endParaRPr lang="en-US" sz="1000">
              <a:cs typeface="Arial" charset="0"/>
            </a:endParaRPr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2411413" y="5589588"/>
            <a:ext cx="228282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It is likely that an investigation will be required. If so, an investigation is undertaken to establish the facts and implications.</a:t>
            </a:r>
          </a:p>
          <a:p>
            <a:endParaRPr lang="en-US" sz="1000"/>
          </a:p>
          <a:p>
            <a:endParaRPr lang="en-US" sz="1000"/>
          </a:p>
        </p:txBody>
      </p:sp>
      <p:cxnSp>
        <p:nvCxnSpPr>
          <p:cNvPr id="51" name="Straight Connector 50"/>
          <p:cNvCxnSpPr/>
          <p:nvPr/>
        </p:nvCxnSpPr>
        <p:spPr>
          <a:xfrm>
            <a:off x="3492500" y="5373688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 Box 6"/>
          <p:cNvSpPr txBox="1">
            <a:spLocks noChangeArrowheads="1"/>
          </p:cNvSpPr>
          <p:nvPr/>
        </p:nvSpPr>
        <p:spPr bwMode="auto">
          <a:xfrm>
            <a:off x="5508625" y="5157788"/>
            <a:ext cx="2282825" cy="935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Outcomes can include:</a:t>
            </a:r>
          </a:p>
          <a:p>
            <a:r>
              <a:rPr lang="en-US" sz="1000"/>
              <a:t> - Criminal proceedings</a:t>
            </a:r>
          </a:p>
          <a:p>
            <a:r>
              <a:rPr lang="en-US" sz="1000"/>
              <a:t> - Disciplinary proceedings</a:t>
            </a:r>
          </a:p>
          <a:p>
            <a:r>
              <a:rPr lang="en-US" sz="1000"/>
              <a:t> - No further action (if nothing is           found)</a:t>
            </a:r>
          </a:p>
        </p:txBody>
      </p:sp>
      <p:cxnSp>
        <p:nvCxnSpPr>
          <p:cNvPr id="58" name="Straight Connector 57"/>
          <p:cNvCxnSpPr>
            <a:stCxn id="2064" idx="1"/>
            <a:endCxn id="2062" idx="3"/>
          </p:cNvCxnSpPr>
          <p:nvPr/>
        </p:nvCxnSpPr>
        <p:spPr>
          <a:xfrm flipH="1">
            <a:off x="4694238" y="5624513"/>
            <a:ext cx="814387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275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Whistleblowing Flowchart     Appendix A  </vt:lpstr>
    </vt:vector>
  </TitlesOfParts>
  <Company>London Borough of Sutton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andrewchinneck</dc:creator>
  <cp:lastModifiedBy>jamespierce</cp:lastModifiedBy>
  <cp:revision>26</cp:revision>
  <dcterms:created xsi:type="dcterms:W3CDTF">2014-11-13T09:19:13Z</dcterms:created>
  <dcterms:modified xsi:type="dcterms:W3CDTF">2015-03-11T16:58:05Z</dcterms:modified>
</cp:coreProperties>
</file>