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F84CE8E-D050-423F-87DB-D65D13203B9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D64CA"/>
    <a:srgbClr val="B563CB"/>
    <a:srgbClr val="9B8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2D49-9845-418C-B50B-4363F69F4D41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3ED9F-89B6-415E-BDC6-028667EFD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08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3ED9F-89B6-415E-BDC6-028667EFD8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4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3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9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38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13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07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28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2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6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9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A742-6D8A-4B90-AA54-E18D704662C6}" type="datetimeFigureOut">
              <a:rPr lang="en-GB" smtClean="0"/>
              <a:t>20/10/2023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33486-E237-44AD-B514-EA116438F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0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6"/>
          <p:cNvSpPr>
            <a:spLocks noChangeArrowheads="1"/>
          </p:cNvSpPr>
          <p:nvPr/>
        </p:nvSpPr>
        <p:spPr bwMode="auto">
          <a:xfrm>
            <a:off x="385156" y="127271"/>
            <a:ext cx="2865782" cy="589894"/>
          </a:xfrm>
          <a:prstGeom prst="flowChartProcess">
            <a:avLst/>
          </a:prstGeom>
          <a:solidFill>
            <a:srgbClr val="AD64C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Adult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referred to SSAB SAR Panel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Flowchart: Process 7"/>
          <p:cNvSpPr>
            <a:spLocks noChangeAspect="1" noChangeArrowheads="1"/>
          </p:cNvSpPr>
          <p:nvPr/>
        </p:nvSpPr>
        <p:spPr bwMode="auto">
          <a:xfrm>
            <a:off x="272930" y="4597450"/>
            <a:ext cx="2729488" cy="1175176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SAR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Safeguarding Adult Review is not required under the Care Act and the adult does not need to be considered by the SAR panel. </a:t>
            </a:r>
          </a:p>
        </p:txBody>
      </p:sp>
      <p:sp>
        <p:nvSpPr>
          <p:cNvPr id="10" name="Flowchart: Process 8"/>
          <p:cNvSpPr>
            <a:spLocks noChangeAspect="1" noChangeArrowheads="1"/>
          </p:cNvSpPr>
          <p:nvPr/>
        </p:nvSpPr>
        <p:spPr bwMode="auto">
          <a:xfrm>
            <a:off x="8300644" y="4498240"/>
            <a:ext cx="3680572" cy="1405372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Discretionary SAR</a:t>
            </a:r>
            <a:r>
              <a:rPr lang="en-US" altLang="en-US" sz="1200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(part of the conditions have been met)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 the Care Act 2014 the SSAB may arrange for there to be a review of this case. No one model is prescribed. The SSAB must determine locally the process for undertaking a SAR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Flowchart: Process 9"/>
          <p:cNvSpPr>
            <a:spLocks noChangeArrowheads="1"/>
          </p:cNvSpPr>
          <p:nvPr/>
        </p:nvSpPr>
        <p:spPr bwMode="auto">
          <a:xfrm>
            <a:off x="3843141" y="4816404"/>
            <a:ext cx="2874082" cy="1130697"/>
          </a:xfrm>
          <a:prstGeom prst="flowChartProcess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Mandatory</a:t>
            </a:r>
            <a:r>
              <a:rPr kumimoji="0" lang="en-US" altLang="en-US" sz="12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(all conditions met) SAR</a:t>
            </a:r>
            <a:endParaRPr kumimoji="0" lang="en-US" altLang="en-US" sz="1200" b="0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Under the Care Act 2014 the SSAB, must conduct a SAR. No one model is prescribed. The SSAB must determine locally the process for undertaking the SAR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8939807" y="1303125"/>
            <a:ext cx="81561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9924185" y="2506621"/>
            <a:ext cx="6119" cy="1983535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673582" y="4031783"/>
            <a:ext cx="137543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16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16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6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8" name="Flowchart: Process 9"/>
          <p:cNvSpPr>
            <a:spLocks noChangeArrowheads="1"/>
          </p:cNvSpPr>
          <p:nvPr/>
        </p:nvSpPr>
        <p:spPr bwMode="auto">
          <a:xfrm>
            <a:off x="442118" y="6133500"/>
            <a:ext cx="11558906" cy="636630"/>
          </a:xfrm>
          <a:prstGeom prst="flowChartProcess">
            <a:avLst/>
          </a:prstGeom>
          <a:solidFill>
            <a:srgbClr val="AD64CA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But always remember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chemeClr val="bg1"/>
                </a:solidFill>
              </a:rPr>
              <a:t>Care Act Section 44 (4)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chemeClr val="bg1"/>
                </a:solidFill>
              </a:rPr>
              <a:t> An SAB may arrange for there to be a review of any other case involving an adult in its area with needs for care and support (whether or not the local authority has been meeting any of those needs).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39" name="Picture 3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857" y="52412"/>
            <a:ext cx="1223645" cy="751840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4955668" y="3265399"/>
            <a:ext cx="2947656" cy="1155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200" dirty="0">
                <a:solidFill>
                  <a:schemeClr val="bg1"/>
                </a:solidFill>
              </a:rPr>
              <a:t>Does </a:t>
            </a:r>
            <a:r>
              <a:rPr lang="en-GB" sz="1200" dirty="0"/>
              <a:t>the SSAB knows or suspect’s that the death resulted from abuse or neglect? </a:t>
            </a:r>
          </a:p>
          <a:p>
            <a:pPr algn="ctr"/>
            <a:r>
              <a:rPr lang="en-GB" sz="1200" dirty="0"/>
              <a:t>(S44, condition 1 Care Act 2014)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677839" y="1768786"/>
            <a:ext cx="2795292" cy="122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FF0000"/>
                </a:solidFill>
              </a:rPr>
              <a:t>	                    </a:t>
            </a:r>
            <a:r>
              <a:rPr lang="en-US" altLang="en-US" dirty="0">
                <a:solidFill>
                  <a:srgbClr val="FF0000"/>
                </a:solidFill>
              </a:rPr>
              <a:t>Not clear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/>
                </a:solidFill>
              </a:rPr>
              <a:t>The adult is still alive;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</a:rPr>
              <a:t>Does </a:t>
            </a:r>
            <a:r>
              <a:rPr lang="en-US" altLang="en-US" sz="1200" dirty="0"/>
              <a:t> </a:t>
            </a:r>
            <a:r>
              <a:rPr lang="en-US" altLang="en-US" sz="1200" dirty="0">
                <a:solidFill>
                  <a:schemeClr val="bg1"/>
                </a:solidFill>
              </a:rPr>
              <a:t>the SSAB knows or suspects that the adult has experienced serious abuse or neglect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</a:rPr>
              <a:t>(S44 Condition 2 Care Act 2014)</a:t>
            </a:r>
            <a:endParaRPr lang="en-GB" sz="1200" dirty="0"/>
          </a:p>
        </p:txBody>
      </p:sp>
      <p:sp>
        <p:nvSpPr>
          <p:cNvPr id="66" name="Rectangle 65"/>
          <p:cNvSpPr/>
          <p:nvPr/>
        </p:nvSpPr>
        <p:spPr>
          <a:xfrm>
            <a:off x="9755417" y="903153"/>
            <a:ext cx="1743777" cy="1593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bg1"/>
                </a:solidFill>
              </a:rPr>
              <a:t>Whether the adult is alive or has died….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chemeClr val="bg1"/>
                </a:solidFill>
              </a:rPr>
              <a:t>Is there </a:t>
            </a:r>
            <a:r>
              <a:rPr lang="en-US" altLang="en-US" sz="1200" b="1" u="sng" dirty="0">
                <a:solidFill>
                  <a:schemeClr val="bg1"/>
                </a:solidFill>
              </a:rPr>
              <a:t>significant</a:t>
            </a:r>
            <a:r>
              <a:rPr lang="en-US" altLang="en-US" sz="1200" u="sng" dirty="0">
                <a:solidFill>
                  <a:schemeClr val="bg1"/>
                </a:solidFill>
              </a:rPr>
              <a:t> </a:t>
            </a:r>
            <a:r>
              <a:rPr lang="en-US" altLang="en-US" sz="1200" b="1" u="sng" dirty="0">
                <a:solidFill>
                  <a:schemeClr val="bg1"/>
                </a:solidFill>
              </a:rPr>
              <a:t>multi-agency</a:t>
            </a:r>
            <a:r>
              <a:rPr lang="en-US" altLang="en-US" sz="1200" dirty="0">
                <a:solidFill>
                  <a:schemeClr val="bg1"/>
                </a:solidFill>
              </a:rPr>
              <a:t> learning or evidence of good practice that needs to be shared and applied in the future.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572415" y="61354"/>
            <a:ext cx="2409149" cy="1402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There is reasonable cause for concern how partners/agencies worked together to safeguard the adult.</a:t>
            </a:r>
          </a:p>
          <a:p>
            <a:pPr algn="ctr"/>
            <a:r>
              <a:rPr lang="en-GB" sz="1200" dirty="0"/>
              <a:t>(S44, Section 1 (a), Care Act 2014)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444921" y="100527"/>
            <a:ext cx="1526536" cy="1259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 they an </a:t>
            </a:r>
            <a:r>
              <a:rPr lang="en-US" altLang="en-US" sz="1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adult in Salford with needs for care and support?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1165931" y="5772626"/>
            <a:ext cx="6046" cy="360874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1534679" y="2382529"/>
            <a:ext cx="632524" cy="0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12124964" y="2382529"/>
            <a:ext cx="0" cy="3608858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2924895" y="6012372"/>
            <a:ext cx="9206823" cy="14143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2924895" y="5772626"/>
            <a:ext cx="0" cy="261973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9477525" y="2159059"/>
            <a:ext cx="748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</a:rPr>
              <a:t>Yes</a:t>
            </a:r>
            <a:endParaRPr lang="en-GB" dirty="0"/>
          </a:p>
        </p:txBody>
      </p:sp>
      <p:cxnSp>
        <p:nvCxnSpPr>
          <p:cNvPr id="152" name="Straight Arrow Connector 151"/>
          <p:cNvCxnSpPr>
            <a:stCxn id="8" idx="3"/>
          </p:cNvCxnSpPr>
          <p:nvPr/>
        </p:nvCxnSpPr>
        <p:spPr>
          <a:xfrm>
            <a:off x="3250938" y="422218"/>
            <a:ext cx="1238474" cy="1566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5400000">
            <a:off x="269224" y="1477468"/>
            <a:ext cx="3487001" cy="2688146"/>
          </a:xfrm>
          <a:prstGeom prst="bentConnector3">
            <a:avLst>
              <a:gd name="adj1" fmla="val 9625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cxnSpLocks/>
          </p:cNvCxnSpPr>
          <p:nvPr/>
        </p:nvCxnSpPr>
        <p:spPr>
          <a:xfrm>
            <a:off x="3356798" y="1078039"/>
            <a:ext cx="105468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5920040" y="737647"/>
            <a:ext cx="6057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GB" dirty="0"/>
          </a:p>
        </p:txBody>
      </p:sp>
      <p:sp>
        <p:nvSpPr>
          <p:cNvPr id="177" name="Rectangle 176"/>
          <p:cNvSpPr/>
          <p:nvPr/>
        </p:nvSpPr>
        <p:spPr>
          <a:xfrm>
            <a:off x="5116750" y="1303125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GB" dirty="0"/>
          </a:p>
        </p:txBody>
      </p:sp>
      <p:sp>
        <p:nvSpPr>
          <p:cNvPr id="183" name="Rectangle 182"/>
          <p:cNvSpPr/>
          <p:nvPr/>
        </p:nvSpPr>
        <p:spPr>
          <a:xfrm rot="10800000" flipV="1">
            <a:off x="1047528" y="2663774"/>
            <a:ext cx="172810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198" name="Rectangle 197"/>
          <p:cNvSpPr/>
          <p:nvPr/>
        </p:nvSpPr>
        <p:spPr>
          <a:xfrm rot="10800000" flipV="1">
            <a:off x="2253467" y="3700553"/>
            <a:ext cx="9676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GB" dirty="0"/>
          </a:p>
        </p:txBody>
      </p:sp>
      <p:cxnSp>
        <p:nvCxnSpPr>
          <p:cNvPr id="201" name="Straight Arrow Connector 200"/>
          <p:cNvCxnSpPr>
            <a:cxnSpLocks/>
            <a:stCxn id="183" idx="2"/>
          </p:cNvCxnSpPr>
          <p:nvPr/>
        </p:nvCxnSpPr>
        <p:spPr>
          <a:xfrm>
            <a:off x="1911582" y="3033106"/>
            <a:ext cx="5422" cy="1535590"/>
          </a:xfrm>
          <a:prstGeom prst="straightConnector1">
            <a:avLst/>
          </a:prstGeom>
          <a:ln w="57150">
            <a:solidFill>
              <a:srgbClr val="CC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581556" y="1963919"/>
            <a:ext cx="2565905" cy="884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Has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the adult died? </a:t>
            </a:r>
          </a:p>
          <a:p>
            <a:pPr algn="ctr"/>
            <a:r>
              <a:rPr lang="en-GB" sz="1200" dirty="0"/>
              <a:t>(S44 Condition 1 Care Act 2014)</a:t>
            </a:r>
          </a:p>
          <a:p>
            <a:pPr algn="ctr"/>
            <a:endParaRPr lang="en-GB" sz="1200" dirty="0"/>
          </a:p>
        </p:txBody>
      </p:sp>
      <p:sp>
        <p:nvSpPr>
          <p:cNvPr id="50" name="Rectangle 49"/>
          <p:cNvSpPr/>
          <p:nvPr/>
        </p:nvSpPr>
        <p:spPr>
          <a:xfrm rot="10800000" flipV="1">
            <a:off x="4946262" y="2551424"/>
            <a:ext cx="174529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489412" y="2647057"/>
            <a:ext cx="1070403" cy="2358"/>
          </a:xfrm>
          <a:prstGeom prst="straightConnector1">
            <a:avLst/>
          </a:prstGeom>
          <a:ln w="57150">
            <a:solidFill>
              <a:srgbClr val="CC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1006503" y="2185538"/>
            <a:ext cx="58433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solidFill>
                  <a:srgbClr val="C00000"/>
                </a:solidFill>
              </a:rPr>
              <a:t>No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5963772" y="1196589"/>
            <a:ext cx="601251" cy="452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91601" y="1148874"/>
            <a:ext cx="576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</a:rPr>
              <a:t>Yes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7523514" y="2560095"/>
            <a:ext cx="600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GB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761495" y="2873620"/>
            <a:ext cx="0" cy="39177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 rot="10800000" flipV="1">
            <a:off x="4308188" y="1015083"/>
            <a:ext cx="60359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512936" y="985031"/>
            <a:ext cx="573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0"/>
                <a:solidFill>
                  <a:schemeClr val="accent6">
                    <a:lumMod val="50000"/>
                  </a:schemeClr>
                </a:solidFill>
              </a:rPr>
              <a:t>Yes</a:t>
            </a:r>
            <a:endParaRPr lang="en-GB" dirty="0"/>
          </a:p>
        </p:txBody>
      </p:sp>
      <p:sp>
        <p:nvSpPr>
          <p:cNvPr id="80" name="Rectangle 79"/>
          <p:cNvSpPr/>
          <p:nvPr/>
        </p:nvSpPr>
        <p:spPr>
          <a:xfrm rot="10800000" flipV="1">
            <a:off x="8537634" y="1140498"/>
            <a:ext cx="49984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cap="none" spc="0" dirty="0">
                <a:ln w="0"/>
                <a:solidFill>
                  <a:srgbClr val="C00000"/>
                </a:solidFill>
              </a:rPr>
              <a:t>No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4021428" y="2685923"/>
            <a:ext cx="49317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accent6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103" name="Straight Arrow Connector 102"/>
          <p:cNvCxnSpPr>
            <a:cxnSpLocks/>
          </p:cNvCxnSpPr>
          <p:nvPr/>
        </p:nvCxnSpPr>
        <p:spPr>
          <a:xfrm>
            <a:off x="4292014" y="3003869"/>
            <a:ext cx="9405" cy="174579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948698" y="4115446"/>
            <a:ext cx="54238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cap="none" spc="0" dirty="0">
                <a:ln w="0"/>
                <a:solidFill>
                  <a:schemeClr val="accent6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109" name="Rectangle 108"/>
          <p:cNvSpPr/>
          <p:nvPr/>
        </p:nvSpPr>
        <p:spPr>
          <a:xfrm rot="10800000" flipV="1">
            <a:off x="6400420" y="4064162"/>
            <a:ext cx="15791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>
                <a:ln w="0"/>
                <a:solidFill>
                  <a:srgbClr val="C00000"/>
                </a:solidFill>
              </a:rPr>
              <a:t>Not </a:t>
            </a:r>
            <a:r>
              <a:rPr lang="en-US" cap="none" spc="0" dirty="0">
                <a:ln w="0"/>
                <a:solidFill>
                  <a:srgbClr val="C00000"/>
                </a:solidFill>
              </a:rPr>
              <a:t>clear/No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7938848" y="2389094"/>
            <a:ext cx="1783132" cy="1869400"/>
          </a:xfrm>
          <a:prstGeom prst="straightConnector1">
            <a:avLst/>
          </a:prstGeom>
          <a:ln w="57150">
            <a:solidFill>
              <a:srgbClr val="CC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159">
            <a:extLst>
              <a:ext uri="{FF2B5EF4-FFF2-40B4-BE49-F238E27FC236}">
                <a16:creationId xmlns:a16="http://schemas.microsoft.com/office/drawing/2014/main" id="{0021224E-BEDD-4AE0-AC90-0B833E2D5A57}"/>
              </a:ext>
            </a:extLst>
          </p:cNvPr>
          <p:cNvCxnSpPr>
            <a:cxnSpLocks/>
          </p:cNvCxnSpPr>
          <p:nvPr/>
        </p:nvCxnSpPr>
        <p:spPr>
          <a:xfrm>
            <a:off x="3860169" y="1513987"/>
            <a:ext cx="5885242" cy="137062"/>
          </a:xfrm>
          <a:prstGeom prst="bentConnector3">
            <a:avLst>
              <a:gd name="adj1" fmla="val 54907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EBDC006-DA63-4625-AA58-78B16F4845A0}"/>
              </a:ext>
            </a:extLst>
          </p:cNvPr>
          <p:cNvCxnSpPr>
            <a:cxnSpLocks/>
          </p:cNvCxnSpPr>
          <p:nvPr/>
        </p:nvCxnSpPr>
        <p:spPr>
          <a:xfrm>
            <a:off x="3895964" y="1487791"/>
            <a:ext cx="0" cy="281239"/>
          </a:xfrm>
          <a:prstGeom prst="line">
            <a:avLst/>
          </a:prstGeom>
          <a:ln w="5715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909B79E-D1EB-465C-AF64-337202639BD2}"/>
              </a:ext>
            </a:extLst>
          </p:cNvPr>
          <p:cNvCxnSpPr/>
          <p:nvPr/>
        </p:nvCxnSpPr>
        <p:spPr>
          <a:xfrm>
            <a:off x="5210755" y="4424625"/>
            <a:ext cx="0" cy="39177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8C2E02F-9D7F-4600-B416-0DA96AF86C7D}"/>
              </a:ext>
            </a:extLst>
          </p:cNvPr>
          <p:cNvCxnSpPr/>
          <p:nvPr/>
        </p:nvCxnSpPr>
        <p:spPr>
          <a:xfrm>
            <a:off x="6837920" y="1553314"/>
            <a:ext cx="0" cy="39177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5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333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Salford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Heitman, Adam</dc:creator>
  <cp:lastModifiedBy>Bowmer, Jane</cp:lastModifiedBy>
  <cp:revision>99</cp:revision>
  <dcterms:created xsi:type="dcterms:W3CDTF">2018-07-31T07:43:46Z</dcterms:created>
  <dcterms:modified xsi:type="dcterms:W3CDTF">2023-10-20T12:14:56Z</dcterms:modified>
</cp:coreProperties>
</file>