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8C6EC-DC2F-44A3-B883-1C96B901B1CD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4B25F-CBC2-439C-AFCD-886034C79A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96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B9E90-CF07-1740-8D33-0F510E736B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1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50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4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99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9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94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5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1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24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93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8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C2809-84E7-4B64-A088-8FFF2351ACA8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785C0-ABEE-408D-A9E8-C74CE9E91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46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199" y="189758"/>
            <a:ext cx="8229600" cy="706437"/>
          </a:xfrm>
          <a:prstGeom prst="rect">
            <a:avLst/>
          </a:prstGeom>
          <a:solidFill>
            <a:srgbClr val="009999"/>
          </a:solidFill>
        </p:spPr>
        <p:txBody>
          <a:bodyPr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baseline="0">
                <a:solidFill>
                  <a:srgbClr val="00816C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Current structure April 24</a:t>
            </a:r>
          </a:p>
          <a:p>
            <a:pPr algn="ctr"/>
            <a:r>
              <a:rPr lang="en-US" altLang="en-US" sz="2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Children’s Social Care </a:t>
            </a:r>
            <a:r>
              <a:rPr lang="en-US" alt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Senior Management Team </a:t>
            </a:r>
          </a:p>
        </p:txBody>
      </p:sp>
      <p:sp>
        <p:nvSpPr>
          <p:cNvPr id="11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476911" y="1888135"/>
            <a:ext cx="1739498" cy="1227697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rgbClr val="029F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Tracy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Chatterton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Head </a:t>
            </a:r>
            <a:r>
              <a:rPr lang="en-GB" sz="1200" b="1" dirty="0">
                <a:solidFill>
                  <a:schemeClr val="bg2"/>
                </a:solidFill>
                <a:latin typeface="Calibri Light" panose="020F0302020204030204" pitchFamily="34" charset="0"/>
              </a:rPr>
              <a:t>of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Service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Duty &amp; Assessment – Teams 1 - 4</a:t>
            </a:r>
          </a:p>
        </p:txBody>
      </p:sp>
      <p:sp>
        <p:nvSpPr>
          <p:cNvPr id="12" name="Freeform: Shape 8">
            <a:extLst>
              <a:ext uri="{FF2B5EF4-FFF2-40B4-BE49-F238E27FC236}">
                <a16:creationId xmlns:a16="http://schemas.microsoft.com/office/drawing/2014/main" id="{98FFD567-FAD6-4B2B-A8C9-D98964BF16C9}"/>
              </a:ext>
            </a:extLst>
          </p:cNvPr>
          <p:cNvSpPr/>
          <p:nvPr/>
        </p:nvSpPr>
        <p:spPr>
          <a:xfrm>
            <a:off x="2574216" y="1897099"/>
            <a:ext cx="1938711" cy="1178174"/>
          </a:xfrm>
          <a:custGeom>
            <a:avLst/>
            <a:gdLst>
              <a:gd name="connsiteX0" fmla="*/ 0 w 1220216"/>
              <a:gd name="connsiteY0" fmla="*/ 122022 h 2722876"/>
              <a:gd name="connsiteX1" fmla="*/ 122022 w 1220216"/>
              <a:gd name="connsiteY1" fmla="*/ 0 h 2722876"/>
              <a:gd name="connsiteX2" fmla="*/ 1098194 w 1220216"/>
              <a:gd name="connsiteY2" fmla="*/ 0 h 2722876"/>
              <a:gd name="connsiteX3" fmla="*/ 1220216 w 1220216"/>
              <a:gd name="connsiteY3" fmla="*/ 122022 h 2722876"/>
              <a:gd name="connsiteX4" fmla="*/ 1220216 w 1220216"/>
              <a:gd name="connsiteY4" fmla="*/ 2600854 h 2722876"/>
              <a:gd name="connsiteX5" fmla="*/ 1098194 w 1220216"/>
              <a:gd name="connsiteY5" fmla="*/ 2722876 h 2722876"/>
              <a:gd name="connsiteX6" fmla="*/ 122022 w 1220216"/>
              <a:gd name="connsiteY6" fmla="*/ 2722876 h 2722876"/>
              <a:gd name="connsiteX7" fmla="*/ 0 w 1220216"/>
              <a:gd name="connsiteY7" fmla="*/ 2600854 h 2722876"/>
              <a:gd name="connsiteX8" fmla="*/ 0 w 1220216"/>
              <a:gd name="connsiteY8" fmla="*/ 122022 h 2722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22876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00854"/>
                </a:lnTo>
                <a:cubicBezTo>
                  <a:pt x="1220216" y="2668245"/>
                  <a:pt x="1165585" y="2722876"/>
                  <a:pt x="1098194" y="2722876"/>
                </a:cubicBezTo>
                <a:lnTo>
                  <a:pt x="122022" y="2722876"/>
                </a:lnTo>
                <a:cubicBezTo>
                  <a:pt x="54631" y="2722876"/>
                  <a:pt x="0" y="2668245"/>
                  <a:pt x="0" y="2600854"/>
                </a:cubicBezTo>
                <a:lnTo>
                  <a:pt x="0" y="122022"/>
                </a:lnTo>
                <a:close/>
              </a:path>
            </a:pathLst>
          </a:custGeom>
          <a:solidFill>
            <a:srgbClr val="029F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Chris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James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Head </a:t>
            </a:r>
            <a:r>
              <a:rPr lang="en-GB" sz="1200" b="1" dirty="0">
                <a:solidFill>
                  <a:schemeClr val="bg2"/>
                </a:solidFill>
                <a:latin typeface="Calibri Light" panose="020F0302020204030204" pitchFamily="34" charset="0"/>
              </a:rPr>
              <a:t>of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Service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Support &amp; Protection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Teams 1 - 5</a:t>
            </a:r>
            <a:endParaRPr lang="en-GB" sz="12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A6E3EEAF-4F84-40C8-A26E-BD6A7792B78E}"/>
              </a:ext>
            </a:extLst>
          </p:cNvPr>
          <p:cNvSpPr/>
          <p:nvPr/>
        </p:nvSpPr>
        <p:spPr>
          <a:xfrm>
            <a:off x="9376738" y="1848912"/>
            <a:ext cx="2028592" cy="1163313"/>
          </a:xfrm>
          <a:custGeom>
            <a:avLst/>
            <a:gdLst>
              <a:gd name="connsiteX0" fmla="*/ 0 w 1413877"/>
              <a:gd name="connsiteY0" fmla="*/ 141388 h 2635898"/>
              <a:gd name="connsiteX1" fmla="*/ 141388 w 1413877"/>
              <a:gd name="connsiteY1" fmla="*/ 0 h 2635898"/>
              <a:gd name="connsiteX2" fmla="*/ 1272489 w 1413877"/>
              <a:gd name="connsiteY2" fmla="*/ 0 h 2635898"/>
              <a:gd name="connsiteX3" fmla="*/ 1413877 w 1413877"/>
              <a:gd name="connsiteY3" fmla="*/ 141388 h 2635898"/>
              <a:gd name="connsiteX4" fmla="*/ 1413877 w 1413877"/>
              <a:gd name="connsiteY4" fmla="*/ 2494510 h 2635898"/>
              <a:gd name="connsiteX5" fmla="*/ 1272489 w 1413877"/>
              <a:gd name="connsiteY5" fmla="*/ 2635898 h 2635898"/>
              <a:gd name="connsiteX6" fmla="*/ 141388 w 1413877"/>
              <a:gd name="connsiteY6" fmla="*/ 2635898 h 2635898"/>
              <a:gd name="connsiteX7" fmla="*/ 0 w 1413877"/>
              <a:gd name="connsiteY7" fmla="*/ 2494510 h 2635898"/>
              <a:gd name="connsiteX8" fmla="*/ 0 w 1413877"/>
              <a:gd name="connsiteY8" fmla="*/ 141388 h 2635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877" h="2635898">
                <a:moveTo>
                  <a:pt x="0" y="141388"/>
                </a:moveTo>
                <a:cubicBezTo>
                  <a:pt x="0" y="63302"/>
                  <a:pt x="63302" y="0"/>
                  <a:pt x="141388" y="0"/>
                </a:cubicBezTo>
                <a:lnTo>
                  <a:pt x="1272489" y="0"/>
                </a:lnTo>
                <a:cubicBezTo>
                  <a:pt x="1350575" y="0"/>
                  <a:pt x="1413877" y="63302"/>
                  <a:pt x="1413877" y="141388"/>
                </a:cubicBezTo>
                <a:lnTo>
                  <a:pt x="1413877" y="2494510"/>
                </a:lnTo>
                <a:cubicBezTo>
                  <a:pt x="1413877" y="2572596"/>
                  <a:pt x="1350575" y="2635898"/>
                  <a:pt x="1272489" y="2635898"/>
                </a:cubicBezTo>
                <a:lnTo>
                  <a:pt x="141388" y="2635898"/>
                </a:lnTo>
                <a:cubicBezTo>
                  <a:pt x="63302" y="2635898"/>
                  <a:pt x="0" y="2572596"/>
                  <a:pt x="0" y="2494510"/>
                </a:cubicBezTo>
                <a:lnTo>
                  <a:pt x="0" y="141388"/>
                </a:lnTo>
                <a:close/>
              </a:path>
            </a:pathLst>
          </a:custGeom>
          <a:solidFill>
            <a:srgbClr val="029F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208" tIns="88208" rIns="88208" bIns="88208" numCol="1" spcCol="1270" anchor="t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dirty="0" smtClean="0">
              <a:solidFill>
                <a:schemeClr val="bg2"/>
              </a:solidFill>
              <a:latin typeface="Calibri Light" panose="020F0302020204030204" pitchFamily="34" charset="0"/>
            </a:endParaRP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Tracey Johnson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Head </a:t>
            </a:r>
            <a:r>
              <a:rPr lang="en-GB" sz="1200" b="1" dirty="0">
                <a:solidFill>
                  <a:schemeClr val="bg2"/>
                </a:solidFill>
                <a:latin typeface="Calibri Light" panose="020F0302020204030204" pitchFamily="34" charset="0"/>
              </a:rPr>
              <a:t>of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Cared for Children Resources </a:t>
            </a:r>
          </a:p>
        </p:txBody>
      </p:sp>
      <p:sp>
        <p:nvSpPr>
          <p:cNvPr id="19" name="Freeform: Shape 2">
            <a:extLst>
              <a:ext uri="{FF2B5EF4-FFF2-40B4-BE49-F238E27FC236}">
                <a16:creationId xmlns:a16="http://schemas.microsoft.com/office/drawing/2014/main" id="{502A1515-C5BC-4D7C-8831-2050061A6258}"/>
              </a:ext>
            </a:extLst>
          </p:cNvPr>
          <p:cNvSpPr txBox="1">
            <a:spLocks/>
          </p:cNvSpPr>
          <p:nvPr/>
        </p:nvSpPr>
        <p:spPr>
          <a:xfrm>
            <a:off x="998324" y="938643"/>
            <a:ext cx="9835136" cy="777261"/>
          </a:xfrm>
          <a:custGeom>
            <a:avLst/>
            <a:gdLst>
              <a:gd name="connsiteX0" fmla="*/ 0 w 6905399"/>
              <a:gd name="connsiteY0" fmla="*/ 185075 h 1850749"/>
              <a:gd name="connsiteX1" fmla="*/ 185075 w 6905399"/>
              <a:gd name="connsiteY1" fmla="*/ 0 h 1850749"/>
              <a:gd name="connsiteX2" fmla="*/ 6720324 w 6905399"/>
              <a:gd name="connsiteY2" fmla="*/ 0 h 1850749"/>
              <a:gd name="connsiteX3" fmla="*/ 6905399 w 6905399"/>
              <a:gd name="connsiteY3" fmla="*/ 185075 h 1850749"/>
              <a:gd name="connsiteX4" fmla="*/ 6905399 w 6905399"/>
              <a:gd name="connsiteY4" fmla="*/ 1665674 h 1850749"/>
              <a:gd name="connsiteX5" fmla="*/ 6720324 w 6905399"/>
              <a:gd name="connsiteY5" fmla="*/ 1850749 h 1850749"/>
              <a:gd name="connsiteX6" fmla="*/ 185075 w 6905399"/>
              <a:gd name="connsiteY6" fmla="*/ 1850749 h 1850749"/>
              <a:gd name="connsiteX7" fmla="*/ 0 w 6905399"/>
              <a:gd name="connsiteY7" fmla="*/ 1665674 h 1850749"/>
              <a:gd name="connsiteX8" fmla="*/ 0 w 6905399"/>
              <a:gd name="connsiteY8" fmla="*/ 185075 h 1850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05399" h="1850749">
                <a:moveTo>
                  <a:pt x="0" y="185075"/>
                </a:moveTo>
                <a:cubicBezTo>
                  <a:pt x="0" y="82861"/>
                  <a:pt x="82861" y="0"/>
                  <a:pt x="185075" y="0"/>
                </a:cubicBezTo>
                <a:lnTo>
                  <a:pt x="6720324" y="0"/>
                </a:lnTo>
                <a:cubicBezTo>
                  <a:pt x="6822538" y="0"/>
                  <a:pt x="6905399" y="82861"/>
                  <a:pt x="6905399" y="185075"/>
                </a:cubicBezTo>
                <a:lnTo>
                  <a:pt x="6905399" y="1665674"/>
                </a:lnTo>
                <a:cubicBezTo>
                  <a:pt x="6905399" y="1767888"/>
                  <a:pt x="6822538" y="1850749"/>
                  <a:pt x="6720324" y="1850749"/>
                </a:cubicBezTo>
                <a:lnTo>
                  <a:pt x="185075" y="1850749"/>
                </a:lnTo>
                <a:cubicBezTo>
                  <a:pt x="82861" y="1850749"/>
                  <a:pt x="0" y="1767888"/>
                  <a:pt x="0" y="1665674"/>
                </a:cubicBezTo>
                <a:lnTo>
                  <a:pt x="0" y="185075"/>
                </a:lnTo>
                <a:close/>
              </a:path>
            </a:pathLst>
          </a:custGeom>
          <a:solidFill>
            <a:srgbClr val="EB6C0D"/>
          </a:solidFill>
          <a:ln w="635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177815" tIns="177815" rIns="177815" bIns="177815" numCol="1" spcCol="127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600200"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GB" sz="2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Abu Siddique</a:t>
            </a:r>
          </a:p>
          <a:p>
            <a:pPr marL="0" indent="0" algn="ctr" defTabSz="1600200"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Assistant Director, Children’s Social Care</a:t>
            </a:r>
          </a:p>
        </p:txBody>
      </p:sp>
      <p:sp>
        <p:nvSpPr>
          <p:cNvPr id="20" name="Freeform: Shape 8">
            <a:extLst>
              <a:ext uri="{FF2B5EF4-FFF2-40B4-BE49-F238E27FC236}">
                <a16:creationId xmlns:a16="http://schemas.microsoft.com/office/drawing/2014/main" id="{98FFD567-FAD6-4B2B-A8C9-D98964BF16C9}"/>
              </a:ext>
            </a:extLst>
          </p:cNvPr>
          <p:cNvSpPr/>
          <p:nvPr/>
        </p:nvSpPr>
        <p:spPr>
          <a:xfrm>
            <a:off x="4791453" y="1897099"/>
            <a:ext cx="1938711" cy="1178174"/>
          </a:xfrm>
          <a:custGeom>
            <a:avLst/>
            <a:gdLst>
              <a:gd name="connsiteX0" fmla="*/ 0 w 1220216"/>
              <a:gd name="connsiteY0" fmla="*/ 122022 h 2722876"/>
              <a:gd name="connsiteX1" fmla="*/ 122022 w 1220216"/>
              <a:gd name="connsiteY1" fmla="*/ 0 h 2722876"/>
              <a:gd name="connsiteX2" fmla="*/ 1098194 w 1220216"/>
              <a:gd name="connsiteY2" fmla="*/ 0 h 2722876"/>
              <a:gd name="connsiteX3" fmla="*/ 1220216 w 1220216"/>
              <a:gd name="connsiteY3" fmla="*/ 122022 h 2722876"/>
              <a:gd name="connsiteX4" fmla="*/ 1220216 w 1220216"/>
              <a:gd name="connsiteY4" fmla="*/ 2600854 h 2722876"/>
              <a:gd name="connsiteX5" fmla="*/ 1098194 w 1220216"/>
              <a:gd name="connsiteY5" fmla="*/ 2722876 h 2722876"/>
              <a:gd name="connsiteX6" fmla="*/ 122022 w 1220216"/>
              <a:gd name="connsiteY6" fmla="*/ 2722876 h 2722876"/>
              <a:gd name="connsiteX7" fmla="*/ 0 w 1220216"/>
              <a:gd name="connsiteY7" fmla="*/ 2600854 h 2722876"/>
              <a:gd name="connsiteX8" fmla="*/ 0 w 1220216"/>
              <a:gd name="connsiteY8" fmla="*/ 122022 h 2722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22876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00854"/>
                </a:lnTo>
                <a:cubicBezTo>
                  <a:pt x="1220216" y="2668245"/>
                  <a:pt x="1165585" y="2722876"/>
                  <a:pt x="1098194" y="2722876"/>
                </a:cubicBezTo>
                <a:lnTo>
                  <a:pt x="122022" y="2722876"/>
                </a:lnTo>
                <a:cubicBezTo>
                  <a:pt x="54631" y="2722876"/>
                  <a:pt x="0" y="2668245"/>
                  <a:pt x="0" y="2600854"/>
                </a:cubicBezTo>
                <a:lnTo>
                  <a:pt x="0" y="122022"/>
                </a:lnTo>
                <a:close/>
              </a:path>
            </a:pathLst>
          </a:custGeom>
          <a:solidFill>
            <a:srgbClr val="029F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dirty="0" smtClean="0">
              <a:solidFill>
                <a:schemeClr val="bg2"/>
              </a:solidFill>
              <a:latin typeface="Calibri Light" panose="020F0302020204030204" pitchFamily="34" charset="0"/>
            </a:endParaRP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Michelle Rhodes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Head </a:t>
            </a:r>
            <a:r>
              <a:rPr lang="en-GB" sz="1200" b="1" dirty="0">
                <a:solidFill>
                  <a:schemeClr val="bg2"/>
                </a:solidFill>
                <a:latin typeface="Calibri Light" panose="020F0302020204030204" pitchFamily="34" charset="0"/>
              </a:rPr>
              <a:t>of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Service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Support &amp; Protection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Teams 6- 10</a:t>
            </a:r>
            <a:endParaRPr lang="en-GB" sz="12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A6E3EEAF-4F84-40C8-A26E-BD6A7792B78E}"/>
              </a:ext>
            </a:extLst>
          </p:cNvPr>
          <p:cNvSpPr/>
          <p:nvPr/>
        </p:nvSpPr>
        <p:spPr>
          <a:xfrm>
            <a:off x="7008690" y="1897937"/>
            <a:ext cx="1856148" cy="1163313"/>
          </a:xfrm>
          <a:custGeom>
            <a:avLst/>
            <a:gdLst>
              <a:gd name="connsiteX0" fmla="*/ 0 w 1413877"/>
              <a:gd name="connsiteY0" fmla="*/ 141388 h 2635898"/>
              <a:gd name="connsiteX1" fmla="*/ 141388 w 1413877"/>
              <a:gd name="connsiteY1" fmla="*/ 0 h 2635898"/>
              <a:gd name="connsiteX2" fmla="*/ 1272489 w 1413877"/>
              <a:gd name="connsiteY2" fmla="*/ 0 h 2635898"/>
              <a:gd name="connsiteX3" fmla="*/ 1413877 w 1413877"/>
              <a:gd name="connsiteY3" fmla="*/ 141388 h 2635898"/>
              <a:gd name="connsiteX4" fmla="*/ 1413877 w 1413877"/>
              <a:gd name="connsiteY4" fmla="*/ 2494510 h 2635898"/>
              <a:gd name="connsiteX5" fmla="*/ 1272489 w 1413877"/>
              <a:gd name="connsiteY5" fmla="*/ 2635898 h 2635898"/>
              <a:gd name="connsiteX6" fmla="*/ 141388 w 1413877"/>
              <a:gd name="connsiteY6" fmla="*/ 2635898 h 2635898"/>
              <a:gd name="connsiteX7" fmla="*/ 0 w 1413877"/>
              <a:gd name="connsiteY7" fmla="*/ 2494510 h 2635898"/>
              <a:gd name="connsiteX8" fmla="*/ 0 w 1413877"/>
              <a:gd name="connsiteY8" fmla="*/ 141388 h 2635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877" h="2635898">
                <a:moveTo>
                  <a:pt x="0" y="141388"/>
                </a:moveTo>
                <a:cubicBezTo>
                  <a:pt x="0" y="63302"/>
                  <a:pt x="63302" y="0"/>
                  <a:pt x="141388" y="0"/>
                </a:cubicBezTo>
                <a:lnTo>
                  <a:pt x="1272489" y="0"/>
                </a:lnTo>
                <a:cubicBezTo>
                  <a:pt x="1350575" y="0"/>
                  <a:pt x="1413877" y="63302"/>
                  <a:pt x="1413877" y="141388"/>
                </a:cubicBezTo>
                <a:lnTo>
                  <a:pt x="1413877" y="2494510"/>
                </a:lnTo>
                <a:cubicBezTo>
                  <a:pt x="1413877" y="2572596"/>
                  <a:pt x="1350575" y="2635898"/>
                  <a:pt x="1272489" y="2635898"/>
                </a:cubicBezTo>
                <a:lnTo>
                  <a:pt x="141388" y="2635898"/>
                </a:lnTo>
                <a:cubicBezTo>
                  <a:pt x="63302" y="2635898"/>
                  <a:pt x="0" y="2572596"/>
                  <a:pt x="0" y="2494510"/>
                </a:cubicBezTo>
                <a:lnTo>
                  <a:pt x="0" y="141388"/>
                </a:lnTo>
                <a:close/>
              </a:path>
            </a:pathLst>
          </a:custGeom>
          <a:solidFill>
            <a:srgbClr val="029FB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208" tIns="88208" rIns="88208" bIns="88208" numCol="1" spcCol="1270" anchor="t" anchorCtr="0">
            <a:noAutofit/>
          </a:bodyPr>
          <a:lstStyle/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smtClean="0">
                <a:solidFill>
                  <a:schemeClr val="bg2"/>
                </a:solidFill>
                <a:latin typeface="Calibri Light" panose="020F0302020204030204" pitchFamily="34" charset="0"/>
              </a:rPr>
              <a:t>Rachel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Meyrick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Head </a:t>
            </a:r>
            <a:r>
              <a:rPr lang="en-GB" sz="1200" b="1" dirty="0">
                <a:solidFill>
                  <a:schemeClr val="bg2"/>
                </a:solidFill>
                <a:latin typeface="Calibri Light" panose="020F0302020204030204" pitchFamily="34" charset="0"/>
              </a:rPr>
              <a:t>of </a:t>
            </a: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Service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200" b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Cared for Children and Youth Justice Service</a:t>
            </a:r>
          </a:p>
          <a:p>
            <a:pPr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b="1" dirty="0" smtClean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24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453030" y="3343245"/>
            <a:ext cx="1694488" cy="1519700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Duty &amp; Assessment – Teams 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Complex Safeguarding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EHASH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Group Conferencing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EDT</a:t>
            </a:r>
          </a:p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endParaRPr lang="en-GB" sz="11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27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2605721" y="3343245"/>
            <a:ext cx="1907206" cy="996391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Support &amp; Protection Teams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Time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Children with a Disability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Frontline</a:t>
            </a:r>
          </a:p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endParaRPr lang="en-GB" sz="11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32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4845023" y="3319437"/>
            <a:ext cx="1834444" cy="786433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Family Support &amp; Protection teams 6-10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NEST</a:t>
            </a:r>
          </a:p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endParaRPr lang="en-GB" sz="11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7061656" y="3286005"/>
            <a:ext cx="1750215" cy="1785404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Cared for Children Teams 1 – 3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Youth Justice Service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Care Experienced Service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Post Order &amp; Permanence Team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Step Ahead Service (Care Experienced Team</a:t>
            </a:r>
          </a:p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endParaRPr lang="en-GB" sz="11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sp>
        <p:nvSpPr>
          <p:cNvPr id="41" name="Freeform: Shape 3">
            <a:extLst>
              <a:ext uri="{FF2B5EF4-FFF2-40B4-BE49-F238E27FC236}">
                <a16:creationId xmlns:a16="http://schemas.microsoft.com/office/drawing/2014/main" id="{739AD6F2-C13B-4629-8F4D-9DA36173EB56}"/>
              </a:ext>
            </a:extLst>
          </p:cNvPr>
          <p:cNvSpPr/>
          <p:nvPr/>
        </p:nvSpPr>
        <p:spPr>
          <a:xfrm>
            <a:off x="9467247" y="3265835"/>
            <a:ext cx="1938083" cy="2119743"/>
          </a:xfrm>
          <a:custGeom>
            <a:avLst/>
            <a:gdLst>
              <a:gd name="connsiteX0" fmla="*/ 0 w 1220216"/>
              <a:gd name="connsiteY0" fmla="*/ 122022 h 2743239"/>
              <a:gd name="connsiteX1" fmla="*/ 122022 w 1220216"/>
              <a:gd name="connsiteY1" fmla="*/ 0 h 2743239"/>
              <a:gd name="connsiteX2" fmla="*/ 1098194 w 1220216"/>
              <a:gd name="connsiteY2" fmla="*/ 0 h 2743239"/>
              <a:gd name="connsiteX3" fmla="*/ 1220216 w 1220216"/>
              <a:gd name="connsiteY3" fmla="*/ 122022 h 2743239"/>
              <a:gd name="connsiteX4" fmla="*/ 1220216 w 1220216"/>
              <a:gd name="connsiteY4" fmla="*/ 2621217 h 2743239"/>
              <a:gd name="connsiteX5" fmla="*/ 1098194 w 1220216"/>
              <a:gd name="connsiteY5" fmla="*/ 2743239 h 2743239"/>
              <a:gd name="connsiteX6" fmla="*/ 122022 w 1220216"/>
              <a:gd name="connsiteY6" fmla="*/ 2743239 h 2743239"/>
              <a:gd name="connsiteX7" fmla="*/ 0 w 1220216"/>
              <a:gd name="connsiteY7" fmla="*/ 2621217 h 2743239"/>
              <a:gd name="connsiteX8" fmla="*/ 0 w 1220216"/>
              <a:gd name="connsiteY8" fmla="*/ 122022 h 274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16" h="2743239">
                <a:moveTo>
                  <a:pt x="0" y="122022"/>
                </a:moveTo>
                <a:cubicBezTo>
                  <a:pt x="0" y="54631"/>
                  <a:pt x="54631" y="0"/>
                  <a:pt x="122022" y="0"/>
                </a:cubicBezTo>
                <a:lnTo>
                  <a:pt x="1098194" y="0"/>
                </a:lnTo>
                <a:cubicBezTo>
                  <a:pt x="1165585" y="0"/>
                  <a:pt x="1220216" y="54631"/>
                  <a:pt x="1220216" y="122022"/>
                </a:cubicBezTo>
                <a:lnTo>
                  <a:pt x="1220216" y="2621217"/>
                </a:lnTo>
                <a:cubicBezTo>
                  <a:pt x="1220216" y="2688608"/>
                  <a:pt x="1165585" y="2743239"/>
                  <a:pt x="1098194" y="2743239"/>
                </a:cubicBezTo>
                <a:lnTo>
                  <a:pt x="122022" y="2743239"/>
                </a:lnTo>
                <a:cubicBezTo>
                  <a:pt x="54631" y="2743239"/>
                  <a:pt x="0" y="2688608"/>
                  <a:pt x="0" y="2621217"/>
                </a:cubicBezTo>
                <a:lnTo>
                  <a:pt x="0" y="1220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954" tIns="83954" rIns="83954" bIns="83954" numCol="1" spcCol="1270" anchor="t" anchorCtr="0">
            <a:noAutofit/>
          </a:bodyPr>
          <a:lstStyle/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Fostering &amp; Connected Persons 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Recruitment &amp; Assessment Team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Supervision &amp; Support Team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Children’s Homes x 3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Commissioning &amp; Placements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Link with Regional Adoption Agency</a:t>
            </a:r>
          </a:p>
          <a:p>
            <a:pPr marL="171450" indent="-171450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GB" sz="1100" dirty="0" smtClean="0">
              <a:solidFill>
                <a:schemeClr val="bg2"/>
              </a:solidFill>
              <a:latin typeface="Calibri Light" panose="020F0302020204030204" pitchFamily="34" charset="0"/>
            </a:endParaRPr>
          </a:p>
          <a:p>
            <a:pPr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endParaRPr lang="en-GB" sz="1100" dirty="0">
              <a:solidFill>
                <a:schemeClr val="bg2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1250894" y="3130682"/>
            <a:ext cx="0" cy="1977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3518887" y="3082647"/>
            <a:ext cx="0" cy="1977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10436289" y="3012225"/>
            <a:ext cx="0" cy="1977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5641404" y="3074834"/>
            <a:ext cx="0" cy="1977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835963" y="3068122"/>
            <a:ext cx="0" cy="1977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67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58C8ED44F9E48BBE01A42F74DC71E" ma:contentTypeVersion="20" ma:contentTypeDescription="Create a new document." ma:contentTypeScope="" ma:versionID="c197ca11b7af7bda6dde04a97e850320">
  <xsd:schema xmlns:xsd="http://www.w3.org/2001/XMLSchema" xmlns:xs="http://www.w3.org/2001/XMLSchema" xmlns:p="http://schemas.microsoft.com/office/2006/metadata/properties" xmlns:ns2="2412a510-4c64-448d-9501-0e9bb7450609" xmlns:ns3="b7f336ec-8e78-434b-b427-21fcecaa0ab0" targetNamespace="http://schemas.microsoft.com/office/2006/metadata/properties" ma:root="true" ma:fieldsID="7efab510bcc779bb3d2fe4d3beb2139c" ns2:_="" ns3:_="">
    <xsd:import namespace="2412a510-4c64-448d-9501-0e9bb7450609"/>
    <xsd:import namespace="b7f336ec-8e78-434b-b427-21fcecaa0a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igrationWizId" minOccurs="0"/>
                <xsd:element ref="ns3:MigrationWizIdPermissions" minOccurs="0"/>
                <xsd:element ref="ns3:MigrationWizIdVersion" minOccurs="0"/>
                <xsd:element ref="ns3:lcf76f155ced4ddcb4097134ff3c332f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Location" minOccurs="0"/>
                <xsd:element ref="ns3:MediaServiceObjectDetectorVersions" minOccurs="0"/>
                <xsd:element ref="ns3:_Flow_SignoffStatu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2a510-4c64-448d-9501-0e9bb74506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bbfd4978-5222-4f91-b1f8-69ee88ca9f91}" ma:internalName="TaxCatchAll" ma:showField="CatchAllData" ma:web="2412a510-4c64-448d-9501-0e9bb74506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336ec-8e78-434b-b427-21fcecaa0ab0" elementFormDefault="qualified">
    <xsd:import namespace="http://schemas.microsoft.com/office/2006/documentManagement/types"/>
    <xsd:import namespace="http://schemas.microsoft.com/office/infopath/2007/PartnerControls"/>
    <xsd:element name="MigrationWizId" ma:index="11" nillable="true" ma:displayName="MigrationWizId" ma:internalName="MigrationWizId">
      <xsd:simpleType>
        <xsd:restriction base="dms:Text"/>
      </xsd:simpleType>
    </xsd:element>
    <xsd:element name="MigrationWizIdPermissions" ma:index="12" nillable="true" ma:displayName="MigrationWizIdPermissions" ma:internalName="MigrationWizIdPermissions">
      <xsd:simpleType>
        <xsd:restriction base="dms:Text"/>
      </xsd:simpleType>
    </xsd:element>
    <xsd:element name="MigrationWizIdVersion" ma:index="13" nillable="true" ma:displayName="MigrationWizIdVersion" ma:internalName="MigrationWizIdVersion">
      <xsd:simpleType>
        <xsd:restriction base="dms:Text"/>
      </xsd:simpleType>
    </xsd:element>
    <xsd:element name="lcf76f155ced4ddcb4097134ff3c332f0" ma:index="14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5ed8af3-778a-4786-8df9-be30e2284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9" nillable="true" ma:displayName="Sign-off status" ma:internalName="Sign_x002d_off_x0020_status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412a510-4c64-448d-9501-0e9bb7450609">XVTAZUJVTSQM-307003130-1773658</_dlc_DocId>
    <_dlc_DocIdUrl xmlns="2412a510-4c64-448d-9501-0e9bb7450609">
      <Url>https://onetouchhealth.sharepoint.com/sites/TrixData/_layouts/15/DocIdRedir.aspx?ID=XVTAZUJVTSQM-307003130-1773658</Url>
      <Description>XVTAZUJVTSQM-307003130-1773658</Description>
    </_dlc_DocIdUrl>
    <MigrationWizIdVersion xmlns="b7f336ec-8e78-434b-b427-21fcecaa0ab0" xsi:nil="true"/>
    <_Flow_SignoffStatus xmlns="b7f336ec-8e78-434b-b427-21fcecaa0ab0" xsi:nil="true"/>
    <TaxCatchAll xmlns="2412a510-4c64-448d-9501-0e9bb7450609" xsi:nil="true"/>
    <lcf76f155ced4ddcb4097134ff3c332f0 xmlns="b7f336ec-8e78-434b-b427-21fcecaa0ab0" xsi:nil="true"/>
    <MigrationWizId xmlns="b7f336ec-8e78-434b-b427-21fcecaa0ab0" xsi:nil="true"/>
    <lcf76f155ced4ddcb4097134ff3c332f xmlns="b7f336ec-8e78-434b-b427-21fcecaa0ab0">
      <Terms xmlns="http://schemas.microsoft.com/office/infopath/2007/PartnerControls"/>
    </lcf76f155ced4ddcb4097134ff3c332f>
    <MigrationWizIdPermissions xmlns="b7f336ec-8e78-434b-b427-21fcecaa0ab0" xsi:nil="true"/>
  </documentManagement>
</p:properties>
</file>

<file path=customXml/itemProps1.xml><?xml version="1.0" encoding="utf-8"?>
<ds:datastoreItem xmlns:ds="http://schemas.openxmlformats.org/officeDocument/2006/customXml" ds:itemID="{878F94DC-459A-471C-99AC-87125AE76FAF}"/>
</file>

<file path=customXml/itemProps2.xml><?xml version="1.0" encoding="utf-8"?>
<ds:datastoreItem xmlns:ds="http://schemas.openxmlformats.org/officeDocument/2006/customXml" ds:itemID="{F37D2C09-6E9A-4D0D-8753-70595726040F}"/>
</file>

<file path=customXml/itemProps3.xml><?xml version="1.0" encoding="utf-8"?>
<ds:datastoreItem xmlns:ds="http://schemas.openxmlformats.org/officeDocument/2006/customXml" ds:itemID="{4386A26F-55EA-4B6D-96DF-CD2641D5004A}"/>
</file>

<file path=customXml/itemProps4.xml><?xml version="1.0" encoding="utf-8"?>
<ds:datastoreItem xmlns:ds="http://schemas.openxmlformats.org/officeDocument/2006/customXml" ds:itemID="{4CE45D2B-955F-4E10-B689-E51B540462BA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162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Rochdale 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Finigan M</dc:creator>
  <cp:lastModifiedBy>Lee-Anne Alan</cp:lastModifiedBy>
  <cp:revision>6</cp:revision>
  <dcterms:created xsi:type="dcterms:W3CDTF">2024-04-10T15:18:45Z</dcterms:created>
  <dcterms:modified xsi:type="dcterms:W3CDTF">2024-10-23T10:14:47Z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0x0101004C158C8ED44F9E48BBE01A42F74DC71E</vt:lpwstr>
  </property>
  <property fmtid="{D5CDD505-2E9C-101B-9397-08002B2CF9AE}" pid="3" name="_dlc_DocIdItemGuid">
    <vt:lpwstr>b4770261-20b7-45d0-a4b8-167d11965fea</vt:lpwstr>
  </property>
</Properties>
</file>