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B3B6-F28B-8202-A5AF-92B3EF9355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8778AEB-5C3C-3F03-717A-821CB03D8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C9EB68-1641-84CB-42E2-A8E6619A5900}"/>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5" name="Footer Placeholder 4">
            <a:extLst>
              <a:ext uri="{FF2B5EF4-FFF2-40B4-BE49-F238E27FC236}">
                <a16:creationId xmlns:a16="http://schemas.microsoft.com/office/drawing/2014/main" id="{0E6F2280-C47E-6CF5-5D32-ECAD9560D9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E75D45-6B38-D17E-9B4B-7631F39F06E2}"/>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189754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A4A4-9F2B-515D-9402-019F47506D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C93856-068B-EA36-3F36-C71F5786A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BCF815-9AF6-B668-DA46-77105EF12B86}"/>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5" name="Footer Placeholder 4">
            <a:extLst>
              <a:ext uri="{FF2B5EF4-FFF2-40B4-BE49-F238E27FC236}">
                <a16:creationId xmlns:a16="http://schemas.microsoft.com/office/drawing/2014/main" id="{1A360D56-1D89-3EB8-C3E5-9DA479F814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8F7FA2-A801-E19E-D892-82A941FDA024}"/>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243171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94BA01-8718-1C4A-69FF-9FBB7E9C7F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8FFF1A-301D-563F-8A85-C28FEA63F4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32627C-2925-4841-E3AE-9275727A1E79}"/>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5" name="Footer Placeholder 4">
            <a:extLst>
              <a:ext uri="{FF2B5EF4-FFF2-40B4-BE49-F238E27FC236}">
                <a16:creationId xmlns:a16="http://schemas.microsoft.com/office/drawing/2014/main" id="{F540C0FC-E147-3119-7B5E-75970D3EF9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755560-D6A5-7DDA-2598-C248993A2787}"/>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3104374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58547-43DC-C300-FBAB-7C1E3ADF64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0D5B44-0DD8-732E-D58B-67353E1C1A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C840B1-0FB4-B24D-24D1-9CA5E5D3B87B}"/>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5" name="Footer Placeholder 4">
            <a:extLst>
              <a:ext uri="{FF2B5EF4-FFF2-40B4-BE49-F238E27FC236}">
                <a16:creationId xmlns:a16="http://schemas.microsoft.com/office/drawing/2014/main" id="{7A222FB1-D7D2-271C-73D1-58890046D7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03205-5027-741D-D964-10EF6299006B}"/>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43471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BDB78-8145-E312-B261-CDDC4F9FA5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424EAC-9D94-E17F-A004-90CA475D63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74CCA9-46CE-BAC0-876A-5C1AD5EE5D81}"/>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5" name="Footer Placeholder 4">
            <a:extLst>
              <a:ext uri="{FF2B5EF4-FFF2-40B4-BE49-F238E27FC236}">
                <a16:creationId xmlns:a16="http://schemas.microsoft.com/office/drawing/2014/main" id="{2957424F-DB7F-D7BB-CD3C-B621A91FFC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ED235E-1137-3CD2-060B-C7730F0157F4}"/>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264364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57E0-8E85-3E77-1230-29BC7B3258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21D08B-4AE6-C329-3E2D-2464971526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0B7AC9-662E-55BA-DC9C-BD3DF690B8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59936AF-7101-F72D-FBDA-51B8B21117BB}"/>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6" name="Footer Placeholder 5">
            <a:extLst>
              <a:ext uri="{FF2B5EF4-FFF2-40B4-BE49-F238E27FC236}">
                <a16:creationId xmlns:a16="http://schemas.microsoft.com/office/drawing/2014/main" id="{A74C3B76-9F38-5DD9-073D-D7957D9E90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25C15C-6F44-359E-1B48-38DA75D51791}"/>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261984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B350B-C011-BEB1-3202-0E2E1110DD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9CDB8D-F974-06F7-AD9C-938C8C059F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E3FB7F-1A22-7804-03AF-40F435C09C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BCB7520-8949-ADD3-F1F0-62C9FF6C4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F87A43-2C28-40B4-D6EB-00D55AC43B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BED2B3-C81B-FB0D-239D-6EF93A8FD93C}"/>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8" name="Footer Placeholder 7">
            <a:extLst>
              <a:ext uri="{FF2B5EF4-FFF2-40B4-BE49-F238E27FC236}">
                <a16:creationId xmlns:a16="http://schemas.microsoft.com/office/drawing/2014/main" id="{A63396C1-C39F-9BC6-64EF-982EC7B2C0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16E168-2CD7-0A7A-46EC-E86325888694}"/>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248885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09C88-D6AB-271F-1E96-18A757F42D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521FC0-48C0-79F0-3A34-9AE0B449D7B3}"/>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4" name="Footer Placeholder 3">
            <a:extLst>
              <a:ext uri="{FF2B5EF4-FFF2-40B4-BE49-F238E27FC236}">
                <a16:creationId xmlns:a16="http://schemas.microsoft.com/office/drawing/2014/main" id="{40B54093-896F-3B3C-8F14-DCF017DC23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E555C5-C3AE-EE1D-7EA4-71CE5941C9B7}"/>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233840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8B7E5-14A3-B5B1-A02D-C9E7B418466E}"/>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3" name="Footer Placeholder 2">
            <a:extLst>
              <a:ext uri="{FF2B5EF4-FFF2-40B4-BE49-F238E27FC236}">
                <a16:creationId xmlns:a16="http://schemas.microsoft.com/office/drawing/2014/main" id="{1BBE4789-485E-60F3-15FA-EFB26A0FE1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66F4C6-D2A2-A18B-B4BC-3F438DEF2E83}"/>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194253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C0AC1-CB62-9574-0853-9B7E3D391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C290C6-A564-8E26-CB53-BACF6AF48F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95326B-8D35-F1C0-8EE7-ABABC488B3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706F50-F629-8572-52B2-D79DBBAF3498}"/>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6" name="Footer Placeholder 5">
            <a:extLst>
              <a:ext uri="{FF2B5EF4-FFF2-40B4-BE49-F238E27FC236}">
                <a16:creationId xmlns:a16="http://schemas.microsoft.com/office/drawing/2014/main" id="{10ECA5CA-A104-1660-03CD-F11CB820A5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1A0F91-8227-49DA-9EA2-E7FFAD255B6C}"/>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233880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CC3E5-654A-CA53-615C-17B47711A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F829C1-5E35-2C99-A77F-52CCB4B232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A4936B-EC48-8A4F-737E-A3E1F82F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BDCAE-AA57-69BC-06C7-01F380999085}"/>
              </a:ext>
            </a:extLst>
          </p:cNvPr>
          <p:cNvSpPr>
            <a:spLocks noGrp="1"/>
          </p:cNvSpPr>
          <p:nvPr>
            <p:ph type="dt" sz="half" idx="10"/>
          </p:nvPr>
        </p:nvSpPr>
        <p:spPr/>
        <p:txBody>
          <a:bodyPr/>
          <a:lstStyle/>
          <a:p>
            <a:fld id="{CC51D159-4AB7-4D7C-8A59-083E279075B7}" type="datetimeFigureOut">
              <a:rPr lang="en-GB" smtClean="0"/>
              <a:t>11/12/2023</a:t>
            </a:fld>
            <a:endParaRPr lang="en-GB"/>
          </a:p>
        </p:txBody>
      </p:sp>
      <p:sp>
        <p:nvSpPr>
          <p:cNvPr id="6" name="Footer Placeholder 5">
            <a:extLst>
              <a:ext uri="{FF2B5EF4-FFF2-40B4-BE49-F238E27FC236}">
                <a16:creationId xmlns:a16="http://schemas.microsoft.com/office/drawing/2014/main" id="{3EC6CADD-2FD3-3106-EC5D-8416508778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06CCF9-9A87-30BB-A761-C0B40AA73DCB}"/>
              </a:ext>
            </a:extLst>
          </p:cNvPr>
          <p:cNvSpPr>
            <a:spLocks noGrp="1"/>
          </p:cNvSpPr>
          <p:nvPr>
            <p:ph type="sldNum" sz="quarter" idx="12"/>
          </p:nvPr>
        </p:nvSpPr>
        <p:spPr/>
        <p:txBody>
          <a:bodyPr/>
          <a:lstStyle/>
          <a:p>
            <a:fld id="{908DA951-8C77-4D55-A09E-44D656CEFF9E}" type="slidenum">
              <a:rPr lang="en-GB" smtClean="0"/>
              <a:t>‹#›</a:t>
            </a:fld>
            <a:endParaRPr lang="en-GB"/>
          </a:p>
        </p:txBody>
      </p:sp>
    </p:spTree>
    <p:extLst>
      <p:ext uri="{BB962C8B-B14F-4D97-AF65-F5344CB8AC3E}">
        <p14:creationId xmlns:p14="http://schemas.microsoft.com/office/powerpoint/2010/main" val="229523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FF658-0B7A-E98E-1AAF-5B64F6FF4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C511D8-8239-DD16-98F1-EBC0B83A3A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15604-E8A8-DAFE-32A8-A38FB909EB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1D159-4AB7-4D7C-8A59-083E279075B7}" type="datetimeFigureOut">
              <a:rPr lang="en-GB" smtClean="0"/>
              <a:t>11/12/2023</a:t>
            </a:fld>
            <a:endParaRPr lang="en-GB"/>
          </a:p>
        </p:txBody>
      </p:sp>
      <p:sp>
        <p:nvSpPr>
          <p:cNvPr id="5" name="Footer Placeholder 4">
            <a:extLst>
              <a:ext uri="{FF2B5EF4-FFF2-40B4-BE49-F238E27FC236}">
                <a16:creationId xmlns:a16="http://schemas.microsoft.com/office/drawing/2014/main" id="{982B36E9-7EBB-B9FE-E805-5BDE83EB01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ACA01D5-7BBE-5270-62D9-9F22F8B05C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DA951-8C77-4D55-A09E-44D656CEFF9E}" type="slidenum">
              <a:rPr lang="en-GB" smtClean="0"/>
              <a:t>‹#›</a:t>
            </a:fld>
            <a:endParaRPr lang="en-GB"/>
          </a:p>
        </p:txBody>
      </p:sp>
    </p:spTree>
    <p:extLst>
      <p:ext uri="{BB962C8B-B14F-4D97-AF65-F5344CB8AC3E}">
        <p14:creationId xmlns:p14="http://schemas.microsoft.com/office/powerpoint/2010/main" val="2481146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1A1C5D3-C053-4EE9-BE1A-419B6E27CC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Rounded Corners 28">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Picture 3">
            <a:extLst>
              <a:ext uri="{FF2B5EF4-FFF2-40B4-BE49-F238E27FC236}">
                <a16:creationId xmlns:a16="http://schemas.microsoft.com/office/drawing/2014/main" id="{8BC438E5-3F56-3448-E303-31FB2DE9303C}"/>
              </a:ext>
            </a:extLst>
          </p:cNvPr>
          <p:cNvPicPr>
            <a:picLocks noChangeAspect="1"/>
          </p:cNvPicPr>
          <p:nvPr/>
        </p:nvPicPr>
        <p:blipFill>
          <a:blip r:embed="rId2"/>
          <a:stretch>
            <a:fillRect/>
          </a:stretch>
        </p:blipFill>
        <p:spPr>
          <a:xfrm>
            <a:off x="9406170" y="4494903"/>
            <a:ext cx="2299715" cy="1953729"/>
          </a:xfrm>
          <a:prstGeom prst="rect">
            <a:avLst/>
          </a:prstGeom>
        </p:spPr>
      </p:pic>
      <p:sp>
        <p:nvSpPr>
          <p:cNvPr id="2" name="Title 1">
            <a:extLst>
              <a:ext uri="{FF2B5EF4-FFF2-40B4-BE49-F238E27FC236}">
                <a16:creationId xmlns:a16="http://schemas.microsoft.com/office/drawing/2014/main" id="{043B7B13-EB23-9DB9-AC16-108F7C993A0B}"/>
              </a:ext>
            </a:extLst>
          </p:cNvPr>
          <p:cNvSpPr>
            <a:spLocks noGrp="1"/>
          </p:cNvSpPr>
          <p:nvPr>
            <p:ph type="ctrTitle"/>
          </p:nvPr>
        </p:nvSpPr>
        <p:spPr>
          <a:xfrm>
            <a:off x="2103121" y="310343"/>
            <a:ext cx="7985759" cy="868823"/>
          </a:xfrm>
        </p:spPr>
        <p:txBody>
          <a:bodyPr anchor="ctr">
            <a:normAutofit/>
          </a:bodyPr>
          <a:lstStyle/>
          <a:p>
            <a:r>
              <a:rPr lang="en-GB" sz="4000" dirty="0"/>
              <a:t>SAB – CBC &amp; BBC – Learning Briefing</a:t>
            </a:r>
          </a:p>
        </p:txBody>
      </p:sp>
      <p:sp>
        <p:nvSpPr>
          <p:cNvPr id="3" name="Subtitle 2">
            <a:extLst>
              <a:ext uri="{FF2B5EF4-FFF2-40B4-BE49-F238E27FC236}">
                <a16:creationId xmlns:a16="http://schemas.microsoft.com/office/drawing/2014/main" id="{BA7DCCB3-709F-2D48-5D2C-F97BAD7581C5}"/>
              </a:ext>
            </a:extLst>
          </p:cNvPr>
          <p:cNvSpPr>
            <a:spLocks noGrp="1"/>
          </p:cNvSpPr>
          <p:nvPr>
            <p:ph type="subTitle" idx="1"/>
          </p:nvPr>
        </p:nvSpPr>
        <p:spPr>
          <a:xfrm>
            <a:off x="2615738" y="1248128"/>
            <a:ext cx="6960524" cy="598516"/>
          </a:xfrm>
        </p:spPr>
        <p:txBody>
          <a:bodyPr anchor="ctr">
            <a:normAutofit/>
          </a:bodyPr>
          <a:lstStyle/>
          <a:p>
            <a:r>
              <a:rPr lang="en-GB" sz="2000">
                <a:solidFill>
                  <a:schemeClr val="bg1"/>
                </a:solidFill>
              </a:rPr>
              <a:t>7 Minute Briefing</a:t>
            </a:r>
          </a:p>
        </p:txBody>
      </p:sp>
      <p:sp>
        <p:nvSpPr>
          <p:cNvPr id="5" name="TextBox 4">
            <a:extLst>
              <a:ext uri="{FF2B5EF4-FFF2-40B4-BE49-F238E27FC236}">
                <a16:creationId xmlns:a16="http://schemas.microsoft.com/office/drawing/2014/main" id="{097371D8-2C87-9954-65B1-CC7F51FF3F35}"/>
              </a:ext>
            </a:extLst>
          </p:cNvPr>
          <p:cNvSpPr txBox="1"/>
          <p:nvPr/>
        </p:nvSpPr>
        <p:spPr>
          <a:xfrm>
            <a:off x="260860" y="1928953"/>
            <a:ext cx="3853939" cy="1107996"/>
          </a:xfrm>
          <a:prstGeom prst="rect">
            <a:avLst/>
          </a:prstGeom>
          <a:solidFill>
            <a:srgbClr val="00B0F0"/>
          </a:solidFill>
        </p:spPr>
        <p:txBody>
          <a:bodyPr wrap="square" rtlCol="0">
            <a:spAutoFit/>
          </a:bodyPr>
          <a:lstStyle/>
          <a:p>
            <a:r>
              <a:rPr lang="en-GB" sz="1200" b="1" dirty="0"/>
              <a:t>Who was June?</a:t>
            </a:r>
          </a:p>
          <a:p>
            <a:r>
              <a:rPr lang="en-GB" sz="1200" dirty="0"/>
              <a:t>June was a 91-year-old lady, who lived with her son.</a:t>
            </a:r>
          </a:p>
          <a:p>
            <a:r>
              <a:rPr lang="en-GB" sz="1200" dirty="0"/>
              <a:t>Her son was her main carer.  JM also had a daughter.</a:t>
            </a:r>
          </a:p>
          <a:p>
            <a:r>
              <a:rPr lang="en-GB" sz="1200" dirty="0"/>
              <a:t>Junes husband died of COVID in hospital during the pandemic</a:t>
            </a:r>
            <a:r>
              <a:rPr lang="en-GB" dirty="0"/>
              <a:t>.</a:t>
            </a:r>
          </a:p>
        </p:txBody>
      </p:sp>
      <p:sp>
        <p:nvSpPr>
          <p:cNvPr id="6" name="TextBox 5">
            <a:extLst>
              <a:ext uri="{FF2B5EF4-FFF2-40B4-BE49-F238E27FC236}">
                <a16:creationId xmlns:a16="http://schemas.microsoft.com/office/drawing/2014/main" id="{9CF73BE2-684E-0AC0-A574-70C27F0D532C}"/>
              </a:ext>
            </a:extLst>
          </p:cNvPr>
          <p:cNvSpPr txBox="1"/>
          <p:nvPr/>
        </p:nvSpPr>
        <p:spPr>
          <a:xfrm>
            <a:off x="260860" y="3180774"/>
            <a:ext cx="3853939"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200" b="1" dirty="0"/>
              <a:t>June’s experiences</a:t>
            </a:r>
          </a:p>
          <a:p>
            <a:r>
              <a:rPr lang="en-GB" sz="1200" dirty="0"/>
              <a:t>June suffered with kidney disease , ischaemic heart disease , hypothyroidism .</a:t>
            </a:r>
          </a:p>
          <a:p>
            <a:r>
              <a:rPr lang="en-GB" sz="1200" dirty="0"/>
              <a:t>June was recorded as having severe dementia ? If had a formal diagnosis.</a:t>
            </a:r>
          </a:p>
          <a:p>
            <a:r>
              <a:rPr lang="en-GB" sz="1200" dirty="0"/>
              <a:t>June was immobile and was completely dependent on her son.</a:t>
            </a:r>
          </a:p>
          <a:p>
            <a:r>
              <a:rPr lang="en-GB" sz="1200" dirty="0"/>
              <a:t>Son was nursing June on a sofa.</a:t>
            </a:r>
          </a:p>
          <a:p>
            <a:r>
              <a:rPr lang="en-GB" sz="1200" dirty="0"/>
              <a:t>June was not known to any social care/health care or support services other than GP.</a:t>
            </a:r>
          </a:p>
          <a:p>
            <a:r>
              <a:rPr lang="en-GB" sz="1200" dirty="0"/>
              <a:t>Prior to death June was referred to District Nursing team.</a:t>
            </a:r>
          </a:p>
          <a:p>
            <a:r>
              <a:rPr lang="en-GB" sz="1200" dirty="0"/>
              <a:t>Noted to have category 4 pressure ulcer to sacrum , multiple other lower classified ulcers and bruising on body.</a:t>
            </a:r>
          </a:p>
          <a:p>
            <a:r>
              <a:rPr lang="en-GB" sz="1200" dirty="0"/>
              <a:t>On hospital admission June was reported to be in an unkempt state.</a:t>
            </a:r>
          </a:p>
          <a:p>
            <a:r>
              <a:rPr lang="en-GB" sz="1200" dirty="0"/>
              <a:t>June died in hospital </a:t>
            </a:r>
          </a:p>
          <a:p>
            <a:r>
              <a:rPr lang="en-GB" sz="1200" dirty="0"/>
              <a:t>Safeguarding raised by hospital and District Nursing for neglect. </a:t>
            </a:r>
          </a:p>
        </p:txBody>
      </p:sp>
      <p:sp>
        <p:nvSpPr>
          <p:cNvPr id="14" name="TextBox 13">
            <a:extLst>
              <a:ext uri="{FF2B5EF4-FFF2-40B4-BE49-F238E27FC236}">
                <a16:creationId xmlns:a16="http://schemas.microsoft.com/office/drawing/2014/main" id="{3F963386-F0B3-EAFC-5B46-05DC1F875129}"/>
              </a:ext>
            </a:extLst>
          </p:cNvPr>
          <p:cNvSpPr txBox="1"/>
          <p:nvPr/>
        </p:nvSpPr>
        <p:spPr>
          <a:xfrm>
            <a:off x="4255196" y="1928953"/>
            <a:ext cx="3163861" cy="1754326"/>
          </a:xfrm>
          <a:prstGeom prst="rect">
            <a:avLst/>
          </a:prstGeom>
          <a:solidFill>
            <a:srgbClr val="92D050"/>
          </a:solidFill>
        </p:spPr>
        <p:txBody>
          <a:bodyPr wrap="square" rtlCol="0">
            <a:spAutoFit/>
          </a:bodyPr>
          <a:lstStyle/>
          <a:p>
            <a:r>
              <a:rPr lang="en-GB" sz="1200" b="1" dirty="0"/>
              <a:t>Key Findings</a:t>
            </a:r>
          </a:p>
          <a:p>
            <a:r>
              <a:rPr lang="en-GB" sz="1200" dirty="0"/>
              <a:t>There was no process of escalation for ‘tasks’ that had been received by administrators in primary care ,where the professional  had been denied access to the person to undertake the task</a:t>
            </a:r>
          </a:p>
          <a:p>
            <a:r>
              <a:rPr lang="en-GB" sz="1200" dirty="0"/>
              <a:t>The son advised professionals he had Lasting Power of Attorney-this was accepted and not checked</a:t>
            </a:r>
          </a:p>
        </p:txBody>
      </p:sp>
      <p:sp>
        <p:nvSpPr>
          <p:cNvPr id="15" name="TextBox 14">
            <a:extLst>
              <a:ext uri="{FF2B5EF4-FFF2-40B4-BE49-F238E27FC236}">
                <a16:creationId xmlns:a16="http://schemas.microsoft.com/office/drawing/2014/main" id="{76467475-3AC3-09A7-DA06-98EB200CF32A}"/>
              </a:ext>
            </a:extLst>
          </p:cNvPr>
          <p:cNvSpPr txBox="1"/>
          <p:nvPr/>
        </p:nvSpPr>
        <p:spPr>
          <a:xfrm>
            <a:off x="4255196" y="3837603"/>
            <a:ext cx="3042647"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1200" b="1" dirty="0"/>
              <a:t>Key Findings</a:t>
            </a:r>
          </a:p>
          <a:p>
            <a:r>
              <a:rPr lang="en-GB" sz="1200" dirty="0"/>
              <a:t>The care of June was possibly impacted by COVID.</a:t>
            </a:r>
          </a:p>
          <a:p>
            <a:r>
              <a:rPr lang="en-GB" sz="1200" dirty="0"/>
              <a:t>June's husband died of COVID in hospital.</a:t>
            </a:r>
          </a:p>
          <a:p>
            <a:r>
              <a:rPr lang="en-GB" sz="1200" dirty="0"/>
              <a:t>June's son was anxious to reduce footfall into the home and declined professionals access for visits.</a:t>
            </a:r>
          </a:p>
          <a:p>
            <a:r>
              <a:rPr lang="en-GB" sz="1200" dirty="0"/>
              <a:t>Continuity of GP was challenging during the pandemic which could have impacted on the emerging picture.</a:t>
            </a:r>
          </a:p>
          <a:p>
            <a:r>
              <a:rPr lang="en-GB" sz="1200" dirty="0"/>
              <a:t>June's voice was not heard. JM son would undertake communications.</a:t>
            </a:r>
          </a:p>
          <a:p>
            <a:r>
              <a:rPr lang="en-GB" sz="1200" dirty="0"/>
              <a:t>June had not been seen F2F by any professional for 2 years</a:t>
            </a:r>
            <a:r>
              <a:rPr lang="en-GB" sz="1000" dirty="0"/>
              <a:t>..    </a:t>
            </a:r>
          </a:p>
        </p:txBody>
      </p:sp>
      <p:sp>
        <p:nvSpPr>
          <p:cNvPr id="16" name="TextBox 15">
            <a:extLst>
              <a:ext uri="{FF2B5EF4-FFF2-40B4-BE49-F238E27FC236}">
                <a16:creationId xmlns:a16="http://schemas.microsoft.com/office/drawing/2014/main" id="{A4FFAD4B-93AF-0A3D-C33A-F0FC2D303439}"/>
              </a:ext>
            </a:extLst>
          </p:cNvPr>
          <p:cNvSpPr txBox="1"/>
          <p:nvPr/>
        </p:nvSpPr>
        <p:spPr>
          <a:xfrm>
            <a:off x="7540628" y="1949560"/>
            <a:ext cx="2114772" cy="2492990"/>
          </a:xfrm>
          <a:prstGeom prst="rect">
            <a:avLst/>
          </a:prstGeom>
          <a:solidFill>
            <a:srgbClr val="FFFF00"/>
          </a:solidFill>
        </p:spPr>
        <p:txBody>
          <a:bodyPr wrap="square" rtlCol="0">
            <a:spAutoFit/>
          </a:bodyPr>
          <a:lstStyle/>
          <a:p>
            <a:r>
              <a:rPr lang="en-GB" sz="1200" b="1" dirty="0"/>
              <a:t>Recommendations</a:t>
            </a:r>
          </a:p>
          <a:p>
            <a:r>
              <a:rPr lang="en-GB" sz="1200" dirty="0"/>
              <a:t>Identification of training and reflection for GP administrators in processing TASK notifications where recurrent access has been denied to professionals </a:t>
            </a:r>
          </a:p>
          <a:p>
            <a:r>
              <a:rPr lang="en-GB" sz="1200" dirty="0"/>
              <a:t>Review of GP process on receipt of notification that a safeguarding concern has been raised to ensure immediate escalation to safeguarding lead.</a:t>
            </a:r>
          </a:p>
        </p:txBody>
      </p:sp>
      <p:sp>
        <p:nvSpPr>
          <p:cNvPr id="17" name="TextBox 16">
            <a:extLst>
              <a:ext uri="{FF2B5EF4-FFF2-40B4-BE49-F238E27FC236}">
                <a16:creationId xmlns:a16="http://schemas.microsoft.com/office/drawing/2014/main" id="{210E5FDA-657E-543A-E5CF-824C6F634D90}"/>
              </a:ext>
            </a:extLst>
          </p:cNvPr>
          <p:cNvSpPr txBox="1"/>
          <p:nvPr/>
        </p:nvSpPr>
        <p:spPr>
          <a:xfrm>
            <a:off x="9841220" y="2350462"/>
            <a:ext cx="2007331" cy="1938992"/>
          </a:xfrm>
          <a:prstGeom prst="rect">
            <a:avLst/>
          </a:prstGeom>
          <a:solidFill>
            <a:srgbClr val="FFC000"/>
          </a:solidFill>
        </p:spPr>
        <p:txBody>
          <a:bodyPr wrap="square" rtlCol="0">
            <a:spAutoFit/>
          </a:bodyPr>
          <a:lstStyle/>
          <a:p>
            <a:r>
              <a:rPr lang="en-GB" sz="1200" b="1" dirty="0"/>
              <a:t>Recommendations</a:t>
            </a:r>
          </a:p>
          <a:p>
            <a:r>
              <a:rPr lang="en-GB" sz="1200" dirty="0"/>
              <a:t>To promote professional curiosity when staff are faced with denied access.</a:t>
            </a:r>
          </a:p>
          <a:p>
            <a:r>
              <a:rPr lang="en-GB" sz="1200" dirty="0"/>
              <a:t>Remind staff to keep the individual at the centre and ensure their voice is heard.</a:t>
            </a:r>
          </a:p>
          <a:p>
            <a:r>
              <a:rPr lang="en-GB" sz="1200" dirty="0"/>
              <a:t>For staff to have a process of checking and recording LPA  </a:t>
            </a:r>
          </a:p>
        </p:txBody>
      </p:sp>
      <p:sp>
        <p:nvSpPr>
          <p:cNvPr id="18" name="TextBox 17">
            <a:extLst>
              <a:ext uri="{FF2B5EF4-FFF2-40B4-BE49-F238E27FC236}">
                <a16:creationId xmlns:a16="http://schemas.microsoft.com/office/drawing/2014/main" id="{AE96D061-D687-C048-CFA6-6955B4F7AA2C}"/>
              </a:ext>
            </a:extLst>
          </p:cNvPr>
          <p:cNvSpPr txBox="1"/>
          <p:nvPr/>
        </p:nvSpPr>
        <p:spPr>
          <a:xfrm>
            <a:off x="7494461" y="4804139"/>
            <a:ext cx="1715091" cy="1384995"/>
          </a:xfrm>
          <a:prstGeom prst="rect">
            <a:avLst/>
          </a:prstGeom>
          <a:solidFill>
            <a:srgbClr val="FF3300"/>
          </a:solidFill>
        </p:spPr>
        <p:txBody>
          <a:bodyPr wrap="square" rtlCol="0">
            <a:spAutoFit/>
          </a:bodyPr>
          <a:lstStyle/>
          <a:p>
            <a:r>
              <a:rPr lang="en-GB" sz="1200" dirty="0"/>
              <a:t>Learning and recommendations have been taken from S42 and Serious Event Incident investigations. A full SAR was not undertaken. </a:t>
            </a:r>
          </a:p>
        </p:txBody>
      </p:sp>
    </p:spTree>
    <p:extLst>
      <p:ext uri="{BB962C8B-B14F-4D97-AF65-F5344CB8AC3E}">
        <p14:creationId xmlns:p14="http://schemas.microsoft.com/office/powerpoint/2010/main" val="3899285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409</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SAB – CBC &amp; BBC – Learning Briefing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 – CBC &amp; BBC – Learning Briefing</dc:title>
  <dc:creator>Barbara Grell</dc:creator>
  <cp:lastModifiedBy>Barbara Grell</cp:lastModifiedBy>
  <cp:revision>3</cp:revision>
  <dcterms:created xsi:type="dcterms:W3CDTF">2023-11-21T16:51:43Z</dcterms:created>
  <dcterms:modified xsi:type="dcterms:W3CDTF">2023-12-11T10:47:36Z</dcterms:modified>
</cp:coreProperties>
</file>