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 id="2147483708" r:id="rId5"/>
    <p:sldMasterId id="2147483743" r:id="rId6"/>
    <p:sldMasterId id="2147483749" r:id="rId7"/>
  </p:sldMasterIdLst>
  <p:notesMasterIdLst>
    <p:notesMasterId r:id="rId73"/>
  </p:notesMasterIdLst>
  <p:sldIdLst>
    <p:sldId id="256" r:id="rId8"/>
    <p:sldId id="261" r:id="rId9"/>
    <p:sldId id="258" r:id="rId10"/>
    <p:sldId id="259" r:id="rId11"/>
    <p:sldId id="275" r:id="rId12"/>
    <p:sldId id="257" r:id="rId13"/>
    <p:sldId id="267" r:id="rId14"/>
    <p:sldId id="271" r:id="rId15"/>
    <p:sldId id="269" r:id="rId16"/>
    <p:sldId id="270" r:id="rId17"/>
    <p:sldId id="274" r:id="rId18"/>
    <p:sldId id="293" r:id="rId19"/>
    <p:sldId id="294" r:id="rId20"/>
    <p:sldId id="295" r:id="rId21"/>
    <p:sldId id="296" r:id="rId22"/>
    <p:sldId id="297" r:id="rId23"/>
    <p:sldId id="298" r:id="rId24"/>
    <p:sldId id="299" r:id="rId25"/>
    <p:sldId id="300" r:id="rId26"/>
    <p:sldId id="273" r:id="rId27"/>
    <p:sldId id="301" r:id="rId28"/>
    <p:sldId id="279" r:id="rId29"/>
    <p:sldId id="280" r:id="rId30"/>
    <p:sldId id="281" r:id="rId31"/>
    <p:sldId id="878" r:id="rId32"/>
    <p:sldId id="879" r:id="rId33"/>
    <p:sldId id="283" r:id="rId34"/>
    <p:sldId id="266" r:id="rId35"/>
    <p:sldId id="284" r:id="rId36"/>
    <p:sldId id="268" r:id="rId37"/>
    <p:sldId id="285" r:id="rId38"/>
    <p:sldId id="272" r:id="rId39"/>
    <p:sldId id="288" r:id="rId40"/>
    <p:sldId id="276" r:id="rId41"/>
    <p:sldId id="277" r:id="rId42"/>
    <p:sldId id="289" r:id="rId43"/>
    <p:sldId id="290" r:id="rId44"/>
    <p:sldId id="278" r:id="rId45"/>
    <p:sldId id="282" r:id="rId46"/>
    <p:sldId id="291" r:id="rId47"/>
    <p:sldId id="292" r:id="rId48"/>
    <p:sldId id="880" r:id="rId49"/>
    <p:sldId id="747" r:id="rId50"/>
    <p:sldId id="816" r:id="rId51"/>
    <p:sldId id="862" r:id="rId52"/>
    <p:sldId id="863" r:id="rId53"/>
    <p:sldId id="758" r:id="rId54"/>
    <p:sldId id="815" r:id="rId55"/>
    <p:sldId id="750" r:id="rId56"/>
    <p:sldId id="766" r:id="rId57"/>
    <p:sldId id="807" r:id="rId58"/>
    <p:sldId id="864" r:id="rId59"/>
    <p:sldId id="811" r:id="rId60"/>
    <p:sldId id="852" r:id="rId61"/>
    <p:sldId id="769" r:id="rId62"/>
    <p:sldId id="311" r:id="rId63"/>
    <p:sldId id="860" r:id="rId64"/>
    <p:sldId id="869" r:id="rId65"/>
    <p:sldId id="870" r:id="rId66"/>
    <p:sldId id="871" r:id="rId67"/>
    <p:sldId id="872" r:id="rId68"/>
    <p:sldId id="873" r:id="rId69"/>
    <p:sldId id="874" r:id="rId70"/>
    <p:sldId id="875" r:id="rId71"/>
    <p:sldId id="87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FD175-E692-41C1-A1DB-1A9D9FEBE6E9}" type="doc">
      <dgm:prSet loTypeId="urn:microsoft.com/office/officeart/2005/8/layout/arrow1" loCatId="process" qsTypeId="urn:microsoft.com/office/officeart/2005/8/quickstyle/simple3" qsCatId="simple" csTypeId="urn:microsoft.com/office/officeart/2005/8/colors/accent1_2" csCatId="accent1" phldr="1"/>
      <dgm:spPr/>
      <dgm:t>
        <a:bodyPr/>
        <a:lstStyle/>
        <a:p>
          <a:endParaRPr lang="en-GB"/>
        </a:p>
      </dgm:t>
    </dgm:pt>
    <dgm:pt modelId="{43EEEE9A-2939-4920-9BB5-2F0C8E7F04C1}">
      <dgm:prSet phldrT="[Text]" custT="1"/>
      <dgm:spPr/>
      <dgm:t>
        <a:bodyPr/>
        <a:lstStyle/>
        <a:p>
          <a:r>
            <a:rPr lang="en-GB" sz="1800" b="1" dirty="0">
              <a:latin typeface="Calibri" panose="020F0502020204030204" pitchFamily="34" charset="0"/>
              <a:cs typeface="Calibri" panose="020F0502020204030204" pitchFamily="34" charset="0"/>
            </a:rPr>
            <a:t>Child protection</a:t>
          </a:r>
          <a:endParaRPr lang="en-GB" sz="1800" dirty="0">
            <a:latin typeface="Calibri" panose="020F0502020204030204" pitchFamily="34" charset="0"/>
            <a:cs typeface="Calibri" panose="020F0502020204030204" pitchFamily="34" charset="0"/>
          </a:endParaRPr>
        </a:p>
      </dgm:t>
    </dgm:pt>
    <dgm:pt modelId="{34D5704D-DF4E-47E8-A461-6185E7D29816}" type="parTrans" cxnId="{FE242CF1-68BE-49A7-84C6-FDD04249C6CF}">
      <dgm:prSet/>
      <dgm:spPr/>
      <dgm:t>
        <a:bodyPr/>
        <a:lstStyle/>
        <a:p>
          <a:endParaRPr lang="en-GB" sz="1600"/>
        </a:p>
      </dgm:t>
    </dgm:pt>
    <dgm:pt modelId="{6526D0E1-5595-417C-98A3-C29CC02BEDA1}" type="sibTrans" cxnId="{FE242CF1-68BE-49A7-84C6-FDD04249C6CF}">
      <dgm:prSet/>
      <dgm:spPr/>
      <dgm:t>
        <a:bodyPr/>
        <a:lstStyle/>
        <a:p>
          <a:endParaRPr lang="en-GB" sz="1600"/>
        </a:p>
      </dgm:t>
    </dgm:pt>
    <dgm:pt modelId="{EF8448D0-9EA7-4BD9-8FE0-D27EEE39EAC2}">
      <dgm:prSet phldrT="[Text]" custT="1"/>
      <dgm:spPr/>
      <dgm:t>
        <a:bodyPr/>
        <a:lstStyle/>
        <a:p>
          <a:r>
            <a:rPr lang="en-GB" sz="1800" b="1" dirty="0">
              <a:latin typeface="Calibri" panose="020F0502020204030204" pitchFamily="34" charset="0"/>
              <a:cs typeface="Calibri" panose="020F0502020204030204" pitchFamily="34" charset="0"/>
            </a:rPr>
            <a:t>Making Safeguarding Personal</a:t>
          </a:r>
          <a:endParaRPr lang="en-GB" sz="1800" dirty="0">
            <a:latin typeface="Calibri" panose="020F0502020204030204" pitchFamily="34" charset="0"/>
            <a:cs typeface="Calibri" panose="020F0502020204030204" pitchFamily="34" charset="0"/>
          </a:endParaRPr>
        </a:p>
      </dgm:t>
    </dgm:pt>
    <dgm:pt modelId="{245F432D-E4D5-465E-A8F9-2E8C40F084EB}" type="parTrans" cxnId="{66534207-8678-4ECC-AFAF-F02F8B9B1D4C}">
      <dgm:prSet/>
      <dgm:spPr/>
      <dgm:t>
        <a:bodyPr/>
        <a:lstStyle/>
        <a:p>
          <a:endParaRPr lang="en-GB" sz="1600"/>
        </a:p>
      </dgm:t>
    </dgm:pt>
    <dgm:pt modelId="{6EB8EF11-1D0D-4A8B-99A3-D73A21A079B2}" type="sibTrans" cxnId="{66534207-8678-4ECC-AFAF-F02F8B9B1D4C}">
      <dgm:prSet/>
      <dgm:spPr/>
      <dgm:t>
        <a:bodyPr/>
        <a:lstStyle/>
        <a:p>
          <a:endParaRPr lang="en-GB" sz="1600"/>
        </a:p>
      </dgm:t>
    </dgm:pt>
    <dgm:pt modelId="{14E99F5D-B4E3-4368-AA5E-4468ADE18C04}" type="pres">
      <dgm:prSet presAssocID="{073FD175-E692-41C1-A1DB-1A9D9FEBE6E9}" presName="cycle" presStyleCnt="0">
        <dgm:presLayoutVars>
          <dgm:dir/>
          <dgm:resizeHandles val="exact"/>
        </dgm:presLayoutVars>
      </dgm:prSet>
      <dgm:spPr/>
    </dgm:pt>
    <dgm:pt modelId="{FD251A53-D5EC-486A-AD34-14CA341B7B49}" type="pres">
      <dgm:prSet presAssocID="{43EEEE9A-2939-4920-9BB5-2F0C8E7F04C1}" presName="arrow" presStyleLbl="node1" presStyleIdx="0" presStyleCnt="2" custScaleX="59429" custScaleY="51412" custRadScaleRad="145003" custRadScaleInc="8143">
        <dgm:presLayoutVars>
          <dgm:bulletEnabled val="1"/>
        </dgm:presLayoutVars>
      </dgm:prSet>
      <dgm:spPr/>
    </dgm:pt>
    <dgm:pt modelId="{9FEDB0BF-22B6-44C6-87CF-27726BC3E6A5}" type="pres">
      <dgm:prSet presAssocID="{EF8448D0-9EA7-4BD9-8FE0-D27EEE39EAC2}" presName="arrow" presStyleLbl="node1" presStyleIdx="1" presStyleCnt="2" custScaleX="57641" custScaleY="59395" custRadScaleRad="142738" custRadScaleInc="-9108">
        <dgm:presLayoutVars>
          <dgm:bulletEnabled val="1"/>
        </dgm:presLayoutVars>
      </dgm:prSet>
      <dgm:spPr/>
    </dgm:pt>
  </dgm:ptLst>
  <dgm:cxnLst>
    <dgm:cxn modelId="{66534207-8678-4ECC-AFAF-F02F8B9B1D4C}" srcId="{073FD175-E692-41C1-A1DB-1A9D9FEBE6E9}" destId="{EF8448D0-9EA7-4BD9-8FE0-D27EEE39EAC2}" srcOrd="1" destOrd="0" parTransId="{245F432D-E4D5-465E-A8F9-2E8C40F084EB}" sibTransId="{6EB8EF11-1D0D-4A8B-99A3-D73A21A079B2}"/>
    <dgm:cxn modelId="{7E58436F-2D97-449B-B4CF-1AB4FD6F55FF}" type="presOf" srcId="{073FD175-E692-41C1-A1DB-1A9D9FEBE6E9}" destId="{14E99F5D-B4E3-4368-AA5E-4468ADE18C04}" srcOrd="0" destOrd="0" presId="urn:microsoft.com/office/officeart/2005/8/layout/arrow1"/>
    <dgm:cxn modelId="{C309CBE0-FC06-48F3-90F7-BEA8BC1CEEEB}" type="presOf" srcId="{EF8448D0-9EA7-4BD9-8FE0-D27EEE39EAC2}" destId="{9FEDB0BF-22B6-44C6-87CF-27726BC3E6A5}" srcOrd="0" destOrd="0" presId="urn:microsoft.com/office/officeart/2005/8/layout/arrow1"/>
    <dgm:cxn modelId="{B1A307E9-2148-4285-8850-172F75522254}" type="presOf" srcId="{43EEEE9A-2939-4920-9BB5-2F0C8E7F04C1}" destId="{FD251A53-D5EC-486A-AD34-14CA341B7B49}" srcOrd="0" destOrd="0" presId="urn:microsoft.com/office/officeart/2005/8/layout/arrow1"/>
    <dgm:cxn modelId="{FE242CF1-68BE-49A7-84C6-FDD04249C6CF}" srcId="{073FD175-E692-41C1-A1DB-1A9D9FEBE6E9}" destId="{43EEEE9A-2939-4920-9BB5-2F0C8E7F04C1}" srcOrd="0" destOrd="0" parTransId="{34D5704D-DF4E-47E8-A461-6185E7D29816}" sibTransId="{6526D0E1-5595-417C-98A3-C29CC02BEDA1}"/>
    <dgm:cxn modelId="{45345EC0-54E5-4261-8553-88F8621AF815}" type="presParOf" srcId="{14E99F5D-B4E3-4368-AA5E-4468ADE18C04}" destId="{FD251A53-D5EC-486A-AD34-14CA341B7B49}" srcOrd="0" destOrd="0" presId="urn:microsoft.com/office/officeart/2005/8/layout/arrow1"/>
    <dgm:cxn modelId="{AEC2D68D-AE2C-4E02-8D1D-2BA97B9B18B2}" type="presParOf" srcId="{14E99F5D-B4E3-4368-AA5E-4468ADE18C04}" destId="{9FEDB0BF-22B6-44C6-87CF-27726BC3E6A5}"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E00573-064C-4EBB-97FB-DB92D9E833AC}" type="doc">
      <dgm:prSet loTypeId="urn:microsoft.com/office/officeart/2005/8/layout/venn1" loCatId="relationship" qsTypeId="urn:microsoft.com/office/officeart/2005/8/quickstyle/simple3" qsCatId="simple" csTypeId="urn:microsoft.com/office/officeart/2005/8/colors/accent1_2" csCatId="accent1" phldr="1"/>
      <dgm:spPr/>
    </dgm:pt>
    <dgm:pt modelId="{C1971350-C508-4B95-89F9-12EA90920CB4}">
      <dgm:prSet phldrT="[Text]" custT="1"/>
      <dgm:spPr/>
      <dgm:t>
        <a:bodyPr/>
        <a:lstStyle/>
        <a:p>
          <a:pPr algn="ctr"/>
          <a:r>
            <a:rPr lang="en-US" sz="1800" dirty="0">
              <a:latin typeface="Calibri" panose="020F0502020204030204" pitchFamily="34" charset="0"/>
              <a:ea typeface="Verdana" panose="020B0604030504040204" pitchFamily="34" charset="0"/>
              <a:cs typeface="Calibri" panose="020F0502020204030204" pitchFamily="34" charset="0"/>
            </a:rPr>
            <a:t>Care-experienced young people, including some adopted children</a:t>
          </a:r>
        </a:p>
      </dgm:t>
    </dgm:pt>
    <dgm:pt modelId="{ECA024E7-7E29-4036-8ABF-9CDF5BD0D159}" type="parTrans" cxnId="{32016F31-B5C5-4E24-B1AA-30A7C7A7F6F8}">
      <dgm:prSet/>
      <dgm:spPr/>
      <dgm:t>
        <a:bodyPr/>
        <a:lstStyle/>
        <a:p>
          <a:pPr algn="ctr"/>
          <a:endParaRPr lang="en-US" sz="1600"/>
        </a:p>
      </dgm:t>
    </dgm:pt>
    <dgm:pt modelId="{DA278CBE-80BA-49F9-BDD7-3BD603CEF806}" type="sibTrans" cxnId="{32016F31-B5C5-4E24-B1AA-30A7C7A7F6F8}">
      <dgm:prSet/>
      <dgm:spPr/>
      <dgm:t>
        <a:bodyPr/>
        <a:lstStyle/>
        <a:p>
          <a:pPr algn="ctr"/>
          <a:endParaRPr lang="en-US" sz="1600"/>
        </a:p>
      </dgm:t>
    </dgm:pt>
    <dgm:pt modelId="{E9F87F9B-EC89-4BF7-A5A3-36822D70C606}">
      <dgm:prSet phldrT="[Text]" custT="1"/>
      <dgm:spPr/>
      <dgm:t>
        <a:bodyPr/>
        <a:lstStyle/>
        <a:p>
          <a:pPr algn="ctr"/>
          <a:r>
            <a:rPr lang="en-US" sz="1800" dirty="0">
              <a:latin typeface="Calibri" panose="020F0502020204030204" pitchFamily="34" charset="0"/>
              <a:ea typeface="Verdana" panose="020B0604030504040204" pitchFamily="34" charset="0"/>
              <a:cs typeface="Calibri" panose="020F0502020204030204" pitchFamily="34" charset="0"/>
            </a:rPr>
            <a:t>Young people with LD, SEND, and/or  MH needs</a:t>
          </a:r>
        </a:p>
      </dgm:t>
    </dgm:pt>
    <dgm:pt modelId="{C36AFD6B-EF40-44C1-A429-2513B0440C6E}" type="parTrans" cxnId="{A0C17A14-9177-4BE7-836C-7B66B2F3F4CA}">
      <dgm:prSet/>
      <dgm:spPr/>
      <dgm:t>
        <a:bodyPr/>
        <a:lstStyle/>
        <a:p>
          <a:pPr algn="ctr"/>
          <a:endParaRPr lang="en-US" sz="1600"/>
        </a:p>
      </dgm:t>
    </dgm:pt>
    <dgm:pt modelId="{38D4DC4A-A538-4EB1-85DB-406E496A63AD}" type="sibTrans" cxnId="{A0C17A14-9177-4BE7-836C-7B66B2F3F4CA}">
      <dgm:prSet/>
      <dgm:spPr/>
      <dgm:t>
        <a:bodyPr/>
        <a:lstStyle/>
        <a:p>
          <a:pPr algn="ctr"/>
          <a:endParaRPr lang="en-US" sz="1600"/>
        </a:p>
      </dgm:t>
    </dgm:pt>
    <dgm:pt modelId="{D128D846-D94C-47D5-87B2-4F57A275F098}">
      <dgm:prSet phldrT="[Text]" custT="1"/>
      <dgm:spPr/>
      <dgm:t>
        <a:bodyPr/>
        <a:lstStyle/>
        <a:p>
          <a:pPr algn="ctr"/>
          <a:r>
            <a:rPr lang="en-US" sz="1800" dirty="0">
              <a:latin typeface="Calibri" panose="020F0502020204030204" pitchFamily="34" charset="0"/>
              <a:ea typeface="Verdana" panose="020B0604030504040204" pitchFamily="34" charset="0"/>
              <a:cs typeface="Calibri" panose="020F0502020204030204" pitchFamily="34" charset="0"/>
            </a:rPr>
            <a:t>Young people affected by extra-familial harm and/or involved in YJS</a:t>
          </a:r>
        </a:p>
      </dgm:t>
    </dgm:pt>
    <dgm:pt modelId="{9EED6DF6-A2D3-40CA-B81D-EFC194778354}" type="parTrans" cxnId="{B4E0F0B5-FB15-4871-AF46-CECBAB0C5C94}">
      <dgm:prSet/>
      <dgm:spPr/>
      <dgm:t>
        <a:bodyPr/>
        <a:lstStyle/>
        <a:p>
          <a:pPr algn="ctr"/>
          <a:endParaRPr lang="en-US" sz="1600"/>
        </a:p>
      </dgm:t>
    </dgm:pt>
    <dgm:pt modelId="{B95F4F44-13F8-4290-8F37-9CC5CFA70FEF}" type="sibTrans" cxnId="{B4E0F0B5-FB15-4871-AF46-CECBAB0C5C94}">
      <dgm:prSet/>
      <dgm:spPr/>
      <dgm:t>
        <a:bodyPr/>
        <a:lstStyle/>
        <a:p>
          <a:pPr algn="ctr"/>
          <a:endParaRPr lang="en-US" sz="1600"/>
        </a:p>
      </dgm:t>
    </dgm:pt>
    <dgm:pt modelId="{7C5EF8BF-48FF-4538-B089-DA6A9282F005}" type="pres">
      <dgm:prSet presAssocID="{8AE00573-064C-4EBB-97FB-DB92D9E833AC}" presName="compositeShape" presStyleCnt="0">
        <dgm:presLayoutVars>
          <dgm:chMax val="7"/>
          <dgm:dir/>
          <dgm:resizeHandles val="exact"/>
        </dgm:presLayoutVars>
      </dgm:prSet>
      <dgm:spPr/>
    </dgm:pt>
    <dgm:pt modelId="{3A2C9E69-A8B5-4B3E-A851-411C22269F0D}" type="pres">
      <dgm:prSet presAssocID="{C1971350-C508-4B95-89F9-12EA90920CB4}" presName="circ1" presStyleLbl="vennNode1" presStyleIdx="0" presStyleCnt="3" custLinFactNeighborX="-410" custLinFactNeighborY="1392"/>
      <dgm:spPr/>
    </dgm:pt>
    <dgm:pt modelId="{8E7B365D-5DD2-4F3E-B629-7B714E42A265}" type="pres">
      <dgm:prSet presAssocID="{C1971350-C508-4B95-89F9-12EA90920CB4}" presName="circ1Tx" presStyleLbl="revTx" presStyleIdx="0" presStyleCnt="0">
        <dgm:presLayoutVars>
          <dgm:chMax val="0"/>
          <dgm:chPref val="0"/>
          <dgm:bulletEnabled val="1"/>
        </dgm:presLayoutVars>
      </dgm:prSet>
      <dgm:spPr/>
    </dgm:pt>
    <dgm:pt modelId="{C3E22B08-7E9E-4ADF-B062-54BE7E047374}" type="pres">
      <dgm:prSet presAssocID="{E9F87F9B-EC89-4BF7-A5A3-36822D70C606}" presName="circ2" presStyleLbl="vennNode1" presStyleIdx="1" presStyleCnt="3"/>
      <dgm:spPr/>
    </dgm:pt>
    <dgm:pt modelId="{75334D5A-9EAE-4B8E-BB00-132AD47303DE}" type="pres">
      <dgm:prSet presAssocID="{E9F87F9B-EC89-4BF7-A5A3-36822D70C606}" presName="circ2Tx" presStyleLbl="revTx" presStyleIdx="0" presStyleCnt="0">
        <dgm:presLayoutVars>
          <dgm:chMax val="0"/>
          <dgm:chPref val="0"/>
          <dgm:bulletEnabled val="1"/>
        </dgm:presLayoutVars>
      </dgm:prSet>
      <dgm:spPr/>
    </dgm:pt>
    <dgm:pt modelId="{00B784A6-A958-4C45-8435-C4D35978DE7D}" type="pres">
      <dgm:prSet presAssocID="{D128D846-D94C-47D5-87B2-4F57A275F098}" presName="circ3" presStyleLbl="vennNode1" presStyleIdx="2" presStyleCnt="3" custLinFactNeighborX="-1388" custLinFactNeighborY="310"/>
      <dgm:spPr/>
    </dgm:pt>
    <dgm:pt modelId="{710560FF-0C83-4430-9B41-0EBD1F8E9EAE}" type="pres">
      <dgm:prSet presAssocID="{D128D846-D94C-47D5-87B2-4F57A275F098}" presName="circ3Tx" presStyleLbl="revTx" presStyleIdx="0" presStyleCnt="0">
        <dgm:presLayoutVars>
          <dgm:chMax val="0"/>
          <dgm:chPref val="0"/>
          <dgm:bulletEnabled val="1"/>
        </dgm:presLayoutVars>
      </dgm:prSet>
      <dgm:spPr/>
    </dgm:pt>
  </dgm:ptLst>
  <dgm:cxnLst>
    <dgm:cxn modelId="{B5CE730F-9339-408B-B8C0-7EFD04058366}" type="presOf" srcId="{E9F87F9B-EC89-4BF7-A5A3-36822D70C606}" destId="{C3E22B08-7E9E-4ADF-B062-54BE7E047374}" srcOrd="0" destOrd="0" presId="urn:microsoft.com/office/officeart/2005/8/layout/venn1"/>
    <dgm:cxn modelId="{A0C17A14-9177-4BE7-836C-7B66B2F3F4CA}" srcId="{8AE00573-064C-4EBB-97FB-DB92D9E833AC}" destId="{E9F87F9B-EC89-4BF7-A5A3-36822D70C606}" srcOrd="1" destOrd="0" parTransId="{C36AFD6B-EF40-44C1-A429-2513B0440C6E}" sibTransId="{38D4DC4A-A538-4EB1-85DB-406E496A63AD}"/>
    <dgm:cxn modelId="{32016F31-B5C5-4E24-B1AA-30A7C7A7F6F8}" srcId="{8AE00573-064C-4EBB-97FB-DB92D9E833AC}" destId="{C1971350-C508-4B95-89F9-12EA90920CB4}" srcOrd="0" destOrd="0" parTransId="{ECA024E7-7E29-4036-8ABF-9CDF5BD0D159}" sibTransId="{DA278CBE-80BA-49F9-BDD7-3BD603CEF806}"/>
    <dgm:cxn modelId="{822EFE31-E3FB-48BC-B3CE-B1AAB785E5CA}" type="presOf" srcId="{8AE00573-064C-4EBB-97FB-DB92D9E833AC}" destId="{7C5EF8BF-48FF-4538-B089-DA6A9282F005}" srcOrd="0" destOrd="0" presId="urn:microsoft.com/office/officeart/2005/8/layout/venn1"/>
    <dgm:cxn modelId="{1213005C-EE1F-48A8-AE81-FC69263998CB}" type="presOf" srcId="{C1971350-C508-4B95-89F9-12EA90920CB4}" destId="{8E7B365D-5DD2-4F3E-B629-7B714E42A265}" srcOrd="1" destOrd="0" presId="urn:microsoft.com/office/officeart/2005/8/layout/venn1"/>
    <dgm:cxn modelId="{FB6BF662-41E2-4175-94F6-12AD38F04921}" type="presOf" srcId="{D128D846-D94C-47D5-87B2-4F57A275F098}" destId="{00B784A6-A958-4C45-8435-C4D35978DE7D}" srcOrd="0" destOrd="0" presId="urn:microsoft.com/office/officeart/2005/8/layout/venn1"/>
    <dgm:cxn modelId="{181F0B75-CDA0-4A89-8621-38BB5A02BCD5}" type="presOf" srcId="{E9F87F9B-EC89-4BF7-A5A3-36822D70C606}" destId="{75334D5A-9EAE-4B8E-BB00-132AD47303DE}" srcOrd="1" destOrd="0" presId="urn:microsoft.com/office/officeart/2005/8/layout/venn1"/>
    <dgm:cxn modelId="{B4E0F0B5-FB15-4871-AF46-CECBAB0C5C94}" srcId="{8AE00573-064C-4EBB-97FB-DB92D9E833AC}" destId="{D128D846-D94C-47D5-87B2-4F57A275F098}" srcOrd="2" destOrd="0" parTransId="{9EED6DF6-A2D3-40CA-B81D-EFC194778354}" sibTransId="{B95F4F44-13F8-4290-8F37-9CC5CFA70FEF}"/>
    <dgm:cxn modelId="{97B760D0-1216-4AAD-8C81-F7A3B83C9B5F}" type="presOf" srcId="{C1971350-C508-4B95-89F9-12EA90920CB4}" destId="{3A2C9E69-A8B5-4B3E-A851-411C22269F0D}" srcOrd="0" destOrd="0" presId="urn:microsoft.com/office/officeart/2005/8/layout/venn1"/>
    <dgm:cxn modelId="{8C2BA7DF-8E55-4FEF-8A30-874D6A01367B}" type="presOf" srcId="{D128D846-D94C-47D5-87B2-4F57A275F098}" destId="{710560FF-0C83-4430-9B41-0EBD1F8E9EAE}" srcOrd="1" destOrd="0" presId="urn:microsoft.com/office/officeart/2005/8/layout/venn1"/>
    <dgm:cxn modelId="{7C4DA392-813F-4A49-9C6A-E03EC5FCA28F}" type="presParOf" srcId="{7C5EF8BF-48FF-4538-B089-DA6A9282F005}" destId="{3A2C9E69-A8B5-4B3E-A851-411C22269F0D}" srcOrd="0" destOrd="0" presId="urn:microsoft.com/office/officeart/2005/8/layout/venn1"/>
    <dgm:cxn modelId="{E78ACA4E-11D6-4567-9794-B0A627AD0635}" type="presParOf" srcId="{7C5EF8BF-48FF-4538-B089-DA6A9282F005}" destId="{8E7B365D-5DD2-4F3E-B629-7B714E42A265}" srcOrd="1" destOrd="0" presId="urn:microsoft.com/office/officeart/2005/8/layout/venn1"/>
    <dgm:cxn modelId="{33FF157A-1E3B-4DF6-A82A-6F4A6502997F}" type="presParOf" srcId="{7C5EF8BF-48FF-4538-B089-DA6A9282F005}" destId="{C3E22B08-7E9E-4ADF-B062-54BE7E047374}" srcOrd="2" destOrd="0" presId="urn:microsoft.com/office/officeart/2005/8/layout/venn1"/>
    <dgm:cxn modelId="{2430E4F6-8F22-436B-B04D-C92B6CB93C65}" type="presParOf" srcId="{7C5EF8BF-48FF-4538-B089-DA6A9282F005}" destId="{75334D5A-9EAE-4B8E-BB00-132AD47303DE}" srcOrd="3" destOrd="0" presId="urn:microsoft.com/office/officeart/2005/8/layout/venn1"/>
    <dgm:cxn modelId="{1941D344-3A01-4650-AC02-3E7FA08ADB5D}" type="presParOf" srcId="{7C5EF8BF-48FF-4538-B089-DA6A9282F005}" destId="{00B784A6-A958-4C45-8435-C4D35978DE7D}" srcOrd="4" destOrd="0" presId="urn:microsoft.com/office/officeart/2005/8/layout/venn1"/>
    <dgm:cxn modelId="{E1B14ED5-FFD9-4C8A-983E-A87D58C2C520}" type="presParOf" srcId="{7C5EF8BF-48FF-4538-B089-DA6A9282F005}" destId="{710560FF-0C83-4430-9B41-0EBD1F8E9EAE}"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1A682-9846-459D-8CBE-3191D4AC267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0622B55A-95E1-46DC-84CE-07D76AE13A11}">
      <dgm:prSet phldrT="[Text]"/>
      <dgm:spPr/>
      <dgm:t>
        <a:bodyPr/>
        <a:lstStyle/>
        <a:p>
          <a:r>
            <a:rPr lang="en-GB" dirty="0"/>
            <a:t>YP are active partners in their own safeguarding</a:t>
          </a:r>
        </a:p>
      </dgm:t>
    </dgm:pt>
    <dgm:pt modelId="{AADEE1CD-9E89-4DF8-B8A3-A73010F5888E}" type="parTrans" cxnId="{7DF1DE7A-9221-4727-887D-D02A43FC0800}">
      <dgm:prSet/>
      <dgm:spPr/>
      <dgm:t>
        <a:bodyPr/>
        <a:lstStyle/>
        <a:p>
          <a:endParaRPr lang="en-GB"/>
        </a:p>
      </dgm:t>
    </dgm:pt>
    <dgm:pt modelId="{F6503628-2376-4A0E-A659-40882165A28B}" type="sibTrans" cxnId="{7DF1DE7A-9221-4727-887D-D02A43FC0800}">
      <dgm:prSet/>
      <dgm:spPr/>
      <dgm:t>
        <a:bodyPr/>
        <a:lstStyle/>
        <a:p>
          <a:endParaRPr lang="en-GB"/>
        </a:p>
      </dgm:t>
    </dgm:pt>
    <dgm:pt modelId="{5F36DA7E-AA5C-4301-BECE-BA2955D81D11}">
      <dgm:prSet phldrT="[Text]"/>
      <dgm:spPr/>
      <dgm:t>
        <a:bodyPr/>
        <a:lstStyle/>
        <a:p>
          <a:r>
            <a:rPr lang="en-GB" dirty="0"/>
            <a:t>YP are not held responsible for their own harm</a:t>
          </a:r>
        </a:p>
      </dgm:t>
    </dgm:pt>
    <dgm:pt modelId="{ADD0A43F-9FC9-462E-B594-8A82BB3B87A1}" type="parTrans" cxnId="{E42D8AF1-CFE3-4B37-AB27-96E68C398845}">
      <dgm:prSet/>
      <dgm:spPr/>
      <dgm:t>
        <a:bodyPr/>
        <a:lstStyle/>
        <a:p>
          <a:endParaRPr lang="en-GB"/>
        </a:p>
      </dgm:t>
    </dgm:pt>
    <dgm:pt modelId="{C437F136-2EDF-461F-831A-54AED42DF81D}" type="sibTrans" cxnId="{E42D8AF1-CFE3-4B37-AB27-96E68C398845}">
      <dgm:prSet/>
      <dgm:spPr/>
      <dgm:t>
        <a:bodyPr/>
        <a:lstStyle/>
        <a:p>
          <a:endParaRPr lang="en-GB"/>
        </a:p>
      </dgm:t>
    </dgm:pt>
    <dgm:pt modelId="{FB65D74D-E401-4453-B516-C7F63440FA26}" type="pres">
      <dgm:prSet presAssocID="{9521A682-9846-459D-8CBE-3191D4AC2673}" presName="Name0" presStyleCnt="0">
        <dgm:presLayoutVars>
          <dgm:dir/>
          <dgm:resizeHandles val="exact"/>
        </dgm:presLayoutVars>
      </dgm:prSet>
      <dgm:spPr/>
    </dgm:pt>
    <dgm:pt modelId="{A0FE5D99-1871-4B2A-B2B2-3AF762CB782B}" type="pres">
      <dgm:prSet presAssocID="{0622B55A-95E1-46DC-84CE-07D76AE13A11}" presName="Name5" presStyleLbl="vennNode1" presStyleIdx="0" presStyleCnt="2">
        <dgm:presLayoutVars>
          <dgm:bulletEnabled val="1"/>
        </dgm:presLayoutVars>
      </dgm:prSet>
      <dgm:spPr/>
    </dgm:pt>
    <dgm:pt modelId="{57ACB92C-AC98-4587-82FA-4AC86D99D170}" type="pres">
      <dgm:prSet presAssocID="{F6503628-2376-4A0E-A659-40882165A28B}" presName="space" presStyleCnt="0"/>
      <dgm:spPr/>
    </dgm:pt>
    <dgm:pt modelId="{A3805EDC-5F6A-45DE-95EC-49EAD6E8115A}" type="pres">
      <dgm:prSet presAssocID="{5F36DA7E-AA5C-4301-BECE-BA2955D81D11}" presName="Name5" presStyleLbl="vennNode1" presStyleIdx="1" presStyleCnt="2">
        <dgm:presLayoutVars>
          <dgm:bulletEnabled val="1"/>
        </dgm:presLayoutVars>
      </dgm:prSet>
      <dgm:spPr/>
    </dgm:pt>
  </dgm:ptLst>
  <dgm:cxnLst>
    <dgm:cxn modelId="{40AC1630-C39D-444C-B73E-713A2AD15533}" type="presOf" srcId="{9521A682-9846-459D-8CBE-3191D4AC2673}" destId="{FB65D74D-E401-4453-B516-C7F63440FA26}" srcOrd="0" destOrd="0" presId="urn:microsoft.com/office/officeart/2005/8/layout/venn3"/>
    <dgm:cxn modelId="{0305D53E-7342-4655-8A35-65631C0325AF}" type="presOf" srcId="{5F36DA7E-AA5C-4301-BECE-BA2955D81D11}" destId="{A3805EDC-5F6A-45DE-95EC-49EAD6E8115A}" srcOrd="0" destOrd="0" presId="urn:microsoft.com/office/officeart/2005/8/layout/venn3"/>
    <dgm:cxn modelId="{79BFFF74-2387-49CA-9836-131A41B1DEC5}" type="presOf" srcId="{0622B55A-95E1-46DC-84CE-07D76AE13A11}" destId="{A0FE5D99-1871-4B2A-B2B2-3AF762CB782B}" srcOrd="0" destOrd="0" presId="urn:microsoft.com/office/officeart/2005/8/layout/venn3"/>
    <dgm:cxn modelId="{7DF1DE7A-9221-4727-887D-D02A43FC0800}" srcId="{9521A682-9846-459D-8CBE-3191D4AC2673}" destId="{0622B55A-95E1-46DC-84CE-07D76AE13A11}" srcOrd="0" destOrd="0" parTransId="{AADEE1CD-9E89-4DF8-B8A3-A73010F5888E}" sibTransId="{F6503628-2376-4A0E-A659-40882165A28B}"/>
    <dgm:cxn modelId="{E42D8AF1-CFE3-4B37-AB27-96E68C398845}" srcId="{9521A682-9846-459D-8CBE-3191D4AC2673}" destId="{5F36DA7E-AA5C-4301-BECE-BA2955D81D11}" srcOrd="1" destOrd="0" parTransId="{ADD0A43F-9FC9-462E-B594-8A82BB3B87A1}" sibTransId="{C437F136-2EDF-461F-831A-54AED42DF81D}"/>
    <dgm:cxn modelId="{8CFA30A3-A8C6-4B24-82DF-9FE4B6EA3EF7}" type="presParOf" srcId="{FB65D74D-E401-4453-B516-C7F63440FA26}" destId="{A0FE5D99-1871-4B2A-B2B2-3AF762CB782B}" srcOrd="0" destOrd="0" presId="urn:microsoft.com/office/officeart/2005/8/layout/venn3"/>
    <dgm:cxn modelId="{41118EA7-21F3-4BC1-B57B-1952C73C35F9}" type="presParOf" srcId="{FB65D74D-E401-4453-B516-C7F63440FA26}" destId="{57ACB92C-AC98-4587-82FA-4AC86D99D170}" srcOrd="1" destOrd="0" presId="urn:microsoft.com/office/officeart/2005/8/layout/venn3"/>
    <dgm:cxn modelId="{15AC49A3-C7B6-4DF3-9985-528724B74BCD}" type="presParOf" srcId="{FB65D74D-E401-4453-B516-C7F63440FA26}" destId="{A3805EDC-5F6A-45DE-95EC-49EAD6E8115A}"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51A53-D5EC-486A-AD34-14CA341B7B49}">
      <dsp:nvSpPr>
        <dsp:cNvPr id="0" name=""/>
        <dsp:cNvSpPr/>
      </dsp:nvSpPr>
      <dsp:spPr>
        <a:xfrm rot="16200000">
          <a:off x="-63050" y="164671"/>
          <a:ext cx="2441377" cy="2112034"/>
        </a:xfrm>
        <a:prstGeom prst="up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libri" panose="020F0502020204030204" pitchFamily="34" charset="0"/>
              <a:cs typeface="Calibri" panose="020F0502020204030204" pitchFamily="34" charset="0"/>
            </a:rPr>
            <a:t>Child protection</a:t>
          </a:r>
          <a:endParaRPr lang="en-GB" sz="1800" kern="1200" dirty="0">
            <a:latin typeface="Calibri" panose="020F0502020204030204" pitchFamily="34" charset="0"/>
            <a:cs typeface="Calibri" panose="020F0502020204030204" pitchFamily="34" charset="0"/>
          </a:endParaRPr>
        </a:p>
      </dsp:txBody>
      <dsp:txXfrm rot="5400000">
        <a:off x="471228" y="610343"/>
        <a:ext cx="1742428" cy="1220689"/>
      </dsp:txXfrm>
    </dsp:sp>
    <dsp:sp modelId="{9FEDB0BF-22B6-44C6-87CF-27726BC3E6A5}">
      <dsp:nvSpPr>
        <dsp:cNvPr id="0" name=""/>
        <dsp:cNvSpPr/>
      </dsp:nvSpPr>
      <dsp:spPr>
        <a:xfrm rot="5400000">
          <a:off x="6260621" y="-36027"/>
          <a:ext cx="2367925" cy="2439980"/>
        </a:xfrm>
        <a:prstGeom prst="up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libri" panose="020F0502020204030204" pitchFamily="34" charset="0"/>
              <a:cs typeface="Calibri" panose="020F0502020204030204" pitchFamily="34" charset="0"/>
            </a:rPr>
            <a:t>Making Safeguarding Personal</a:t>
          </a:r>
          <a:endParaRPr lang="en-GB" sz="1800" kern="1200" dirty="0">
            <a:latin typeface="Calibri" panose="020F0502020204030204" pitchFamily="34" charset="0"/>
            <a:cs typeface="Calibri" panose="020F0502020204030204" pitchFamily="34" charset="0"/>
          </a:endParaRPr>
        </a:p>
      </dsp:txBody>
      <dsp:txXfrm rot="-5400000">
        <a:off x="6224594" y="591982"/>
        <a:ext cx="2025593" cy="1183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C9E69-A8B5-4B3E-A851-411C22269F0D}">
      <dsp:nvSpPr>
        <dsp:cNvPr id="0" name=""/>
        <dsp:cNvSpPr/>
      </dsp:nvSpPr>
      <dsp:spPr>
        <a:xfrm>
          <a:off x="1939599" y="92762"/>
          <a:ext cx="2669169" cy="2669169"/>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ea typeface="Verdana" panose="020B0604030504040204" pitchFamily="34" charset="0"/>
              <a:cs typeface="Calibri" panose="020F0502020204030204" pitchFamily="34" charset="0"/>
            </a:rPr>
            <a:t>Care-experienced young people, including some adopted children</a:t>
          </a:r>
        </a:p>
      </dsp:txBody>
      <dsp:txXfrm>
        <a:off x="2295488" y="559867"/>
        <a:ext cx="1957391" cy="1201126"/>
      </dsp:txXfrm>
    </dsp:sp>
    <dsp:sp modelId="{C3E22B08-7E9E-4ADF-B062-54BE7E047374}">
      <dsp:nvSpPr>
        <dsp:cNvPr id="0" name=""/>
        <dsp:cNvSpPr/>
      </dsp:nvSpPr>
      <dsp:spPr>
        <a:xfrm>
          <a:off x="2913668" y="1723838"/>
          <a:ext cx="2669169" cy="2669169"/>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ea typeface="Verdana" panose="020B0604030504040204" pitchFamily="34" charset="0"/>
              <a:cs typeface="Calibri" panose="020F0502020204030204" pitchFamily="34" charset="0"/>
            </a:rPr>
            <a:t>Young people with LD, SEND, and/or  MH needs</a:t>
          </a:r>
        </a:p>
      </dsp:txBody>
      <dsp:txXfrm>
        <a:off x="3729989" y="2413374"/>
        <a:ext cx="1601501" cy="1468043"/>
      </dsp:txXfrm>
    </dsp:sp>
    <dsp:sp modelId="{00B784A6-A958-4C45-8435-C4D35978DE7D}">
      <dsp:nvSpPr>
        <dsp:cNvPr id="0" name=""/>
        <dsp:cNvSpPr/>
      </dsp:nvSpPr>
      <dsp:spPr>
        <a:xfrm>
          <a:off x="950369" y="1732113"/>
          <a:ext cx="2669169" cy="2669169"/>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ea typeface="Verdana" panose="020B0604030504040204" pitchFamily="34" charset="0"/>
              <a:cs typeface="Calibri" panose="020F0502020204030204" pitchFamily="34" charset="0"/>
            </a:rPr>
            <a:t>Young people affected by extra-familial harm and/or involved in YJS</a:t>
          </a:r>
        </a:p>
      </dsp:txBody>
      <dsp:txXfrm>
        <a:off x="1201716" y="2421648"/>
        <a:ext cx="1601501" cy="1468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E5D99-1871-4B2A-B2B2-3AF762CB782B}">
      <dsp:nvSpPr>
        <dsp:cNvPr id="0" name=""/>
        <dsp:cNvSpPr/>
      </dsp:nvSpPr>
      <dsp:spPr>
        <a:xfrm>
          <a:off x="394475" y="757"/>
          <a:ext cx="1751085" cy="1751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368" tIns="15240" rIns="96368" bIns="15240" numCol="1" spcCol="1270" anchor="ctr" anchorCtr="0">
          <a:noAutofit/>
        </a:bodyPr>
        <a:lstStyle/>
        <a:p>
          <a:pPr marL="0" lvl="0" indent="0" algn="ctr" defTabSz="533400">
            <a:lnSpc>
              <a:spcPct val="90000"/>
            </a:lnSpc>
            <a:spcBef>
              <a:spcPct val="0"/>
            </a:spcBef>
            <a:spcAft>
              <a:spcPct val="35000"/>
            </a:spcAft>
            <a:buNone/>
          </a:pPr>
          <a:r>
            <a:rPr lang="en-GB" sz="1200" kern="1200" dirty="0"/>
            <a:t>YP are active partners in their own safeguarding</a:t>
          </a:r>
        </a:p>
      </dsp:txBody>
      <dsp:txXfrm>
        <a:off x="650915" y="257197"/>
        <a:ext cx="1238205" cy="1238205"/>
      </dsp:txXfrm>
    </dsp:sp>
    <dsp:sp modelId="{A3805EDC-5F6A-45DE-95EC-49EAD6E8115A}">
      <dsp:nvSpPr>
        <dsp:cNvPr id="0" name=""/>
        <dsp:cNvSpPr/>
      </dsp:nvSpPr>
      <dsp:spPr>
        <a:xfrm>
          <a:off x="1795343" y="757"/>
          <a:ext cx="1751085" cy="1751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368" tIns="15240" rIns="96368" bIns="15240" numCol="1" spcCol="1270" anchor="ctr" anchorCtr="0">
          <a:noAutofit/>
        </a:bodyPr>
        <a:lstStyle/>
        <a:p>
          <a:pPr marL="0" lvl="0" indent="0" algn="ctr" defTabSz="533400">
            <a:lnSpc>
              <a:spcPct val="90000"/>
            </a:lnSpc>
            <a:spcBef>
              <a:spcPct val="0"/>
            </a:spcBef>
            <a:spcAft>
              <a:spcPct val="35000"/>
            </a:spcAft>
            <a:buNone/>
          </a:pPr>
          <a:r>
            <a:rPr lang="en-GB" sz="1200" kern="1200" dirty="0"/>
            <a:t>YP are not held responsible for their own harm</a:t>
          </a:r>
        </a:p>
      </dsp:txBody>
      <dsp:txXfrm>
        <a:off x="2051783" y="257197"/>
        <a:ext cx="1238205" cy="1238205"/>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EF4AA-46F1-466A-8081-07E752778D35}" type="datetimeFigureOut">
              <a:rPr lang="en-GB" smtClean="0"/>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35934-FBC2-4960-8448-D3E0D1354C1B}" type="slidenum">
              <a:rPr lang="en-GB" smtClean="0"/>
              <a:t>‹#›</a:t>
            </a:fld>
            <a:endParaRPr lang="en-GB"/>
          </a:p>
        </p:txBody>
      </p:sp>
    </p:spTree>
    <p:extLst>
      <p:ext uri="{BB962C8B-B14F-4D97-AF65-F5344CB8AC3E}">
        <p14:creationId xmlns:p14="http://schemas.microsoft.com/office/powerpoint/2010/main" val="337394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ocal.gov.uk/sites/default/files/documents/25%2026%20-%20Chip_MSP%20Safeguarding%20Adults%20Boards_WEB.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ocal.gov.uk/myths-and-realities-about-making-safeguarding-persona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2a.org.uk/wp-content/uploads/2016/10/justice-committee-report-on-young-adults-in-the-CJS-October-2016.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248B86-7750-44DD-A25F-4D0AECEDE5D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64" charset="-128"/>
              <a:cs typeface="+mn-cs"/>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66750"/>
            <a:ext cx="3892550" cy="2190750"/>
          </a:xfrm>
        </p:spPr>
      </p:sp>
      <p:sp>
        <p:nvSpPr>
          <p:cNvPr id="3" name="Notes Placeholder 2"/>
          <p:cNvSpPr>
            <a:spLocks noGrp="1"/>
          </p:cNvSpPr>
          <p:nvPr>
            <p:ph type="body" idx="1"/>
          </p:nvPr>
        </p:nvSpPr>
        <p:spPr/>
        <p:txBody>
          <a:bodyPr/>
          <a:lstStyle/>
          <a:p>
            <a:endParaRPr lang="en-GB" sz="1200" dirty="0">
              <a:latin typeface="+mn-lt"/>
              <a:ea typeface="+mn-ea"/>
              <a:cs typeface="+mn-cs"/>
            </a:endParaRPr>
          </a:p>
          <a:p>
            <a:r>
              <a:rPr lang="en-GB" sz="1200" b="1" dirty="0"/>
              <a:t>REF</a:t>
            </a:r>
            <a:r>
              <a:rPr lang="en-GB" sz="1200" dirty="0"/>
              <a:t> - </a:t>
            </a:r>
            <a:r>
              <a:rPr lang="en-GB" sz="1200" dirty="0" err="1"/>
              <a:t>Droy</a:t>
            </a:r>
            <a:r>
              <a:rPr lang="en-GB" sz="1200" dirty="0"/>
              <a:t>, R. &amp; Lawson, J. (2017) </a:t>
            </a:r>
            <a:r>
              <a:rPr lang="en-GB" sz="1200" i="1" dirty="0"/>
              <a:t>Making Safeguarding Personal Supporting increased involvement of service users. </a:t>
            </a:r>
            <a:r>
              <a:rPr lang="en-GB" sz="1200" i="0" dirty="0"/>
              <a:t>London Government Association and ADASS</a:t>
            </a:r>
            <a:endParaRPr lang="en-GB" sz="1200" i="0" dirty="0">
              <a:latin typeface="+mn-lt"/>
              <a:ea typeface="+mn-ea"/>
              <a:cs typeface="+mn-cs"/>
            </a:endParaRPr>
          </a:p>
          <a:p>
            <a:r>
              <a:rPr lang="en-GB" dirty="0">
                <a:hlinkClick r:id="rId3"/>
              </a:rPr>
              <a:t>https://www.local.gov.uk/sites/default/files/documents/25%2026%20-%20Chip_MSP%20Safeguarding%20Adults%20Boards_WEB.PDF</a:t>
            </a:r>
            <a:endParaRPr lang="en-GB" dirty="0"/>
          </a:p>
          <a:p>
            <a:endParaRPr lang="en-GB" b="1" dirty="0"/>
          </a:p>
          <a:p>
            <a:r>
              <a:rPr lang="en-GB" b="1" dirty="0"/>
              <a:t>REF - </a:t>
            </a:r>
            <a:r>
              <a:rPr lang="en-GB" dirty="0"/>
              <a:t>Lefevre, M., Hickle, K. &amp; Luckock, B. (2018) ‘Both/and’ not ‘either/or’: reconciling rights to protection and participation in working with child sexual exploitation, British Journal of Social Work, Advance Access bcy106, https://doi.org/10.1093/social/bcy106 </a:t>
            </a:r>
          </a:p>
          <a:p>
            <a:r>
              <a:rPr lang="en-GB" b="1" dirty="0"/>
              <a:t>REF -</a:t>
            </a:r>
            <a:r>
              <a:rPr lang="en-GB" b="1" baseline="0" dirty="0"/>
              <a:t> </a:t>
            </a:r>
            <a:r>
              <a:rPr lang="en-GB" sz="1000" b="0" i="0" kern="1200" dirty="0">
                <a:solidFill>
                  <a:schemeClr val="tx1"/>
                </a:solidFill>
                <a:effectLst/>
                <a:latin typeface="Verdana" pitchFamily="34" charset="0"/>
                <a:ea typeface="Verdana" pitchFamily="34" charset="0"/>
                <a:cs typeface="Verdana" pitchFamily="34" charset="0"/>
              </a:rPr>
              <a:t>Hickle, K and Hallett, S (2016) </a:t>
            </a:r>
            <a:r>
              <a:rPr lang="en-GB" sz="1000" b="0" i="1" kern="1200" dirty="0">
                <a:solidFill>
                  <a:schemeClr val="tx1"/>
                </a:solidFill>
                <a:effectLst/>
                <a:latin typeface="Verdana" pitchFamily="34" charset="0"/>
                <a:ea typeface="Verdana" pitchFamily="34" charset="0"/>
                <a:cs typeface="Verdana" pitchFamily="34" charset="0"/>
              </a:rPr>
              <a:t>Mitigating harm: considering harm reduction principles in work with sexually exploited young people.</a:t>
            </a:r>
            <a:r>
              <a:rPr lang="en-GB" sz="1000" b="0" i="0" kern="1200" dirty="0">
                <a:solidFill>
                  <a:schemeClr val="tx1"/>
                </a:solidFill>
                <a:effectLst/>
                <a:latin typeface="Verdana" pitchFamily="34" charset="0"/>
                <a:ea typeface="Verdana" pitchFamily="34" charset="0"/>
                <a:cs typeface="Verdana" pitchFamily="34" charset="0"/>
              </a:rPr>
              <a:t> Children and Society, 30 (4). pp. 302-313</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2D7C53-E211-44CB-8932-8240458409DF}" type="slidenum">
              <a:rPr kumimoji="0" lang="en-GB"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000" b="0"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Tree>
    <p:extLst>
      <p:ext uri="{BB962C8B-B14F-4D97-AF65-F5344CB8AC3E}">
        <p14:creationId xmlns:p14="http://schemas.microsoft.com/office/powerpoint/2010/main" val="356770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REF - Cooper, a. (2019). </a:t>
            </a:r>
            <a:r>
              <a:rPr lang="en-GB" i="1" dirty="0"/>
              <a:t>‘Myths and realities’ about Making Safeguarding Personal. </a:t>
            </a:r>
            <a:r>
              <a:rPr lang="en-GB" dirty="0"/>
              <a:t>London: Local Government Association. Available at: </a:t>
            </a:r>
            <a:r>
              <a:rPr lang="en-GB" u="sng" dirty="0">
                <a:hlinkClick r:id="rId3"/>
              </a:rPr>
              <a:t>https://www.local.gov.uk/myths-and-realities-about-making-safeguarding-personal</a:t>
            </a:r>
            <a:r>
              <a:rPr lang="en-GB" dirty="0"/>
              <a:t> </a:t>
            </a:r>
          </a:p>
          <a:p>
            <a:r>
              <a:rPr lang="en-GB" dirty="0"/>
              <a:t> </a:t>
            </a:r>
          </a:p>
          <a:p>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Verdana" pitchFamily="34" charset="0"/>
                <a:ea typeface="Verdana" pitchFamily="34" charset="0"/>
              </a:rPr>
              <a:t>www.rip.org.uk</a:t>
            </a:r>
            <a:endParaRPr kumimoji="0" lang="en-GB" sz="1000" b="1"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EF8D38-9D44-4FF1-AA6A-238654B4523E}" type="slidenum">
              <a:rPr kumimoji="0" lang="en-GB"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000" b="0"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Tree>
    <p:extLst>
      <p:ext uri="{BB962C8B-B14F-4D97-AF65-F5344CB8AC3E}">
        <p14:creationId xmlns:p14="http://schemas.microsoft.com/office/powerpoint/2010/main" val="42174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66750"/>
            <a:ext cx="3892550" cy="2190750"/>
          </a:xfrm>
        </p:spPr>
      </p:sp>
      <p:sp>
        <p:nvSpPr>
          <p:cNvPr id="3" name="Notes Placeholder 2"/>
          <p:cNvSpPr>
            <a:spLocks noGrp="1"/>
          </p:cNvSpPr>
          <p:nvPr>
            <p:ph type="body" idx="1"/>
          </p:nvPr>
        </p:nvSpPr>
        <p:spPr/>
        <p:txBody>
          <a:bodyPr/>
          <a:lstStyle/>
          <a:p>
            <a:pPr defTabSz="924184" eaLnBrk="1" fontAlgn="auto" hangingPunct="1">
              <a:spcBef>
                <a:spcPts val="0"/>
              </a:spcBef>
              <a:spcAft>
                <a:spcPts val="0"/>
              </a:spcAft>
              <a:defRPr/>
            </a:pPr>
            <a:endParaRPr lang="en-GB" sz="1200" dirty="0">
              <a:latin typeface="+mn-lt"/>
              <a:ea typeface="+mn-ea"/>
              <a:cs typeface="+mn-cs"/>
            </a:endParaRPr>
          </a:p>
          <a:p>
            <a:pPr defTabSz="924184" eaLnBrk="1" fontAlgn="auto" hangingPunct="1">
              <a:spcBef>
                <a:spcPts val="0"/>
              </a:spcBef>
              <a:spcAft>
                <a:spcPts val="0"/>
              </a:spcAft>
              <a:defRPr/>
            </a:pPr>
            <a:endParaRPr lang="en-GB" sz="1200" dirty="0">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0CCC6F-E857-CE49-B6ED-897B511EE98A}" type="slidenum">
              <a:rPr kumimoji="0" lang="en-US"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000" b="0" i="0" u="none" strike="noStrike" kern="1200" cap="none" spc="0" normalizeH="0" baseline="0" noProof="0">
              <a:ln>
                <a:noFill/>
              </a:ln>
              <a:solidFill>
                <a:srgbClr val="000000"/>
              </a:solidFill>
              <a:effectLst/>
              <a:uLnTx/>
              <a:uFillTx/>
              <a:latin typeface="Verdana" pitchFamily="34" charset="0"/>
              <a:ea typeface="Verdana" pitchFamily="34" charset="0"/>
            </a:endParaRPr>
          </a:p>
        </p:txBody>
      </p:sp>
    </p:spTree>
    <p:extLst>
      <p:ext uri="{BB962C8B-B14F-4D97-AF65-F5344CB8AC3E}">
        <p14:creationId xmlns:p14="http://schemas.microsoft.com/office/powerpoint/2010/main" val="3774551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REF - </a:t>
            </a:r>
            <a:r>
              <a:rPr lang="en-GB" sz="1000" b="0" i="0" u="none" strike="noStrike" kern="1200" baseline="0">
                <a:solidFill>
                  <a:schemeClr val="tx1"/>
                </a:solidFill>
                <a:latin typeface="Verdana" pitchFamily="34" charset="0"/>
                <a:ea typeface="Verdana" pitchFamily="34" charset="0"/>
                <a:cs typeface="Verdana" pitchFamily="34" charset="0"/>
              </a:rPr>
              <a:t>Chowdry H and Fitzsimons P (2016) </a:t>
            </a:r>
            <a:r>
              <a:rPr lang="en-GB" sz="1000" b="0" i="1" u="none" strike="noStrike" kern="1200" baseline="0">
                <a:solidFill>
                  <a:schemeClr val="tx1"/>
                </a:solidFill>
                <a:latin typeface="Verdana" pitchFamily="34" charset="0"/>
                <a:ea typeface="Verdana" pitchFamily="34" charset="0"/>
                <a:cs typeface="Verdana" pitchFamily="34" charset="0"/>
              </a:rPr>
              <a:t>The cost of late intervention: Analysis. </a:t>
            </a:r>
            <a:r>
              <a:rPr lang="en-GB" sz="1000" b="0" i="0" u="none" strike="noStrike" kern="1200" baseline="0">
                <a:solidFill>
                  <a:schemeClr val="tx1"/>
                </a:solidFill>
                <a:latin typeface="Verdana" pitchFamily="34" charset="0"/>
                <a:ea typeface="Verdana" pitchFamily="34" charset="0"/>
                <a:cs typeface="Verdana" pitchFamily="34" charset="0"/>
              </a:rPr>
              <a:t>London: Early Intervention Foundation. Available online: </a:t>
            </a:r>
          </a:p>
          <a:p>
            <a:r>
              <a:rPr lang="en-GB" sz="1000" b="1" i="0" u="none" strike="noStrike" kern="1200" baseline="0">
                <a:solidFill>
                  <a:schemeClr val="tx1"/>
                </a:solidFill>
                <a:latin typeface="Verdana" pitchFamily="34" charset="0"/>
                <a:ea typeface="Verdana" pitchFamily="34" charset="0"/>
                <a:cs typeface="Verdana" pitchFamily="34" charset="0"/>
              </a:rPr>
              <a:t>www.eif.org.uk/publication/the-cost-of-late-intervention-eif-analysis-2016 </a:t>
            </a:r>
          </a:p>
          <a:p>
            <a:endParaRPr lang="en-GB" sz="1000" b="1" i="0" u="none" strike="noStrike" kern="1200" baseline="0">
              <a:solidFill>
                <a:schemeClr val="tx1"/>
              </a:solidFill>
              <a:latin typeface="Verdana" pitchFamily="34" charset="0"/>
              <a:ea typeface="Verdana" pitchFamily="34" charset="0"/>
            </a:endParaRPr>
          </a:p>
          <a:p>
            <a:r>
              <a:rPr lang="en-GB" sz="1000" b="1" i="0" u="none" strike="noStrike" kern="1200" baseline="0">
                <a:solidFill>
                  <a:schemeClr val="tx1"/>
                </a:solidFill>
                <a:latin typeface="Verdana" pitchFamily="34" charset="0"/>
                <a:ea typeface="Verdana" pitchFamily="34" charset="0"/>
              </a:rPr>
              <a:t>REF - </a:t>
            </a:r>
            <a:r>
              <a:rPr lang="en-GB" sz="1000" b="0" i="0" u="none" strike="noStrike" kern="1200" baseline="0">
                <a:solidFill>
                  <a:schemeClr val="tx1"/>
                </a:solidFill>
                <a:latin typeface="Verdana" pitchFamily="34" charset="0"/>
                <a:ea typeface="Verdana" pitchFamily="34" charset="0"/>
                <a:cs typeface="Verdana" pitchFamily="34" charset="0"/>
              </a:rPr>
              <a:t>Kezelman C, Hossack N, Stavropoulos P and Burley P (2015) </a:t>
            </a:r>
            <a:r>
              <a:rPr lang="en-GB" sz="1000" b="0" i="1" u="none" strike="noStrike" kern="1200" baseline="0">
                <a:solidFill>
                  <a:schemeClr val="tx1"/>
                </a:solidFill>
                <a:latin typeface="Verdana" pitchFamily="34" charset="0"/>
                <a:ea typeface="Verdana" pitchFamily="34" charset="0"/>
                <a:cs typeface="Verdana" pitchFamily="34" charset="0"/>
              </a:rPr>
              <a:t>The Cost of Unresolved Childhood Trauma and Abuse in Adults in Australia. </a:t>
            </a:r>
            <a:r>
              <a:rPr lang="en-GB" sz="1000" b="0" i="0" u="none" strike="noStrike" kern="1200" baseline="0">
                <a:solidFill>
                  <a:schemeClr val="tx1"/>
                </a:solidFill>
                <a:latin typeface="Verdana" pitchFamily="34" charset="0"/>
                <a:ea typeface="Verdana" pitchFamily="34" charset="0"/>
                <a:cs typeface="Verdana" pitchFamily="34" charset="0"/>
              </a:rPr>
              <a:t>Sydney: Adults Surviving Child Abuse and Pegasus Economics. </a:t>
            </a:r>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Verdana" pitchFamily="34" charset="0"/>
                <a:ea typeface="Verdana" pitchFamily="34" charset="0"/>
              </a:rPr>
              <a:t>www.rip.org.uk</a:t>
            </a:r>
            <a:endParaRPr kumimoji="0" lang="en-GB" sz="1000" b="1"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EF8D38-9D44-4FF1-AA6A-238654B4523E}" type="slidenum">
              <a:rPr kumimoji="0" lang="en-GB"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sz="1000" b="0"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Tree>
    <p:extLst>
      <p:ext uri="{BB962C8B-B14F-4D97-AF65-F5344CB8AC3E}">
        <p14:creationId xmlns:p14="http://schemas.microsoft.com/office/powerpoint/2010/main" val="355608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66750"/>
            <a:ext cx="3892550" cy="2190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0CCC6F-E857-CE49-B6ED-897B511EE98A}" type="slidenum">
              <a:rPr kumimoji="0" lang="en-US"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000" b="0" i="0" u="none" strike="noStrike" kern="1200" cap="none" spc="0" normalizeH="0" baseline="0" noProof="0">
              <a:ln>
                <a:noFill/>
              </a:ln>
              <a:solidFill>
                <a:srgbClr val="000000"/>
              </a:solidFill>
              <a:effectLst/>
              <a:uLnTx/>
              <a:uFillTx/>
              <a:latin typeface="Verdana" pitchFamily="34" charset="0"/>
              <a:ea typeface="Verdana" pitchFamily="34" charset="0"/>
            </a:endParaRPr>
          </a:p>
        </p:txBody>
      </p:sp>
    </p:spTree>
    <p:extLst>
      <p:ext uri="{BB962C8B-B14F-4D97-AF65-F5344CB8AC3E}">
        <p14:creationId xmlns:p14="http://schemas.microsoft.com/office/powerpoint/2010/main" val="135939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66750"/>
            <a:ext cx="3892550" cy="219075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Verdana" pitchFamily="34" charset="0"/>
                <a:ea typeface="Verdana" pitchFamily="34" charset="0"/>
              </a:rPr>
              <a:t>www.rip.org.uk</a:t>
            </a:r>
            <a:endParaRPr kumimoji="0" lang="en-GB" sz="1000" b="1"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EF8D38-9D44-4FF1-AA6A-238654B4523E}" type="slidenum">
              <a:rPr kumimoji="0" lang="en-GB"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000" b="0"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Tree>
    <p:extLst>
      <p:ext uri="{BB962C8B-B14F-4D97-AF65-F5344CB8AC3E}">
        <p14:creationId xmlns:p14="http://schemas.microsoft.com/office/powerpoint/2010/main" val="3054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695E85-EB7C-487D-8786-336C3051EB0C}"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64" charset="-128"/>
              <a:cs typeface="+mn-cs"/>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248B86-7750-44DD-A25F-4D0AECEDE5D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64" charset="-128"/>
              <a:cs typeface="+mn-cs"/>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44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66750"/>
            <a:ext cx="3892550" cy="2190750"/>
          </a:xfrm>
        </p:spPr>
      </p:sp>
      <p:sp>
        <p:nvSpPr>
          <p:cNvPr id="3" name="Notes Placeholder 2"/>
          <p:cNvSpPr>
            <a:spLocks noGrp="1"/>
          </p:cNvSpPr>
          <p:nvPr>
            <p:ph type="body" idx="1"/>
          </p:nvPr>
        </p:nvSpPr>
        <p:spPr/>
        <p:txBody>
          <a:bodyPr/>
          <a:lstStyle/>
          <a:p>
            <a:pPr defTabSz="924184" eaLnBrk="1" fontAlgn="auto" hangingPunct="1">
              <a:spcBef>
                <a:spcPts val="0"/>
              </a:spcBef>
              <a:spcAft>
                <a:spcPts val="0"/>
              </a:spcAft>
              <a:defRPr/>
            </a:pPr>
            <a:endParaRPr lang="en-GB" sz="1200" b="0" dirty="0">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2D7C53-E211-44CB-8932-8240458409DF}" type="slidenum">
              <a:rPr kumimoji="0" lang="en-GB"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000" b="0"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Tree>
    <p:extLst>
      <p:ext uri="{BB962C8B-B14F-4D97-AF65-F5344CB8AC3E}">
        <p14:creationId xmlns:p14="http://schemas.microsoft.com/office/powerpoint/2010/main" val="106909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7100" cy="3379787"/>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0" marR="0" lvl="0" indent="0" algn="l" defTabSz="924184"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Calibri"/>
                <a:ea typeface="Verdana" pitchFamily="34" charset="0"/>
              </a:rPr>
              <a:t>www.rip.org.uk</a:t>
            </a:r>
            <a:endParaRPr kumimoji="0" lang="en-GB" sz="1000" b="1" i="0" u="none" strike="noStrike" kern="1200" cap="none" spc="0" normalizeH="0" baseline="0" noProof="0" dirty="0">
              <a:ln>
                <a:noFill/>
              </a:ln>
              <a:solidFill>
                <a:prstClr val="black"/>
              </a:solidFill>
              <a:effectLst/>
              <a:uLnTx/>
              <a:uFillTx/>
              <a:latin typeface="Calibri"/>
              <a:ea typeface="Verdana" pitchFamily="34" charset="0"/>
            </a:endParaRPr>
          </a:p>
        </p:txBody>
      </p:sp>
      <p:sp>
        <p:nvSpPr>
          <p:cNvPr id="5" name="Slide Number Placeholder 4"/>
          <p:cNvSpPr>
            <a:spLocks noGrp="1"/>
          </p:cNvSpPr>
          <p:nvPr>
            <p:ph type="sldNum" sz="quarter" idx="11"/>
          </p:nvPr>
        </p:nvSpPr>
        <p:spPr/>
        <p:txBody>
          <a:bodyPr/>
          <a:lstStyle/>
          <a:p>
            <a:pPr marL="0" marR="0" lvl="0" indent="0" algn="r" defTabSz="924184" rtl="0" eaLnBrk="1" fontAlgn="base" latinLnBrk="0" hangingPunct="1">
              <a:lnSpc>
                <a:spcPct val="100000"/>
              </a:lnSpc>
              <a:spcBef>
                <a:spcPct val="0"/>
              </a:spcBef>
              <a:spcAft>
                <a:spcPct val="0"/>
              </a:spcAft>
              <a:buClrTx/>
              <a:buSzTx/>
              <a:buFontTx/>
              <a:buNone/>
              <a:tabLst/>
              <a:defRPr/>
            </a:pPr>
            <a:fld id="{4EEF8D38-9D44-4FF1-AA6A-238654B4523E}" type="slidenum">
              <a:rPr kumimoji="0" lang="en-GB" sz="1000" b="0" i="0" u="none" strike="noStrike" kern="1200" cap="none" spc="0" normalizeH="0" baseline="0" noProof="0">
                <a:ln>
                  <a:noFill/>
                </a:ln>
                <a:solidFill>
                  <a:prstClr val="black"/>
                </a:solidFill>
                <a:effectLst/>
                <a:uLnTx/>
                <a:uFillTx/>
                <a:latin typeface="Calibri"/>
                <a:ea typeface="Verdana" pitchFamily="34" charset="0"/>
              </a:rPr>
              <a:pPr marL="0" marR="0" lvl="0" indent="0" algn="r" defTabSz="924184" rtl="0" eaLnBrk="1" fontAlgn="base" latinLnBrk="0" hangingPunct="1">
                <a:lnSpc>
                  <a:spcPct val="100000"/>
                </a:lnSpc>
                <a:spcBef>
                  <a:spcPct val="0"/>
                </a:spcBef>
                <a:spcAft>
                  <a:spcPct val="0"/>
                </a:spcAft>
                <a:buClrTx/>
                <a:buSzTx/>
                <a:buFontTx/>
                <a:buNone/>
                <a:tabLst/>
                <a:defRPr/>
              </a:pPr>
              <a:t>44</a:t>
            </a:fld>
            <a:endParaRPr kumimoji="0" lang="en-GB" sz="1000" b="0" i="0" u="none" strike="noStrike" kern="1200" cap="none" spc="0" normalizeH="0" baseline="0" noProof="0" dirty="0">
              <a:ln>
                <a:noFill/>
              </a:ln>
              <a:solidFill>
                <a:prstClr val="black"/>
              </a:solidFill>
              <a:effectLst/>
              <a:uLnTx/>
              <a:uFillTx/>
              <a:latin typeface="Calibri"/>
              <a:ea typeface="Verdana" pitchFamily="34" charset="0"/>
            </a:endParaRPr>
          </a:p>
        </p:txBody>
      </p:sp>
    </p:spTree>
    <p:extLst>
      <p:ext uri="{BB962C8B-B14F-4D97-AF65-F5344CB8AC3E}">
        <p14:creationId xmlns:p14="http://schemas.microsoft.com/office/powerpoint/2010/main" val="399741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https://www.t2a.org.uk/wp-content/uploads/2016/10/justice-committee-report-on-young-adults-in-the-CJS-October-2016.pdf</a:t>
            </a:r>
            <a:endParaRPr lang="en-GB"/>
          </a:p>
          <a:p>
            <a:endParaRPr lang="en-GB"/>
          </a:p>
          <a:p>
            <a:r>
              <a:rPr lang="en-GB"/>
              <a:t>Quote from Dr Gooch and Dr Treadwell submission to Cttee</a:t>
            </a:r>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Verdana" pitchFamily="34" charset="0"/>
                <a:ea typeface="Verdana" pitchFamily="34" charset="0"/>
              </a:rPr>
              <a:t>www.rip.org.uk</a:t>
            </a:r>
            <a:endParaRPr kumimoji="0" lang="en-GB" sz="1000" b="1"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EF8D38-9D44-4FF1-AA6A-238654B4523E}" type="slidenum">
              <a:rPr kumimoji="0" lang="en-GB"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000" b="0"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Tree>
    <p:extLst>
      <p:ext uri="{BB962C8B-B14F-4D97-AF65-F5344CB8AC3E}">
        <p14:creationId xmlns:p14="http://schemas.microsoft.com/office/powerpoint/2010/main" val="422635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66750"/>
            <a:ext cx="3892550" cy="2190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555DA6-4D41-4F83-B229-988C1297C352}" type="slidenum">
              <a:rPr kumimoji="0" lang="en-GB"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000" b="0" i="0" u="none" strike="noStrike" kern="1200" cap="none" spc="0" normalizeH="0" baseline="0" noProof="0">
              <a:ln>
                <a:noFill/>
              </a:ln>
              <a:solidFill>
                <a:srgbClr val="000000"/>
              </a:solidFill>
              <a:effectLst/>
              <a:uLnTx/>
              <a:uFillTx/>
              <a:latin typeface="Verdana" pitchFamily="34" charset="0"/>
              <a:ea typeface="Verdana" pitchFamily="34" charset="0"/>
            </a:endParaRPr>
          </a:p>
        </p:txBody>
      </p:sp>
    </p:spTree>
    <p:extLst>
      <p:ext uri="{BB962C8B-B14F-4D97-AF65-F5344CB8AC3E}">
        <p14:creationId xmlns:p14="http://schemas.microsoft.com/office/powerpoint/2010/main" val="367289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66750"/>
            <a:ext cx="3892550" cy="2190750"/>
          </a:xfrm>
        </p:spPr>
      </p:sp>
      <p:sp>
        <p:nvSpPr>
          <p:cNvPr id="3" name="Notes Placeholder 2"/>
          <p:cNvSpPr>
            <a:spLocks noGrp="1"/>
          </p:cNvSpPr>
          <p:nvPr>
            <p:ph type="body" idx="1"/>
          </p:nvPr>
        </p:nvSpPr>
        <p:spPr/>
        <p:txBody>
          <a:bodyPr/>
          <a:lstStyle/>
          <a:p>
            <a:r>
              <a:rPr lang="en-GB"/>
              <a:t>Evidence informed requires not only research literacy, but effective local analysis</a:t>
            </a:r>
            <a:r>
              <a:rPr lang="en-GB" baseline="0"/>
              <a:t> capacity and mechanisms for gathering and responding to expertise form those with lived experience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555DA6-4D41-4F83-B229-988C1297C352}" type="slidenum">
              <a:rPr kumimoji="0" lang="en-GB"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000" b="0" i="0" u="none" strike="noStrike" kern="1200" cap="none" spc="0" normalizeH="0" baseline="0" noProof="0">
              <a:ln>
                <a:noFill/>
              </a:ln>
              <a:solidFill>
                <a:srgbClr val="000000"/>
              </a:solidFill>
              <a:effectLst/>
              <a:uLnTx/>
              <a:uFillTx/>
              <a:latin typeface="Verdana" pitchFamily="34" charset="0"/>
              <a:ea typeface="Verdana" pitchFamily="34" charset="0"/>
            </a:endParaRPr>
          </a:p>
        </p:txBody>
      </p:sp>
    </p:spTree>
    <p:extLst>
      <p:ext uri="{BB962C8B-B14F-4D97-AF65-F5344CB8AC3E}">
        <p14:creationId xmlns:p14="http://schemas.microsoft.com/office/powerpoint/2010/main" val="285325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387E-AE12-B74E-3BDE-C3581C2120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6DFAAB-151C-37FC-9543-6A43A0498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A3274B-F7E3-DDDC-F518-649D69DF9E09}"/>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5" name="Footer Placeholder 4">
            <a:extLst>
              <a:ext uri="{FF2B5EF4-FFF2-40B4-BE49-F238E27FC236}">
                <a16:creationId xmlns:a16="http://schemas.microsoft.com/office/drawing/2014/main" id="{ED901168-461E-BAEC-C9BB-751FA38366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55AF40-B110-1467-750F-9DCB8A46BF7B}"/>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145890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9D29-7688-64CC-E755-92C8731524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EB554F-BACA-9B4F-503F-0EEAB29C3E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660667-424B-ED66-FB11-CE702C1AD326}"/>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5" name="Footer Placeholder 4">
            <a:extLst>
              <a:ext uri="{FF2B5EF4-FFF2-40B4-BE49-F238E27FC236}">
                <a16:creationId xmlns:a16="http://schemas.microsoft.com/office/drawing/2014/main" id="{4C048FC7-A89C-2CB0-27FD-332F44B66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9EEADF-996A-0D32-9B74-42D483C1A12A}"/>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9733394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1411363"/>
            <a:ext cx="11137237" cy="1143000"/>
          </a:xfrm>
          <a:prstGeom prst="rect">
            <a:avLst/>
          </a:prstGeom>
        </p:spPr>
        <p:txBody>
          <a:bodyPr/>
          <a:lstStyle>
            <a:lvl1pPr algn="l">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335360" y="2708921"/>
            <a:ext cx="11233248" cy="3445843"/>
          </a:xfrm>
        </p:spPr>
        <p:txBody>
          <a:bodyPr/>
          <a:lstStyle>
            <a:lvl1pPr>
              <a:buClr>
                <a:schemeClr val="tx1">
                  <a:lumMod val="50000"/>
                  <a:lumOff val="50000"/>
                </a:schemeClr>
              </a:buClr>
              <a:defRPr sz="2400"/>
            </a:lvl1pPr>
            <a:lvl2pPr>
              <a:buClr>
                <a:schemeClr val="tx1">
                  <a:lumMod val="50000"/>
                  <a:lumOff val="50000"/>
                </a:schemeClr>
              </a:buCl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a:xfrm>
            <a:off x="8819819" y="6309321"/>
            <a:ext cx="2844800" cy="365125"/>
          </a:xfrm>
        </p:spPr>
        <p:txBody>
          <a:bodyPr/>
          <a:lstStyle/>
          <a:p>
            <a:fld id="{F2CEA989-2EA4-49BF-8643-74E7BF1DA315}" type="slidenum">
              <a:rPr lang="en-GB" smtClean="0"/>
              <a:pPr/>
              <a:t>‹#›</a:t>
            </a:fld>
            <a:endParaRPr lang="en-GB" dirty="0"/>
          </a:p>
        </p:txBody>
      </p:sp>
      <p:sp>
        <p:nvSpPr>
          <p:cNvPr id="5" name="Rectangle 4"/>
          <p:cNvSpPr/>
          <p:nvPr userDrawn="1"/>
        </p:nvSpPr>
        <p:spPr>
          <a:xfrm>
            <a:off x="11952000" y="0"/>
            <a:ext cx="240000" cy="6858000"/>
          </a:xfrm>
          <a:prstGeom prst="rect">
            <a:avLst/>
          </a:prstGeom>
          <a:solidFill>
            <a:srgbClr val="00A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Rectangle 5"/>
          <p:cNvSpPr/>
          <p:nvPr userDrawn="1"/>
        </p:nvSpPr>
        <p:spPr>
          <a:xfrm>
            <a:off x="11712000" y="0"/>
            <a:ext cx="240000" cy="6858000"/>
          </a:xfrm>
          <a:prstGeom prst="rect">
            <a:avLst/>
          </a:prstGeom>
          <a:solidFill>
            <a:srgbClr val="F04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79464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AE38F-9436-3570-7450-7EF7A45A38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72A1E0-537A-4FAD-A9D7-67E103D2C3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5CDB4C-F88C-3F45-0BD9-FF09CB94CCAB}"/>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5" name="Footer Placeholder 4">
            <a:extLst>
              <a:ext uri="{FF2B5EF4-FFF2-40B4-BE49-F238E27FC236}">
                <a16:creationId xmlns:a16="http://schemas.microsoft.com/office/drawing/2014/main" id="{B8A9E57E-4274-CC39-3805-486D59A065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70C39-55C6-3CD7-674B-271313CDF06F}"/>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378730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A6662E-FAF4-44BC-88B5-85A7CBFB6D30}" type="datetime1">
              <a:rPr lang="en-US" smtClean="0"/>
              <a:pPr/>
              <a:t>10/11/2023</a:t>
            </a:fld>
            <a:endParaRPr lang="en-US" dirty="0"/>
          </a:p>
        </p:txBody>
      </p:sp>
      <p:sp>
        <p:nvSpPr>
          <p:cNvPr id="8" name="Footer Placeholder 7"/>
          <p:cNvSpPr>
            <a:spLocks noGrp="1"/>
          </p:cNvSpPr>
          <p:nvPr>
            <p:ph type="ftr" sz="quarter" idx="11"/>
          </p:nvPr>
        </p:nvSpPr>
        <p:spPr/>
        <p:txBody>
          <a:bodyPr/>
          <a:lstStyle/>
          <a:p>
            <a:endParaRPr lang="en-US">
              <a:solidFill>
                <a:schemeClr val="tx1">
                  <a:alpha val="60000"/>
                </a:schemeClr>
              </a:solidFill>
            </a:endParaRPr>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696100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20000" y="1847850"/>
            <a:ext cx="10233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10/11/2023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dirty="0"/>
          </a:p>
        </p:txBody>
      </p:sp>
      <p:pic>
        <p:nvPicPr>
          <p:cNvPr id="10" name="Content Placeholder 4" descr="A picture containing blur&#10;&#10;Description automatically generated">
            <a:extLst>
              <a:ext uri="{FF2B5EF4-FFF2-40B4-BE49-F238E27FC236}">
                <a16:creationId xmlns:a16="http://schemas.microsoft.com/office/drawing/2014/main" id="{8C3639B8-8465-4C04-ACFE-17293E6DD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288" y="5332178"/>
            <a:ext cx="1399823" cy="1389297"/>
          </a:xfrm>
          <a:prstGeom prst="rect">
            <a:avLst/>
          </a:prstGeom>
        </p:spPr>
      </p:pic>
    </p:spTree>
    <p:extLst>
      <p:ext uri="{BB962C8B-B14F-4D97-AF65-F5344CB8AC3E}">
        <p14:creationId xmlns:p14="http://schemas.microsoft.com/office/powerpoint/2010/main" val="4000974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417D9E-721A-44BB-8863-9873FE64DA75}" type="datetime1">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6882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48415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2380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0381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60121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3927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CDB4-B93C-1261-2323-62F3DFCA1F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324706-1CE9-F41C-6600-40D9F9C29D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38419-261F-C9D6-4752-BB5C2930FB79}"/>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5" name="Footer Placeholder 4">
            <a:extLst>
              <a:ext uri="{FF2B5EF4-FFF2-40B4-BE49-F238E27FC236}">
                <a16:creationId xmlns:a16="http://schemas.microsoft.com/office/drawing/2014/main" id="{4E8066C4-5F5E-016E-CB6D-8301DD0CC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51A41-8205-38B3-A583-132421B2C48A}"/>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688002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79737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10/11/2023</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93283392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10/11/2023</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27306765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10/11/2023</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383384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10/11/2023</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92639372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7E0CF6C-748E-4B7A-BC8B-3011EF78ED13}" type="datetime1">
              <a:rPr lang="en-US" smtClean="0"/>
              <a:pPr/>
              <a:t>10/11/2023</a:t>
            </a:fld>
            <a:endParaRPr lang="en-US" dirty="0"/>
          </a:p>
        </p:txBody>
      </p:sp>
      <p:sp>
        <p:nvSpPr>
          <p:cNvPr id="4" name="Footer Placeholder 3"/>
          <p:cNvSpPr>
            <a:spLocks noGrp="1"/>
          </p:cNvSpPr>
          <p:nvPr>
            <p:ph type="ftr" sz="quarter" idx="11"/>
          </p:nvPr>
        </p:nvSpPr>
        <p:spPr/>
        <p:txBody>
          <a:bodyPr/>
          <a:lstStyle/>
          <a:p>
            <a:endParaRPr lang="en-US" dirty="0">
              <a:solidFill>
                <a:schemeClr val="tx1">
                  <a:alpha val="60000"/>
                </a:schemeClr>
              </a:solidFill>
            </a:endParaRPr>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69126315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7E0CF6C-748E-4B7A-BC8B-3011EF78ED13}" type="datetime1">
              <a:rPr lang="en-US" smtClean="0"/>
              <a:pPr/>
              <a:t>10/11/2023</a:t>
            </a:fld>
            <a:endParaRPr lang="en-US" dirty="0"/>
          </a:p>
        </p:txBody>
      </p:sp>
      <p:sp>
        <p:nvSpPr>
          <p:cNvPr id="4" name="Footer Placeholder 3"/>
          <p:cNvSpPr>
            <a:spLocks noGrp="1"/>
          </p:cNvSpPr>
          <p:nvPr>
            <p:ph type="ftr" sz="quarter" idx="11"/>
          </p:nvPr>
        </p:nvSpPr>
        <p:spPr/>
        <p:txBody>
          <a:bodyPr/>
          <a:lstStyle/>
          <a:p>
            <a:endParaRPr lang="en-US" dirty="0">
              <a:solidFill>
                <a:schemeClr val="tx1">
                  <a:alpha val="60000"/>
                </a:schemeClr>
              </a:solidFill>
            </a:endParaRPr>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56101355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91041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80514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6" name="Text Box 4"/>
          <p:cNvSpPr txBox="1">
            <a:spLocks noChangeArrowheads="1"/>
          </p:cNvSpPr>
          <p:nvPr userDrawn="1"/>
        </p:nvSpPr>
        <p:spPr bwMode="auto">
          <a:xfrm>
            <a:off x="406400" y="6477000"/>
            <a:ext cx="94488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1200">
                <a:solidFill>
                  <a:srgbClr val="2F2727"/>
                </a:solidFill>
              </a:rPr>
              <a:t>Central Bedfordshire</a:t>
            </a:r>
            <a:r>
              <a:rPr lang="en-GB" altLang="en-US" sz="1200">
                <a:solidFill>
                  <a:srgbClr val="2F2727"/>
                </a:solidFill>
              </a:rPr>
              <a:t> </a:t>
            </a:r>
            <a:r>
              <a:rPr lang="en-US" altLang="en-US" sz="1200">
                <a:solidFill>
                  <a:srgbClr val="2F2727"/>
                </a:solidFill>
              </a:rPr>
              <a:t>Council      </a:t>
            </a:r>
            <a:r>
              <a:rPr lang="en-US" altLang="en-US" sz="1200" b="1">
                <a:solidFill>
                  <a:srgbClr val="2F2727"/>
                </a:solidFill>
                <a:latin typeface="Georgia" pitchFamily="18" charset="0"/>
              </a:rPr>
              <a:t>www.centralbedfordshire.gov.uk</a:t>
            </a:r>
          </a:p>
        </p:txBody>
      </p:sp>
      <p:pic>
        <p:nvPicPr>
          <p:cNvPr id="18437" name="Picture 5" descr="001_CBC_2colou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10751" y="304800"/>
            <a:ext cx="1998133" cy="1498600"/>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 Box 6"/>
          <p:cNvSpPr txBox="1">
            <a:spLocks noChangeArrowheads="1"/>
          </p:cNvSpPr>
          <p:nvPr userDrawn="1"/>
        </p:nvSpPr>
        <p:spPr bwMode="auto">
          <a:xfrm>
            <a:off x="711200" y="2209800"/>
            <a:ext cx="11176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r>
              <a:rPr lang="en-US" altLang="en-US" sz="4000" b="1">
                <a:solidFill>
                  <a:srgbClr val="4A3A3C"/>
                </a:solidFill>
                <a:latin typeface="Georgia" pitchFamily="18" charset="0"/>
              </a:rPr>
              <a:t>Presentation title here </a:t>
            </a:r>
            <a:br>
              <a:rPr lang="en-US" altLang="en-US" sz="4000" b="1">
                <a:solidFill>
                  <a:srgbClr val="4A3A3C"/>
                </a:solidFill>
                <a:latin typeface="Georgia" pitchFamily="18" charset="0"/>
              </a:rPr>
            </a:br>
            <a:r>
              <a:rPr lang="en-US" altLang="en-US" sz="4000" b="1">
                <a:solidFill>
                  <a:srgbClr val="4A3A3C"/>
                </a:solidFill>
                <a:latin typeface="Georgia" pitchFamily="18" charset="0"/>
              </a:rPr>
              <a:t>in this type style and size</a:t>
            </a:r>
          </a:p>
        </p:txBody>
      </p:sp>
      <p:sp>
        <p:nvSpPr>
          <p:cNvPr id="18439" name="Text Box 7"/>
          <p:cNvSpPr txBox="1">
            <a:spLocks noChangeArrowheads="1"/>
          </p:cNvSpPr>
          <p:nvPr userDrawn="1"/>
        </p:nvSpPr>
        <p:spPr bwMode="auto">
          <a:xfrm>
            <a:off x="609600" y="3657600"/>
            <a:ext cx="87376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800">
                <a:solidFill>
                  <a:srgbClr val="8CC63F"/>
                </a:solidFill>
              </a:rPr>
              <a:t>Presentation subheading </a:t>
            </a:r>
            <a:br>
              <a:rPr lang="en-US" altLang="en-US" sz="2800">
                <a:solidFill>
                  <a:srgbClr val="8CC63F"/>
                </a:solidFill>
              </a:rPr>
            </a:br>
            <a:r>
              <a:rPr lang="en-US" altLang="en-US" sz="2800">
                <a:solidFill>
                  <a:srgbClr val="8CC63F"/>
                </a:solidFill>
              </a:rPr>
              <a:t>in this style and size</a:t>
            </a:r>
          </a:p>
        </p:txBody>
      </p:sp>
    </p:spTree>
    <p:extLst>
      <p:ext uri="{BB962C8B-B14F-4D97-AF65-F5344CB8AC3E}">
        <p14:creationId xmlns:p14="http://schemas.microsoft.com/office/powerpoint/2010/main" val="13775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0D25-C103-D41F-2470-B876A7EE5B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1B87E9-9B90-1341-4B1D-455DB9743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EEFE13-B5B1-DFAF-3D2E-8CA5AB1FEB85}"/>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5" name="Footer Placeholder 4">
            <a:extLst>
              <a:ext uri="{FF2B5EF4-FFF2-40B4-BE49-F238E27FC236}">
                <a16:creationId xmlns:a16="http://schemas.microsoft.com/office/drawing/2014/main" id="{A5AC13E6-AB06-F822-0B5C-3F0B6D99A8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E22D3-83C1-DBEA-D794-F2D21F76A93E}"/>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3751306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2903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92090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981200"/>
            <a:ext cx="5435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48400" y="1981200"/>
            <a:ext cx="5435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3004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9422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16815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397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8466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8420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2903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381000"/>
            <a:ext cx="27686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381000"/>
            <a:ext cx="810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468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D719-503E-A975-DF79-974A8249FF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2D5A15-3A22-D8C4-1B83-E923BAE721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0DE17E-CA85-A4D3-F0AA-D7728ECE0E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5D3362-30FD-0C19-FF0E-6B960359CE2D}"/>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6" name="Footer Placeholder 5">
            <a:extLst>
              <a:ext uri="{FF2B5EF4-FFF2-40B4-BE49-F238E27FC236}">
                <a16:creationId xmlns:a16="http://schemas.microsoft.com/office/drawing/2014/main" id="{4C068DC6-DBC9-61DA-EDF4-16C90C2AB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30AC2A-D6F0-1014-8F02-8B9DA505C979}"/>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3750149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0447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3808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5185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916423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6233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3406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2464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918164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6424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182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DB41-8B13-B687-E1AC-59F8B3A3A7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BE7AE2-D5D3-B4E6-5F29-15950CF856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8EF0AD-3115-EAA0-4530-F24D9B11B6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5AF186-12D4-992A-7BD5-46ECE80D8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B9C6E-58EA-E1E3-270E-8A777C1B68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DA9BD0-516F-345D-7904-FDBA952A6432}"/>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8" name="Footer Placeholder 7">
            <a:extLst>
              <a:ext uri="{FF2B5EF4-FFF2-40B4-BE49-F238E27FC236}">
                <a16:creationId xmlns:a16="http://schemas.microsoft.com/office/drawing/2014/main" id="{75D53F2B-0ED5-A92A-F5A1-3CC6D1AAAB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4D41B9-95B2-4B42-5FE8-F504802C1852}"/>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3089536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89141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7974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1403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8861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078780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28573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and Vertical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D019B4-697B-1E42-92B9-1831D658E78C}"/>
              </a:ext>
            </a:extLst>
          </p:cNvPr>
          <p:cNvSpPr txBox="1"/>
          <p:nvPr userDrawn="1"/>
        </p:nvSpPr>
        <p:spPr>
          <a:xfrm>
            <a:off x="10210799" y="6299200"/>
            <a:ext cx="166793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kern="1200" dirty="0" err="1">
                <a:solidFill>
                  <a:srgbClr val="0067A5"/>
                </a:solidFill>
                <a:effectLst/>
                <a:latin typeface="Arial" panose="020B0604020202020204" pitchFamily="34" charset="0"/>
                <a:ea typeface="+mn-ea"/>
                <a:cs typeface="Arial" panose="020B0604020202020204" pitchFamily="34" charset="0"/>
              </a:rPr>
              <a:t>elft.nhs.uk</a:t>
            </a:r>
            <a:endParaRPr lang="en-GB" sz="1600" kern="1200" dirty="0">
              <a:solidFill>
                <a:srgbClr val="0067A5"/>
              </a:solidFill>
              <a:effectLst/>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B1BE6C46-1CED-194F-8E5F-5AF412A2D058}"/>
              </a:ext>
            </a:extLst>
          </p:cNvPr>
          <p:cNvSpPr/>
          <p:nvPr userDrawn="1"/>
        </p:nvSpPr>
        <p:spPr>
          <a:xfrm>
            <a:off x="0" y="0"/>
            <a:ext cx="12192000" cy="1041400"/>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76205BC2-E895-7B4A-9F73-E5C3294E2F93}"/>
              </a:ext>
            </a:extLst>
          </p:cNvPr>
          <p:cNvPicPr>
            <a:picLocks noChangeAspect="1"/>
          </p:cNvPicPr>
          <p:nvPr userDrawn="1"/>
        </p:nvPicPr>
        <p:blipFill>
          <a:blip r:embed="rId2"/>
          <a:stretch>
            <a:fillRect/>
          </a:stretch>
        </p:blipFill>
        <p:spPr>
          <a:xfrm>
            <a:off x="10176929" y="133349"/>
            <a:ext cx="1572683" cy="802131"/>
          </a:xfrm>
          <a:prstGeom prst="rect">
            <a:avLst/>
          </a:prstGeom>
        </p:spPr>
      </p:pic>
      <p:sp>
        <p:nvSpPr>
          <p:cNvPr id="11" name="Text Placeholder 5">
            <a:extLst>
              <a:ext uri="{FF2B5EF4-FFF2-40B4-BE49-F238E27FC236}">
                <a16:creationId xmlns:a16="http://schemas.microsoft.com/office/drawing/2014/main" id="{C6327FCB-ED4F-0746-B6EE-C0DFA3DFD070}"/>
              </a:ext>
            </a:extLst>
          </p:cNvPr>
          <p:cNvSpPr>
            <a:spLocks noGrp="1"/>
          </p:cNvSpPr>
          <p:nvPr>
            <p:ph type="body" sz="quarter" idx="12" hasCustomPrompt="1"/>
          </p:nvPr>
        </p:nvSpPr>
        <p:spPr>
          <a:xfrm>
            <a:off x="812279" y="371445"/>
            <a:ext cx="4862808" cy="6424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Arial" panose="020B0604020202020204" pitchFamily="34" charset="0"/>
                <a:ea typeface="+mn-ea"/>
                <a:cs typeface="Arial" panose="020B0604020202020204" pitchFamily="34" charset="0"/>
              </a:rPr>
              <a:t>Heading</a:t>
            </a:r>
          </a:p>
        </p:txBody>
      </p:sp>
      <p:pic>
        <p:nvPicPr>
          <p:cNvPr id="13" name="Picture 12" descr="A picture containing text, sign&#10;&#10;Description automatically generated">
            <a:extLst>
              <a:ext uri="{FF2B5EF4-FFF2-40B4-BE49-F238E27FC236}">
                <a16:creationId xmlns:a16="http://schemas.microsoft.com/office/drawing/2014/main" id="{937EEA21-714C-764C-BAD7-D8DCDEDD4839}"/>
              </a:ext>
            </a:extLst>
          </p:cNvPr>
          <p:cNvPicPr>
            <a:picLocks noChangeAspect="1"/>
          </p:cNvPicPr>
          <p:nvPr userDrawn="1"/>
        </p:nvPicPr>
        <p:blipFill>
          <a:blip r:embed="rId3"/>
          <a:stretch>
            <a:fillRect/>
          </a:stretch>
        </p:blipFill>
        <p:spPr>
          <a:xfrm>
            <a:off x="412294" y="5993296"/>
            <a:ext cx="1848986" cy="591675"/>
          </a:xfrm>
          <a:prstGeom prst="rect">
            <a:avLst/>
          </a:prstGeom>
        </p:spPr>
      </p:pic>
      <p:sp>
        <p:nvSpPr>
          <p:cNvPr id="5" name="Text Placeholder 4">
            <a:extLst>
              <a:ext uri="{FF2B5EF4-FFF2-40B4-BE49-F238E27FC236}">
                <a16:creationId xmlns:a16="http://schemas.microsoft.com/office/drawing/2014/main" id="{BF544E75-F5D1-324D-A6C2-55F8CA43EAC5}"/>
              </a:ext>
            </a:extLst>
          </p:cNvPr>
          <p:cNvSpPr>
            <a:spLocks noGrp="1"/>
          </p:cNvSpPr>
          <p:nvPr>
            <p:ph type="body" sz="quarter" idx="13" hasCustomPrompt="1"/>
          </p:nvPr>
        </p:nvSpPr>
        <p:spPr>
          <a:xfrm>
            <a:off x="812279" y="1883900"/>
            <a:ext cx="4933201" cy="3351040"/>
          </a:xfrm>
        </p:spPr>
        <p:txBody>
          <a:bodyPr>
            <a:normAutofit/>
          </a:bodyPr>
          <a:lstStyle>
            <a:lvl1pPr marL="0" indent="0">
              <a:buNone/>
              <a:defRPr sz="1800">
                <a:solidFill>
                  <a:schemeClr val="tx1"/>
                </a:solidFill>
              </a:defRPr>
            </a:lvl1pPr>
            <a:lvl4pPr marL="1371600" indent="0">
              <a:buNone/>
              <a:defRPr>
                <a:solidFill>
                  <a:srgbClr val="0067A5"/>
                </a:solidFill>
              </a:defRPr>
            </a:lvl4pPr>
          </a:lstStyle>
          <a:p>
            <a:pPr lvl="0"/>
            <a:r>
              <a:rPr lang="en-GB" dirty="0"/>
              <a:t>Type description here</a:t>
            </a:r>
          </a:p>
        </p:txBody>
      </p:sp>
    </p:spTree>
    <p:extLst>
      <p:ext uri="{BB962C8B-B14F-4D97-AF65-F5344CB8AC3E}">
        <p14:creationId xmlns:p14="http://schemas.microsoft.com/office/powerpoint/2010/main" val="2605745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1A4210-7229-DB41-8DE5-7458F41EA868}"/>
              </a:ext>
            </a:extLst>
          </p:cNvPr>
          <p:cNvSpPr>
            <a:spLocks noGrp="1"/>
          </p:cNvSpPr>
          <p:nvPr>
            <p:ph type="title" hasCustomPrompt="1"/>
          </p:nvPr>
        </p:nvSpPr>
        <p:spPr>
          <a:xfrm>
            <a:off x="606228" y="536574"/>
            <a:ext cx="6429060" cy="2459004"/>
          </a:xfrm>
        </p:spPr>
        <p:txBody>
          <a:bodyPr anchor="b" anchorCtr="0"/>
          <a:lstStyle>
            <a:lvl1pPr algn="l">
              <a:defRPr sz="4000" b="1" cap="none" baseline="0"/>
            </a:lvl1pPr>
          </a:lstStyle>
          <a:p>
            <a:r>
              <a:rPr lang="en-US" dirty="0"/>
              <a:t>Click to edit Master </a:t>
            </a:r>
            <a:br>
              <a:rPr lang="en-US" dirty="0"/>
            </a:br>
            <a:r>
              <a:rPr lang="en-US" dirty="0"/>
              <a:t>title style</a:t>
            </a:r>
            <a:endParaRPr lang="en-GB" dirty="0"/>
          </a:p>
        </p:txBody>
      </p:sp>
      <p:sp>
        <p:nvSpPr>
          <p:cNvPr id="16" name="Text Placeholder 2">
            <a:extLst>
              <a:ext uri="{FF2B5EF4-FFF2-40B4-BE49-F238E27FC236}">
                <a16:creationId xmlns:a16="http://schemas.microsoft.com/office/drawing/2014/main" id="{FCB8B451-CAFA-004A-89B1-D4C0D76248D6}"/>
              </a:ext>
            </a:extLst>
          </p:cNvPr>
          <p:cNvSpPr>
            <a:spLocks noGrp="1"/>
          </p:cNvSpPr>
          <p:nvPr>
            <p:ph type="body" idx="1"/>
          </p:nvPr>
        </p:nvSpPr>
        <p:spPr>
          <a:xfrm>
            <a:off x="606228" y="3134508"/>
            <a:ext cx="6429060" cy="88895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22" name="Logo" descr="Logo NHS Bedfordshire, Luton and Milton Keynes Integrated Care Board">
            <a:extLst>
              <a:ext uri="{FF2B5EF4-FFF2-40B4-BE49-F238E27FC236}">
                <a16:creationId xmlns:a16="http://schemas.microsoft.com/office/drawing/2014/main" id="{B4F957B9-CE20-8652-5B14-126476B307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9256" y="536574"/>
            <a:ext cx="3196679" cy="1596282"/>
          </a:xfrm>
          <a:prstGeom prst="rect">
            <a:avLst/>
          </a:prstGeom>
        </p:spPr>
      </p:pic>
      <p:sp>
        <p:nvSpPr>
          <p:cNvPr id="23" name="Rectangle 22">
            <a:extLst>
              <a:ext uri="{FF2B5EF4-FFF2-40B4-BE49-F238E27FC236}">
                <a16:creationId xmlns:a16="http://schemas.microsoft.com/office/drawing/2014/main" id="{81677EE5-F830-BDD9-E0E0-C30D893BA5D9}"/>
              </a:ext>
            </a:extLst>
          </p:cNvPr>
          <p:cNvSpPr/>
          <p:nvPr userDrawn="1"/>
        </p:nvSpPr>
        <p:spPr>
          <a:xfrm>
            <a:off x="0" y="4477096"/>
            <a:ext cx="12192000" cy="2380903"/>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5E962F22-AA8B-087A-950C-1852E17E8C9C}"/>
              </a:ext>
              <a:ext uri="{C183D7F6-B498-43B3-948B-1728B52AA6E4}">
                <adec:decorative xmlns:adec="http://schemas.microsoft.com/office/drawing/2017/decorative" val="1"/>
              </a:ext>
            </a:extLst>
          </p:cNvPr>
          <p:cNvGrpSpPr/>
          <p:nvPr userDrawn="1"/>
        </p:nvGrpSpPr>
        <p:grpSpPr>
          <a:xfrm>
            <a:off x="835801" y="4759306"/>
            <a:ext cx="10520398" cy="1954099"/>
            <a:chOff x="827223" y="4759306"/>
            <a:chExt cx="10520398" cy="1954099"/>
          </a:xfrm>
        </p:grpSpPr>
        <p:pic>
          <p:nvPicPr>
            <p:cNvPr id="3" name="Picture 2">
              <a:extLst>
                <a:ext uri="{FF2B5EF4-FFF2-40B4-BE49-F238E27FC236}">
                  <a16:creationId xmlns:a16="http://schemas.microsoft.com/office/drawing/2014/main" id="{52E01241-F16E-668A-743E-99DC1B8A245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9810" y="4787207"/>
              <a:ext cx="1350717" cy="1350717"/>
            </a:xfrm>
            <a:prstGeom prst="rect">
              <a:avLst/>
            </a:prstGeom>
          </p:spPr>
        </p:pic>
        <p:pic>
          <p:nvPicPr>
            <p:cNvPr id="5" name="Picture 4">
              <a:extLst>
                <a:ext uri="{FF2B5EF4-FFF2-40B4-BE49-F238E27FC236}">
                  <a16:creationId xmlns:a16="http://schemas.microsoft.com/office/drawing/2014/main" id="{302D6A8E-6D90-AEB0-2022-6AEF668F928B}"/>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96904" y="4787207"/>
              <a:ext cx="1350717" cy="1350717"/>
            </a:xfrm>
            <a:prstGeom prst="rect">
              <a:avLst/>
            </a:prstGeom>
          </p:spPr>
        </p:pic>
        <p:pic>
          <p:nvPicPr>
            <p:cNvPr id="7" name="Picture 6">
              <a:extLst>
                <a:ext uri="{FF2B5EF4-FFF2-40B4-BE49-F238E27FC236}">
                  <a16:creationId xmlns:a16="http://schemas.microsoft.com/office/drawing/2014/main" id="{C1B73493-F0E9-8EE4-0347-97525E0DA1D5}"/>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2717" y="4787207"/>
              <a:ext cx="1350717" cy="1350717"/>
            </a:xfrm>
            <a:prstGeom prst="rect">
              <a:avLst/>
            </a:prstGeom>
          </p:spPr>
        </p:pic>
        <p:pic>
          <p:nvPicPr>
            <p:cNvPr id="9" name="Picture 8">
              <a:extLst>
                <a:ext uri="{FF2B5EF4-FFF2-40B4-BE49-F238E27FC236}">
                  <a16:creationId xmlns:a16="http://schemas.microsoft.com/office/drawing/2014/main" id="{2D7D5A9F-7E17-6D73-CAE4-71782F150181}"/>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35624" y="4787207"/>
              <a:ext cx="1350717" cy="1350717"/>
            </a:xfrm>
            <a:prstGeom prst="rect">
              <a:avLst/>
            </a:prstGeom>
          </p:spPr>
        </p:pic>
        <p:pic>
          <p:nvPicPr>
            <p:cNvPr id="17" name="Picture 16">
              <a:extLst>
                <a:ext uri="{FF2B5EF4-FFF2-40B4-BE49-F238E27FC236}">
                  <a16:creationId xmlns:a16="http://schemas.microsoft.com/office/drawing/2014/main" id="{BEE606E2-607E-4FF8-76E6-E8502D4C0BA7}"/>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8531" y="4787207"/>
              <a:ext cx="1350717" cy="1350717"/>
            </a:xfrm>
            <a:prstGeom prst="rect">
              <a:avLst/>
            </a:prstGeom>
          </p:spPr>
        </p:pic>
        <p:sp>
          <p:nvSpPr>
            <p:cNvPr id="24" name="TextBox 23">
              <a:extLst>
                <a:ext uri="{FF2B5EF4-FFF2-40B4-BE49-F238E27FC236}">
                  <a16:creationId xmlns:a16="http://schemas.microsoft.com/office/drawing/2014/main" id="{3A0827BD-CCF3-9307-E9C7-E6601ADE64E9}"/>
                </a:ext>
              </a:extLst>
            </p:cNvPr>
            <p:cNvSpPr txBox="1"/>
            <p:nvPr userDrawn="1"/>
          </p:nvSpPr>
          <p:spPr>
            <a:xfrm>
              <a:off x="827223" y="6286995"/>
              <a:ext cx="1398478" cy="215444"/>
            </a:xfrm>
            <a:prstGeom prst="rect">
              <a:avLst/>
            </a:prstGeom>
            <a:noFill/>
          </p:spPr>
          <p:txBody>
            <a:bodyPr wrap="square" lIns="0" tIns="0" rIns="0" bIns="0" rtlCol="0">
              <a:spAutoFit/>
            </a:bodyPr>
            <a:lstStyle/>
            <a:p>
              <a:pPr algn="ctr"/>
              <a:r>
                <a:rPr lang="en-GB" sz="1400" dirty="0">
                  <a:solidFill>
                    <a:schemeClr val="tx2"/>
                  </a:solidFill>
                </a:rPr>
                <a:t>Trust</a:t>
              </a:r>
            </a:p>
          </p:txBody>
        </p:sp>
        <p:sp>
          <p:nvSpPr>
            <p:cNvPr id="26" name="TextBox 25">
              <a:extLst>
                <a:ext uri="{FF2B5EF4-FFF2-40B4-BE49-F238E27FC236}">
                  <a16:creationId xmlns:a16="http://schemas.microsoft.com/office/drawing/2014/main" id="{7F56C38A-BBAA-B9CE-D195-6DBEBD1A1594}"/>
                </a:ext>
              </a:extLst>
            </p:cNvPr>
            <p:cNvSpPr txBox="1"/>
            <p:nvPr userDrawn="1"/>
          </p:nvSpPr>
          <p:spPr>
            <a:xfrm>
              <a:off x="3106323" y="6286995"/>
              <a:ext cx="1398478" cy="215444"/>
            </a:xfrm>
            <a:prstGeom prst="rect">
              <a:avLst/>
            </a:prstGeom>
            <a:noFill/>
          </p:spPr>
          <p:txBody>
            <a:bodyPr wrap="square" lIns="0" tIns="0" rIns="0" bIns="0" rtlCol="0">
              <a:spAutoFit/>
            </a:bodyPr>
            <a:lstStyle/>
            <a:p>
              <a:pPr algn="ctr"/>
              <a:r>
                <a:rPr lang="en-GB" sz="1400" dirty="0">
                  <a:solidFill>
                    <a:schemeClr val="tx2"/>
                  </a:solidFill>
                </a:rPr>
                <a:t>Respect</a:t>
              </a:r>
            </a:p>
          </p:txBody>
        </p:sp>
        <p:sp>
          <p:nvSpPr>
            <p:cNvPr id="27" name="TextBox 26">
              <a:extLst>
                <a:ext uri="{FF2B5EF4-FFF2-40B4-BE49-F238E27FC236}">
                  <a16:creationId xmlns:a16="http://schemas.microsoft.com/office/drawing/2014/main" id="{5BB9A877-4C68-D9E4-E49F-E28BC3766809}"/>
                </a:ext>
              </a:extLst>
            </p:cNvPr>
            <p:cNvSpPr txBox="1"/>
            <p:nvPr userDrawn="1"/>
          </p:nvSpPr>
          <p:spPr>
            <a:xfrm>
              <a:off x="5401409" y="6286995"/>
              <a:ext cx="1398478" cy="215444"/>
            </a:xfrm>
            <a:prstGeom prst="rect">
              <a:avLst/>
            </a:prstGeom>
            <a:noFill/>
          </p:spPr>
          <p:txBody>
            <a:bodyPr wrap="square" lIns="0" tIns="0" rIns="0" bIns="0" rtlCol="0">
              <a:spAutoFit/>
            </a:bodyPr>
            <a:lstStyle/>
            <a:p>
              <a:pPr algn="ctr"/>
              <a:r>
                <a:rPr lang="en-GB" sz="1400" dirty="0">
                  <a:solidFill>
                    <a:schemeClr val="tx2"/>
                  </a:solidFill>
                </a:rPr>
                <a:t>Integrity</a:t>
              </a:r>
            </a:p>
          </p:txBody>
        </p:sp>
        <p:sp>
          <p:nvSpPr>
            <p:cNvPr id="28" name="TextBox 27">
              <a:extLst>
                <a:ext uri="{FF2B5EF4-FFF2-40B4-BE49-F238E27FC236}">
                  <a16:creationId xmlns:a16="http://schemas.microsoft.com/office/drawing/2014/main" id="{1CB4480F-78B1-573D-3BED-0B4A1B17BA22}"/>
                </a:ext>
              </a:extLst>
            </p:cNvPr>
            <p:cNvSpPr txBox="1"/>
            <p:nvPr userDrawn="1"/>
          </p:nvSpPr>
          <p:spPr>
            <a:xfrm>
              <a:off x="7725961" y="6286995"/>
              <a:ext cx="1398478" cy="215444"/>
            </a:xfrm>
            <a:prstGeom prst="rect">
              <a:avLst/>
            </a:prstGeom>
            <a:noFill/>
          </p:spPr>
          <p:txBody>
            <a:bodyPr wrap="square" lIns="0" tIns="0" rIns="0" bIns="0" rtlCol="0">
              <a:spAutoFit/>
            </a:bodyPr>
            <a:lstStyle/>
            <a:p>
              <a:pPr algn="ctr"/>
              <a:r>
                <a:rPr lang="en-GB" sz="1400" dirty="0">
                  <a:solidFill>
                    <a:schemeClr val="tx2"/>
                  </a:solidFill>
                </a:rPr>
                <a:t>Accountability</a:t>
              </a:r>
            </a:p>
          </p:txBody>
        </p:sp>
        <p:sp>
          <p:nvSpPr>
            <p:cNvPr id="29" name="TextBox 28">
              <a:extLst>
                <a:ext uri="{FF2B5EF4-FFF2-40B4-BE49-F238E27FC236}">
                  <a16:creationId xmlns:a16="http://schemas.microsoft.com/office/drawing/2014/main" id="{E2D7933E-E88E-4D1B-D03D-5313011A650E}"/>
                </a:ext>
              </a:extLst>
            </p:cNvPr>
            <p:cNvSpPr txBox="1"/>
            <p:nvPr userDrawn="1"/>
          </p:nvSpPr>
          <p:spPr>
            <a:xfrm>
              <a:off x="10068913" y="6282518"/>
              <a:ext cx="1206701" cy="430887"/>
            </a:xfrm>
            <a:prstGeom prst="rect">
              <a:avLst/>
            </a:prstGeom>
            <a:noFill/>
          </p:spPr>
          <p:txBody>
            <a:bodyPr wrap="square" lIns="0" tIns="0" rIns="0" bIns="0" rtlCol="0">
              <a:spAutoFit/>
            </a:bodyPr>
            <a:lstStyle/>
            <a:p>
              <a:pPr algn="ctr"/>
              <a:r>
                <a:rPr lang="en-GB" sz="1400" dirty="0">
                  <a:solidFill>
                    <a:schemeClr val="tx2"/>
                  </a:solidFill>
                </a:rPr>
                <a:t>Care and Compassion</a:t>
              </a:r>
            </a:p>
          </p:txBody>
        </p:sp>
        <p:cxnSp>
          <p:nvCxnSpPr>
            <p:cNvPr id="30" name="Straight Connector 29">
              <a:extLst>
                <a:ext uri="{FF2B5EF4-FFF2-40B4-BE49-F238E27FC236}">
                  <a16:creationId xmlns:a16="http://schemas.microsoft.com/office/drawing/2014/main" id="{1B023D42-7DA0-5B11-7124-B6AF4AA8D699}"/>
                </a:ext>
                <a:ext uri="{C183D7F6-B498-43B3-948B-1728B52AA6E4}">
                  <adec:decorative xmlns:adec="http://schemas.microsoft.com/office/drawing/2017/decorative" val="1"/>
                </a:ext>
              </a:extLst>
            </p:cNvPr>
            <p:cNvCxnSpPr/>
            <p:nvPr userDrawn="1"/>
          </p:nvCxnSpPr>
          <p:spPr>
            <a:xfrm>
              <a:off x="2667436" y="4816456"/>
              <a:ext cx="0" cy="1800641"/>
            </a:xfrm>
            <a:prstGeom prst="line">
              <a:avLst/>
            </a:prstGeom>
            <a:ln>
              <a:solidFill>
                <a:srgbClr val="76869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287A5E-9C10-E9C8-095D-20F3623669D2}"/>
                </a:ext>
                <a:ext uri="{C183D7F6-B498-43B3-948B-1728B52AA6E4}">
                  <adec:decorative xmlns:adec="http://schemas.microsoft.com/office/drawing/2017/decorative" val="1"/>
                </a:ext>
              </a:extLst>
            </p:cNvPr>
            <p:cNvCxnSpPr/>
            <p:nvPr userDrawn="1"/>
          </p:nvCxnSpPr>
          <p:spPr>
            <a:xfrm>
              <a:off x="4954529" y="4759306"/>
              <a:ext cx="0" cy="1800641"/>
            </a:xfrm>
            <a:prstGeom prst="line">
              <a:avLst/>
            </a:prstGeom>
            <a:ln>
              <a:solidFill>
                <a:srgbClr val="76869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1196B2E-BA65-3E0A-564E-5B96878A3E1E}"/>
                </a:ext>
                <a:ext uri="{C183D7F6-B498-43B3-948B-1728B52AA6E4}">
                  <adec:decorative xmlns:adec="http://schemas.microsoft.com/office/drawing/2017/decorative" val="1"/>
                </a:ext>
              </a:extLst>
            </p:cNvPr>
            <p:cNvCxnSpPr/>
            <p:nvPr userDrawn="1"/>
          </p:nvCxnSpPr>
          <p:spPr>
            <a:xfrm>
              <a:off x="7241622" y="4787881"/>
              <a:ext cx="0" cy="1800641"/>
            </a:xfrm>
            <a:prstGeom prst="line">
              <a:avLst/>
            </a:prstGeom>
            <a:ln>
              <a:solidFill>
                <a:srgbClr val="76869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FA960A-F7D7-49BC-9A58-D0767FD3BAE8}"/>
                </a:ext>
                <a:ext uri="{C183D7F6-B498-43B3-948B-1728B52AA6E4}">
                  <adec:decorative xmlns:adec="http://schemas.microsoft.com/office/drawing/2017/decorative" val="1"/>
                </a:ext>
              </a:extLst>
            </p:cNvPr>
            <p:cNvCxnSpPr/>
            <p:nvPr userDrawn="1"/>
          </p:nvCxnSpPr>
          <p:spPr>
            <a:xfrm>
              <a:off x="9528715" y="4759306"/>
              <a:ext cx="0" cy="1800641"/>
            </a:xfrm>
            <a:prstGeom prst="line">
              <a:avLst/>
            </a:prstGeom>
            <a:ln>
              <a:solidFill>
                <a:srgbClr val="76869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25778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46B18A-0E85-E9B9-0EC7-C2CF55867136}"/>
              </a:ext>
              <a:ext uri="{C183D7F6-B498-43B3-948B-1728B52AA6E4}">
                <adec:decorative xmlns:adec="http://schemas.microsoft.com/office/drawing/2017/decorative" val="1"/>
              </a:ext>
            </a:extLst>
          </p:cNvPr>
          <p:cNvSpPr/>
          <p:nvPr userDrawn="1"/>
        </p:nvSpPr>
        <p:spPr>
          <a:xfrm>
            <a:off x="0" y="0"/>
            <a:ext cx="4655840" cy="6857999"/>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Icons">
            <a:extLst>
              <a:ext uri="{FF2B5EF4-FFF2-40B4-BE49-F238E27FC236}">
                <a16:creationId xmlns:a16="http://schemas.microsoft.com/office/drawing/2014/main" id="{37D11603-DBB0-8723-B70E-65571D54F73A}"/>
              </a:ext>
              <a:ext uri="{C183D7F6-B498-43B3-948B-1728B52AA6E4}">
                <adec:decorative xmlns:adec="http://schemas.microsoft.com/office/drawing/2017/decorative" val="1"/>
              </a:ext>
            </a:extLst>
          </p:cNvPr>
          <p:cNvGrpSpPr/>
          <p:nvPr userDrawn="1"/>
        </p:nvGrpSpPr>
        <p:grpSpPr>
          <a:xfrm>
            <a:off x="271157" y="434551"/>
            <a:ext cx="3952635" cy="6090621"/>
            <a:chOff x="271157" y="434551"/>
            <a:chExt cx="3952635" cy="6090621"/>
          </a:xfrm>
        </p:grpSpPr>
        <p:pic>
          <p:nvPicPr>
            <p:cNvPr id="6" name="Picture 5">
              <a:extLst>
                <a:ext uri="{FF2B5EF4-FFF2-40B4-BE49-F238E27FC236}">
                  <a16:creationId xmlns:a16="http://schemas.microsoft.com/office/drawing/2014/main" id="{266F83DF-DCEA-A151-C367-672E84733A2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158" y="4714621"/>
              <a:ext cx="1810551" cy="1810551"/>
            </a:xfrm>
            <a:prstGeom prst="rect">
              <a:avLst/>
            </a:prstGeom>
          </p:spPr>
        </p:pic>
        <p:pic>
          <p:nvPicPr>
            <p:cNvPr id="8" name="Picture 7">
              <a:extLst>
                <a:ext uri="{FF2B5EF4-FFF2-40B4-BE49-F238E27FC236}">
                  <a16:creationId xmlns:a16="http://schemas.microsoft.com/office/drawing/2014/main" id="{22AFCF29-EC03-67F9-2D05-032D73B656C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3241" y="4714621"/>
              <a:ext cx="1810551" cy="1810551"/>
            </a:xfrm>
            <a:prstGeom prst="rect">
              <a:avLst/>
            </a:prstGeom>
          </p:spPr>
        </p:pic>
        <p:pic>
          <p:nvPicPr>
            <p:cNvPr id="10" name="Picture 9">
              <a:extLst>
                <a:ext uri="{FF2B5EF4-FFF2-40B4-BE49-F238E27FC236}">
                  <a16:creationId xmlns:a16="http://schemas.microsoft.com/office/drawing/2014/main" id="{EC4664B6-3A75-BC30-9171-93CE728AB3BF}"/>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3240" y="2571244"/>
              <a:ext cx="1810551" cy="1810551"/>
            </a:xfrm>
            <a:prstGeom prst="rect">
              <a:avLst/>
            </a:prstGeom>
          </p:spPr>
        </p:pic>
        <p:pic>
          <p:nvPicPr>
            <p:cNvPr id="11" name="Picture 10">
              <a:extLst>
                <a:ext uri="{FF2B5EF4-FFF2-40B4-BE49-F238E27FC236}">
                  <a16:creationId xmlns:a16="http://schemas.microsoft.com/office/drawing/2014/main" id="{ACB87578-8820-0746-C5E6-202DD41CDF97}"/>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7350" y="2571244"/>
              <a:ext cx="1810551" cy="1810551"/>
            </a:xfrm>
            <a:prstGeom prst="rect">
              <a:avLst/>
            </a:prstGeom>
          </p:spPr>
        </p:pic>
        <p:pic>
          <p:nvPicPr>
            <p:cNvPr id="12" name="Picture 11">
              <a:extLst>
                <a:ext uri="{FF2B5EF4-FFF2-40B4-BE49-F238E27FC236}">
                  <a16:creationId xmlns:a16="http://schemas.microsoft.com/office/drawing/2014/main" id="{E76DEA55-D3EB-4B68-C42A-CF219417A1F2}"/>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1157" y="434551"/>
              <a:ext cx="1810551" cy="1810551"/>
            </a:xfrm>
            <a:prstGeom prst="rect">
              <a:avLst/>
            </a:prstGeom>
          </p:spPr>
        </p:pic>
      </p:grpSp>
      <p:pic>
        <p:nvPicPr>
          <p:cNvPr id="20" name="Picture 19" descr="Logo NHS Bedfordshire, Luton and Milton Keynes Integrated Care Board">
            <a:extLst>
              <a:ext uri="{FF2B5EF4-FFF2-40B4-BE49-F238E27FC236}">
                <a16:creationId xmlns:a16="http://schemas.microsoft.com/office/drawing/2014/main" id="{B53B9CBA-D35E-8D23-BB8A-2AA3C277A4E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19256" y="536574"/>
            <a:ext cx="3196679" cy="1596282"/>
          </a:xfrm>
          <a:prstGeom prst="rect">
            <a:avLst/>
          </a:prstGeom>
        </p:spPr>
      </p:pic>
      <p:sp>
        <p:nvSpPr>
          <p:cNvPr id="2" name="Title 1"/>
          <p:cNvSpPr>
            <a:spLocks noGrp="1"/>
          </p:cNvSpPr>
          <p:nvPr>
            <p:ph type="title" hasCustomPrompt="1"/>
          </p:nvPr>
        </p:nvSpPr>
        <p:spPr>
          <a:xfrm>
            <a:off x="5087888" y="2924944"/>
            <a:ext cx="6429060" cy="2464029"/>
          </a:xfrm>
        </p:spPr>
        <p:txBody>
          <a:bodyPr anchor="b" anchorCtr="0"/>
          <a:lstStyle>
            <a:lvl1pPr algn="l">
              <a:defRPr sz="4000" b="1" cap="none" baseline="0"/>
            </a:lvl1pPr>
          </a:lstStyle>
          <a:p>
            <a:r>
              <a:rPr lang="en-US" dirty="0"/>
              <a:t>Click to edit Master </a:t>
            </a:r>
            <a:br>
              <a:rPr lang="en-US" dirty="0"/>
            </a:br>
            <a:r>
              <a:rPr lang="en-US" dirty="0"/>
              <a:t>title style</a:t>
            </a:r>
            <a:endParaRPr lang="en-GB" dirty="0"/>
          </a:p>
        </p:txBody>
      </p:sp>
      <p:sp>
        <p:nvSpPr>
          <p:cNvPr id="3" name="Text Placeholder 2"/>
          <p:cNvSpPr>
            <a:spLocks noGrp="1"/>
          </p:cNvSpPr>
          <p:nvPr>
            <p:ph type="body" idx="1"/>
          </p:nvPr>
        </p:nvSpPr>
        <p:spPr>
          <a:xfrm>
            <a:off x="5087888" y="5527904"/>
            <a:ext cx="6429060" cy="88895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949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445" y="382348"/>
            <a:ext cx="8812915" cy="1234800"/>
          </a:xfrm>
        </p:spPr>
        <p:txBody>
          <a:bodyPr lIns="0" tIns="0" rIns="0" bIns="0"/>
          <a:lstStyle>
            <a:lvl1pPr algn="l">
              <a:defRPr/>
            </a:lvl1pPr>
          </a:lstStyle>
          <a:p>
            <a:r>
              <a:rPr lang="en-US" dirty="0"/>
              <a:t>Contents</a:t>
            </a:r>
            <a:endParaRPr lang="en-GB" dirty="0"/>
          </a:p>
        </p:txBody>
      </p:sp>
      <p:pic>
        <p:nvPicPr>
          <p:cNvPr id="12" name="Picture 11" descr="Logo NHS Bedfordshire, Luton and Milton Keynes Integrated Care Board">
            <a:extLst>
              <a:ext uri="{FF2B5EF4-FFF2-40B4-BE49-F238E27FC236}">
                <a16:creationId xmlns:a16="http://schemas.microsoft.com/office/drawing/2014/main" id="{F2F551F1-B167-DDAD-F5C7-709FF9793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13" name="Text Placeholder 3">
            <a:extLst>
              <a:ext uri="{FF2B5EF4-FFF2-40B4-BE49-F238E27FC236}">
                <a16:creationId xmlns:a16="http://schemas.microsoft.com/office/drawing/2014/main" id="{5791059C-B617-7A9F-D1A5-33BE30F1F354}"/>
              </a:ext>
            </a:extLst>
          </p:cNvPr>
          <p:cNvSpPr>
            <a:spLocks noGrp="1"/>
          </p:cNvSpPr>
          <p:nvPr>
            <p:ph type="body" sz="quarter" idx="13" hasCustomPrompt="1"/>
          </p:nvPr>
        </p:nvSpPr>
        <p:spPr>
          <a:xfrm>
            <a:off x="515669" y="1916832"/>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1</a:t>
            </a:r>
          </a:p>
        </p:txBody>
      </p:sp>
      <p:sp>
        <p:nvSpPr>
          <p:cNvPr id="14" name="Text Placeholder 8">
            <a:extLst>
              <a:ext uri="{FF2B5EF4-FFF2-40B4-BE49-F238E27FC236}">
                <a16:creationId xmlns:a16="http://schemas.microsoft.com/office/drawing/2014/main" id="{4BD5BC40-821A-0ADA-B119-0B94A4A304D1}"/>
              </a:ext>
            </a:extLst>
          </p:cNvPr>
          <p:cNvSpPr>
            <a:spLocks noGrp="1"/>
          </p:cNvSpPr>
          <p:nvPr>
            <p:ph type="body" sz="quarter" idx="14"/>
          </p:nvPr>
        </p:nvSpPr>
        <p:spPr>
          <a:xfrm>
            <a:off x="1285606" y="1916832"/>
            <a:ext cx="462150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15" name="Text Placeholder 3">
            <a:extLst>
              <a:ext uri="{FF2B5EF4-FFF2-40B4-BE49-F238E27FC236}">
                <a16:creationId xmlns:a16="http://schemas.microsoft.com/office/drawing/2014/main" id="{9DCCAE54-FB8B-C6D0-41EA-B5477EA27BFF}"/>
              </a:ext>
            </a:extLst>
          </p:cNvPr>
          <p:cNvSpPr>
            <a:spLocks noGrp="1"/>
          </p:cNvSpPr>
          <p:nvPr>
            <p:ph type="body" sz="quarter" idx="15" hasCustomPrompt="1"/>
          </p:nvPr>
        </p:nvSpPr>
        <p:spPr>
          <a:xfrm>
            <a:off x="6265554" y="1916832"/>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2</a:t>
            </a:r>
          </a:p>
        </p:txBody>
      </p:sp>
      <p:sp>
        <p:nvSpPr>
          <p:cNvPr id="16" name="Text Placeholder 8">
            <a:extLst>
              <a:ext uri="{FF2B5EF4-FFF2-40B4-BE49-F238E27FC236}">
                <a16:creationId xmlns:a16="http://schemas.microsoft.com/office/drawing/2014/main" id="{F9C8A5C9-DD3B-CC0E-3ECE-B78793ACD26A}"/>
              </a:ext>
            </a:extLst>
          </p:cNvPr>
          <p:cNvSpPr>
            <a:spLocks noGrp="1"/>
          </p:cNvSpPr>
          <p:nvPr>
            <p:ph type="body" sz="quarter" idx="16"/>
          </p:nvPr>
        </p:nvSpPr>
        <p:spPr>
          <a:xfrm>
            <a:off x="7035491" y="1916832"/>
            <a:ext cx="462150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17" name="Text Placeholder 3">
            <a:extLst>
              <a:ext uri="{FF2B5EF4-FFF2-40B4-BE49-F238E27FC236}">
                <a16:creationId xmlns:a16="http://schemas.microsoft.com/office/drawing/2014/main" id="{3BB28AD8-38C2-E4F6-491B-6B365482AFCE}"/>
              </a:ext>
            </a:extLst>
          </p:cNvPr>
          <p:cNvSpPr>
            <a:spLocks noGrp="1"/>
          </p:cNvSpPr>
          <p:nvPr>
            <p:ph type="body" sz="quarter" idx="17" hasCustomPrompt="1"/>
          </p:nvPr>
        </p:nvSpPr>
        <p:spPr>
          <a:xfrm>
            <a:off x="515669" y="2714175"/>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3</a:t>
            </a:r>
          </a:p>
        </p:txBody>
      </p:sp>
      <p:sp>
        <p:nvSpPr>
          <p:cNvPr id="18" name="Text Placeholder 8">
            <a:extLst>
              <a:ext uri="{FF2B5EF4-FFF2-40B4-BE49-F238E27FC236}">
                <a16:creationId xmlns:a16="http://schemas.microsoft.com/office/drawing/2014/main" id="{771BB29E-8FD3-6F07-9549-21281FB2C8CD}"/>
              </a:ext>
            </a:extLst>
          </p:cNvPr>
          <p:cNvSpPr>
            <a:spLocks noGrp="1"/>
          </p:cNvSpPr>
          <p:nvPr>
            <p:ph type="body" sz="quarter" idx="18"/>
          </p:nvPr>
        </p:nvSpPr>
        <p:spPr>
          <a:xfrm>
            <a:off x="1285606" y="2714175"/>
            <a:ext cx="462150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19" name="Text Placeholder 3">
            <a:extLst>
              <a:ext uri="{FF2B5EF4-FFF2-40B4-BE49-F238E27FC236}">
                <a16:creationId xmlns:a16="http://schemas.microsoft.com/office/drawing/2014/main" id="{9C272FB6-5827-CF94-0BB7-A5633FDAFE13}"/>
              </a:ext>
            </a:extLst>
          </p:cNvPr>
          <p:cNvSpPr>
            <a:spLocks noGrp="1"/>
          </p:cNvSpPr>
          <p:nvPr>
            <p:ph type="body" sz="quarter" idx="19" hasCustomPrompt="1"/>
          </p:nvPr>
        </p:nvSpPr>
        <p:spPr>
          <a:xfrm>
            <a:off x="6265554" y="2714175"/>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4</a:t>
            </a:r>
          </a:p>
        </p:txBody>
      </p:sp>
      <p:sp>
        <p:nvSpPr>
          <p:cNvPr id="20" name="Text Placeholder 8">
            <a:extLst>
              <a:ext uri="{FF2B5EF4-FFF2-40B4-BE49-F238E27FC236}">
                <a16:creationId xmlns:a16="http://schemas.microsoft.com/office/drawing/2014/main" id="{F1DCFFDE-3876-711D-6AB9-91C5D3605DA3}"/>
              </a:ext>
            </a:extLst>
          </p:cNvPr>
          <p:cNvSpPr>
            <a:spLocks noGrp="1"/>
          </p:cNvSpPr>
          <p:nvPr>
            <p:ph type="body" sz="quarter" idx="20"/>
          </p:nvPr>
        </p:nvSpPr>
        <p:spPr>
          <a:xfrm>
            <a:off x="7035491" y="2714175"/>
            <a:ext cx="462150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21" name="Text Placeholder 3">
            <a:extLst>
              <a:ext uri="{FF2B5EF4-FFF2-40B4-BE49-F238E27FC236}">
                <a16:creationId xmlns:a16="http://schemas.microsoft.com/office/drawing/2014/main" id="{AA7D13D4-5A4C-13EB-CFE3-F88242A546A1}"/>
              </a:ext>
            </a:extLst>
          </p:cNvPr>
          <p:cNvSpPr>
            <a:spLocks noGrp="1"/>
          </p:cNvSpPr>
          <p:nvPr>
            <p:ph type="body" sz="quarter" idx="21" hasCustomPrompt="1"/>
          </p:nvPr>
        </p:nvSpPr>
        <p:spPr>
          <a:xfrm>
            <a:off x="515669" y="3511518"/>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5</a:t>
            </a:r>
          </a:p>
        </p:txBody>
      </p:sp>
      <p:sp>
        <p:nvSpPr>
          <p:cNvPr id="22" name="Text Placeholder 8">
            <a:extLst>
              <a:ext uri="{FF2B5EF4-FFF2-40B4-BE49-F238E27FC236}">
                <a16:creationId xmlns:a16="http://schemas.microsoft.com/office/drawing/2014/main" id="{175D2E21-B997-B939-72FA-17579F5CBB2A}"/>
              </a:ext>
            </a:extLst>
          </p:cNvPr>
          <p:cNvSpPr>
            <a:spLocks noGrp="1"/>
          </p:cNvSpPr>
          <p:nvPr>
            <p:ph type="body" sz="quarter" idx="22"/>
          </p:nvPr>
        </p:nvSpPr>
        <p:spPr>
          <a:xfrm>
            <a:off x="1285606" y="3511518"/>
            <a:ext cx="462150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23" name="Text Placeholder 3">
            <a:extLst>
              <a:ext uri="{FF2B5EF4-FFF2-40B4-BE49-F238E27FC236}">
                <a16:creationId xmlns:a16="http://schemas.microsoft.com/office/drawing/2014/main" id="{BBE2B8E5-A304-B07B-649D-66B7CCAD6B07}"/>
              </a:ext>
            </a:extLst>
          </p:cNvPr>
          <p:cNvSpPr>
            <a:spLocks noGrp="1"/>
          </p:cNvSpPr>
          <p:nvPr>
            <p:ph type="body" sz="quarter" idx="23" hasCustomPrompt="1"/>
          </p:nvPr>
        </p:nvSpPr>
        <p:spPr>
          <a:xfrm>
            <a:off x="6265554" y="3511518"/>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6</a:t>
            </a:r>
          </a:p>
        </p:txBody>
      </p:sp>
      <p:sp>
        <p:nvSpPr>
          <p:cNvPr id="24" name="Text Placeholder 8">
            <a:extLst>
              <a:ext uri="{FF2B5EF4-FFF2-40B4-BE49-F238E27FC236}">
                <a16:creationId xmlns:a16="http://schemas.microsoft.com/office/drawing/2014/main" id="{D41E3900-A916-F86C-DEB3-C1ADBBEDCC17}"/>
              </a:ext>
            </a:extLst>
          </p:cNvPr>
          <p:cNvSpPr>
            <a:spLocks noGrp="1"/>
          </p:cNvSpPr>
          <p:nvPr>
            <p:ph type="body" sz="quarter" idx="24"/>
          </p:nvPr>
        </p:nvSpPr>
        <p:spPr>
          <a:xfrm>
            <a:off x="7035491" y="3511518"/>
            <a:ext cx="462150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25" name="Text Placeholder 3">
            <a:extLst>
              <a:ext uri="{FF2B5EF4-FFF2-40B4-BE49-F238E27FC236}">
                <a16:creationId xmlns:a16="http://schemas.microsoft.com/office/drawing/2014/main" id="{B3E104A3-85DB-6004-3A11-5035F911489F}"/>
              </a:ext>
            </a:extLst>
          </p:cNvPr>
          <p:cNvSpPr>
            <a:spLocks noGrp="1"/>
          </p:cNvSpPr>
          <p:nvPr>
            <p:ph type="body" sz="quarter" idx="25" hasCustomPrompt="1"/>
          </p:nvPr>
        </p:nvSpPr>
        <p:spPr>
          <a:xfrm>
            <a:off x="515669" y="4308861"/>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7</a:t>
            </a:r>
          </a:p>
        </p:txBody>
      </p:sp>
      <p:sp>
        <p:nvSpPr>
          <p:cNvPr id="26" name="Text Placeholder 8">
            <a:extLst>
              <a:ext uri="{FF2B5EF4-FFF2-40B4-BE49-F238E27FC236}">
                <a16:creationId xmlns:a16="http://schemas.microsoft.com/office/drawing/2014/main" id="{CC05018E-3211-2043-C441-507621E5F028}"/>
              </a:ext>
            </a:extLst>
          </p:cNvPr>
          <p:cNvSpPr>
            <a:spLocks noGrp="1"/>
          </p:cNvSpPr>
          <p:nvPr>
            <p:ph type="body" sz="quarter" idx="26"/>
          </p:nvPr>
        </p:nvSpPr>
        <p:spPr>
          <a:xfrm>
            <a:off x="1285606" y="4308861"/>
            <a:ext cx="462150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27" name="Text Placeholder 3">
            <a:extLst>
              <a:ext uri="{FF2B5EF4-FFF2-40B4-BE49-F238E27FC236}">
                <a16:creationId xmlns:a16="http://schemas.microsoft.com/office/drawing/2014/main" id="{C3223CAC-ACE0-F829-7DBC-0484443DB87B}"/>
              </a:ext>
            </a:extLst>
          </p:cNvPr>
          <p:cNvSpPr>
            <a:spLocks noGrp="1"/>
          </p:cNvSpPr>
          <p:nvPr>
            <p:ph type="body" sz="quarter" idx="27" hasCustomPrompt="1"/>
          </p:nvPr>
        </p:nvSpPr>
        <p:spPr>
          <a:xfrm>
            <a:off x="6265554" y="4308861"/>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8</a:t>
            </a:r>
          </a:p>
        </p:txBody>
      </p:sp>
      <p:sp>
        <p:nvSpPr>
          <p:cNvPr id="28" name="Text Placeholder 8">
            <a:extLst>
              <a:ext uri="{FF2B5EF4-FFF2-40B4-BE49-F238E27FC236}">
                <a16:creationId xmlns:a16="http://schemas.microsoft.com/office/drawing/2014/main" id="{1425AE6C-AD38-6391-BD1B-8C66F33D5105}"/>
              </a:ext>
            </a:extLst>
          </p:cNvPr>
          <p:cNvSpPr>
            <a:spLocks noGrp="1"/>
          </p:cNvSpPr>
          <p:nvPr>
            <p:ph type="body" sz="quarter" idx="28"/>
          </p:nvPr>
        </p:nvSpPr>
        <p:spPr>
          <a:xfrm>
            <a:off x="7035491" y="4308861"/>
            <a:ext cx="462150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29" name="Text Placeholder 3">
            <a:extLst>
              <a:ext uri="{FF2B5EF4-FFF2-40B4-BE49-F238E27FC236}">
                <a16:creationId xmlns:a16="http://schemas.microsoft.com/office/drawing/2014/main" id="{71CBF9F8-9690-AFB8-BB42-48DACE4CD259}"/>
              </a:ext>
            </a:extLst>
          </p:cNvPr>
          <p:cNvSpPr>
            <a:spLocks noGrp="1"/>
          </p:cNvSpPr>
          <p:nvPr>
            <p:ph type="body" sz="quarter" idx="29" hasCustomPrompt="1"/>
          </p:nvPr>
        </p:nvSpPr>
        <p:spPr>
          <a:xfrm>
            <a:off x="515669" y="5102554"/>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9</a:t>
            </a:r>
          </a:p>
        </p:txBody>
      </p:sp>
      <p:sp>
        <p:nvSpPr>
          <p:cNvPr id="30" name="Text Placeholder 8">
            <a:extLst>
              <a:ext uri="{FF2B5EF4-FFF2-40B4-BE49-F238E27FC236}">
                <a16:creationId xmlns:a16="http://schemas.microsoft.com/office/drawing/2014/main" id="{870A85A1-791E-134E-0D92-D16B7731EAD8}"/>
              </a:ext>
            </a:extLst>
          </p:cNvPr>
          <p:cNvSpPr>
            <a:spLocks noGrp="1"/>
          </p:cNvSpPr>
          <p:nvPr>
            <p:ph type="body" sz="quarter" idx="30"/>
          </p:nvPr>
        </p:nvSpPr>
        <p:spPr>
          <a:xfrm>
            <a:off x="1285606" y="5102554"/>
            <a:ext cx="462150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31" name="Text Placeholder 3">
            <a:extLst>
              <a:ext uri="{FF2B5EF4-FFF2-40B4-BE49-F238E27FC236}">
                <a16:creationId xmlns:a16="http://schemas.microsoft.com/office/drawing/2014/main" id="{A421CA34-6EB9-EFC6-6468-DF12FFAB16B2}"/>
              </a:ext>
            </a:extLst>
          </p:cNvPr>
          <p:cNvSpPr>
            <a:spLocks noGrp="1"/>
          </p:cNvSpPr>
          <p:nvPr>
            <p:ph type="body" sz="quarter" idx="31" hasCustomPrompt="1"/>
          </p:nvPr>
        </p:nvSpPr>
        <p:spPr>
          <a:xfrm>
            <a:off x="6265554" y="5102554"/>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10</a:t>
            </a:r>
          </a:p>
        </p:txBody>
      </p:sp>
      <p:sp>
        <p:nvSpPr>
          <p:cNvPr id="32" name="Text Placeholder 8">
            <a:extLst>
              <a:ext uri="{FF2B5EF4-FFF2-40B4-BE49-F238E27FC236}">
                <a16:creationId xmlns:a16="http://schemas.microsoft.com/office/drawing/2014/main" id="{4287A1ED-63C9-ABAE-8B7E-3C7C5B167924}"/>
              </a:ext>
            </a:extLst>
          </p:cNvPr>
          <p:cNvSpPr>
            <a:spLocks noGrp="1"/>
          </p:cNvSpPr>
          <p:nvPr>
            <p:ph type="body" sz="quarter" idx="32"/>
          </p:nvPr>
        </p:nvSpPr>
        <p:spPr>
          <a:xfrm>
            <a:off x="7035491" y="5102554"/>
            <a:ext cx="462150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10" name="Rectangle 9">
            <a:extLst>
              <a:ext uri="{FF2B5EF4-FFF2-40B4-BE49-F238E27FC236}">
                <a16:creationId xmlns:a16="http://schemas.microsoft.com/office/drawing/2014/main" id="{6FB4D757-2CEE-3342-7180-0D539F07B348}"/>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217784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504D-F1CF-D53D-7DE5-81B4A3042C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22E9CA-0E84-EF05-E85B-06E6F64B5B3A}"/>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4" name="Footer Placeholder 3">
            <a:extLst>
              <a:ext uri="{FF2B5EF4-FFF2-40B4-BE49-F238E27FC236}">
                <a16:creationId xmlns:a16="http://schemas.microsoft.com/office/drawing/2014/main" id="{5AF41359-BB3D-1B31-D74B-EF08678FFF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B503C7-6D77-862D-0581-AA3BF41D26C3}"/>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2716766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445" y="382349"/>
            <a:ext cx="8812915" cy="1234800"/>
          </a:xfrm>
        </p:spPr>
        <p:txBody>
          <a:bodyPr lIns="0" tIns="0" rIns="0" bIns="0"/>
          <a:lstStyle>
            <a:lvl1pPr algn="l">
              <a:defRPr/>
            </a:lvl1pPr>
          </a:lstStyle>
          <a:p>
            <a:r>
              <a:rPr lang="en-US" dirty="0"/>
              <a:t>Contents</a:t>
            </a:r>
            <a:endParaRPr lang="en-GB" dirty="0"/>
          </a:p>
        </p:txBody>
      </p:sp>
      <p:pic>
        <p:nvPicPr>
          <p:cNvPr id="12" name="Picture 11" descr="Logo NHS Bedfordshire, Luton and Milton Keynes Integrated Care Board">
            <a:extLst>
              <a:ext uri="{FF2B5EF4-FFF2-40B4-BE49-F238E27FC236}">
                <a16:creationId xmlns:a16="http://schemas.microsoft.com/office/drawing/2014/main" id="{F2F551F1-B167-DDAD-F5C7-709FF9793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3" name="Text Placeholder 3">
            <a:extLst>
              <a:ext uri="{FF2B5EF4-FFF2-40B4-BE49-F238E27FC236}">
                <a16:creationId xmlns:a16="http://schemas.microsoft.com/office/drawing/2014/main" id="{957936EC-59EB-14A9-0E47-A099941D48DD}"/>
              </a:ext>
            </a:extLst>
          </p:cNvPr>
          <p:cNvSpPr>
            <a:spLocks noGrp="1"/>
          </p:cNvSpPr>
          <p:nvPr>
            <p:ph type="body" sz="quarter" idx="13" hasCustomPrompt="1"/>
          </p:nvPr>
        </p:nvSpPr>
        <p:spPr>
          <a:xfrm>
            <a:off x="515669" y="1916832"/>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1</a:t>
            </a:r>
          </a:p>
        </p:txBody>
      </p:sp>
      <p:sp>
        <p:nvSpPr>
          <p:cNvPr id="34" name="Text Placeholder 8">
            <a:extLst>
              <a:ext uri="{FF2B5EF4-FFF2-40B4-BE49-F238E27FC236}">
                <a16:creationId xmlns:a16="http://schemas.microsoft.com/office/drawing/2014/main" id="{A791989F-B054-1E7C-3B13-38F9C3D84A42}"/>
              </a:ext>
            </a:extLst>
          </p:cNvPr>
          <p:cNvSpPr>
            <a:spLocks noGrp="1"/>
          </p:cNvSpPr>
          <p:nvPr>
            <p:ph type="body" sz="quarter" idx="14"/>
          </p:nvPr>
        </p:nvSpPr>
        <p:spPr>
          <a:xfrm>
            <a:off x="1285606" y="1916832"/>
            <a:ext cx="1039072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35" name="Text Placeholder 3">
            <a:extLst>
              <a:ext uri="{FF2B5EF4-FFF2-40B4-BE49-F238E27FC236}">
                <a16:creationId xmlns:a16="http://schemas.microsoft.com/office/drawing/2014/main" id="{4D6EABD4-789E-42F8-EEC8-84FB15E785C7}"/>
              </a:ext>
            </a:extLst>
          </p:cNvPr>
          <p:cNvSpPr>
            <a:spLocks noGrp="1"/>
          </p:cNvSpPr>
          <p:nvPr>
            <p:ph type="body" sz="quarter" idx="17" hasCustomPrompt="1"/>
          </p:nvPr>
        </p:nvSpPr>
        <p:spPr>
          <a:xfrm>
            <a:off x="515669" y="2714175"/>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2</a:t>
            </a:r>
          </a:p>
        </p:txBody>
      </p:sp>
      <p:sp>
        <p:nvSpPr>
          <p:cNvPr id="36" name="Text Placeholder 8">
            <a:extLst>
              <a:ext uri="{FF2B5EF4-FFF2-40B4-BE49-F238E27FC236}">
                <a16:creationId xmlns:a16="http://schemas.microsoft.com/office/drawing/2014/main" id="{541ED023-3D59-0881-35EF-7A361C748F7C}"/>
              </a:ext>
            </a:extLst>
          </p:cNvPr>
          <p:cNvSpPr>
            <a:spLocks noGrp="1"/>
          </p:cNvSpPr>
          <p:nvPr>
            <p:ph type="body" sz="quarter" idx="18"/>
          </p:nvPr>
        </p:nvSpPr>
        <p:spPr>
          <a:xfrm>
            <a:off x="1285606" y="2714175"/>
            <a:ext cx="1039072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37" name="Text Placeholder 3">
            <a:extLst>
              <a:ext uri="{FF2B5EF4-FFF2-40B4-BE49-F238E27FC236}">
                <a16:creationId xmlns:a16="http://schemas.microsoft.com/office/drawing/2014/main" id="{15BF37D5-9537-2421-FA08-D1557413B450}"/>
              </a:ext>
            </a:extLst>
          </p:cNvPr>
          <p:cNvSpPr>
            <a:spLocks noGrp="1"/>
          </p:cNvSpPr>
          <p:nvPr>
            <p:ph type="body" sz="quarter" idx="21" hasCustomPrompt="1"/>
          </p:nvPr>
        </p:nvSpPr>
        <p:spPr>
          <a:xfrm>
            <a:off x="515669" y="3511518"/>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3</a:t>
            </a:r>
          </a:p>
        </p:txBody>
      </p:sp>
      <p:sp>
        <p:nvSpPr>
          <p:cNvPr id="38" name="Text Placeholder 8">
            <a:extLst>
              <a:ext uri="{FF2B5EF4-FFF2-40B4-BE49-F238E27FC236}">
                <a16:creationId xmlns:a16="http://schemas.microsoft.com/office/drawing/2014/main" id="{058B72B7-9E05-4C3D-8400-CD6FCFC9EBD6}"/>
              </a:ext>
            </a:extLst>
          </p:cNvPr>
          <p:cNvSpPr>
            <a:spLocks noGrp="1"/>
          </p:cNvSpPr>
          <p:nvPr>
            <p:ph type="body" sz="quarter" idx="22"/>
          </p:nvPr>
        </p:nvSpPr>
        <p:spPr>
          <a:xfrm>
            <a:off x="1285606" y="3511518"/>
            <a:ext cx="1039072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39" name="Text Placeholder 3">
            <a:extLst>
              <a:ext uri="{FF2B5EF4-FFF2-40B4-BE49-F238E27FC236}">
                <a16:creationId xmlns:a16="http://schemas.microsoft.com/office/drawing/2014/main" id="{1B0F662B-8EF1-8BDE-BE29-D43397BBC5C0}"/>
              </a:ext>
            </a:extLst>
          </p:cNvPr>
          <p:cNvSpPr>
            <a:spLocks noGrp="1"/>
          </p:cNvSpPr>
          <p:nvPr>
            <p:ph type="body" sz="quarter" idx="25" hasCustomPrompt="1"/>
          </p:nvPr>
        </p:nvSpPr>
        <p:spPr>
          <a:xfrm>
            <a:off x="515669" y="4308861"/>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4</a:t>
            </a:r>
          </a:p>
        </p:txBody>
      </p:sp>
      <p:sp>
        <p:nvSpPr>
          <p:cNvPr id="40" name="Text Placeholder 8">
            <a:extLst>
              <a:ext uri="{FF2B5EF4-FFF2-40B4-BE49-F238E27FC236}">
                <a16:creationId xmlns:a16="http://schemas.microsoft.com/office/drawing/2014/main" id="{967AAB2B-1CED-D7E2-8511-1731C21427CF}"/>
              </a:ext>
            </a:extLst>
          </p:cNvPr>
          <p:cNvSpPr>
            <a:spLocks noGrp="1"/>
          </p:cNvSpPr>
          <p:nvPr>
            <p:ph type="body" sz="quarter" idx="26"/>
          </p:nvPr>
        </p:nvSpPr>
        <p:spPr>
          <a:xfrm>
            <a:off x="1285606" y="4308861"/>
            <a:ext cx="1039072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41" name="Text Placeholder 3">
            <a:extLst>
              <a:ext uri="{FF2B5EF4-FFF2-40B4-BE49-F238E27FC236}">
                <a16:creationId xmlns:a16="http://schemas.microsoft.com/office/drawing/2014/main" id="{45CCBF93-B4D8-9138-924B-67924A52151B}"/>
              </a:ext>
            </a:extLst>
          </p:cNvPr>
          <p:cNvSpPr>
            <a:spLocks noGrp="1"/>
          </p:cNvSpPr>
          <p:nvPr>
            <p:ph type="body" sz="quarter" idx="29" hasCustomPrompt="1"/>
          </p:nvPr>
        </p:nvSpPr>
        <p:spPr>
          <a:xfrm>
            <a:off x="515669" y="5102554"/>
            <a:ext cx="584200" cy="584200"/>
          </a:xfrm>
          <a:prstGeom prst="ellipse">
            <a:avLst/>
          </a:prstGeom>
          <a:solidFill>
            <a:schemeClr val="accent1"/>
          </a:solidFill>
        </p:spPr>
        <p:txBody>
          <a:bodyPr lIns="0" tIns="0" rIns="0" bIns="0" anchor="ctr" anchorCtr="1">
            <a:norm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5</a:t>
            </a:r>
          </a:p>
        </p:txBody>
      </p:sp>
      <p:sp>
        <p:nvSpPr>
          <p:cNvPr id="42" name="Text Placeholder 8">
            <a:extLst>
              <a:ext uri="{FF2B5EF4-FFF2-40B4-BE49-F238E27FC236}">
                <a16:creationId xmlns:a16="http://schemas.microsoft.com/office/drawing/2014/main" id="{B455E63B-4D5A-BFC9-039E-6121581B9926}"/>
              </a:ext>
            </a:extLst>
          </p:cNvPr>
          <p:cNvSpPr>
            <a:spLocks noGrp="1"/>
          </p:cNvSpPr>
          <p:nvPr>
            <p:ph type="body" sz="quarter" idx="30"/>
          </p:nvPr>
        </p:nvSpPr>
        <p:spPr>
          <a:xfrm>
            <a:off x="1285606" y="5102554"/>
            <a:ext cx="10390725" cy="584200"/>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10" name="Rectangle 9">
            <a:extLst>
              <a:ext uri="{FF2B5EF4-FFF2-40B4-BE49-F238E27FC236}">
                <a16:creationId xmlns:a16="http://schemas.microsoft.com/office/drawing/2014/main" id="{6FB4D757-2CEE-3342-7180-0D539F07B348}"/>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20902013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2" name="Picture 11" descr="Logo NHS Bedfordshire, Luton and Milton Keynes Integrated Care Board">
            <a:extLst>
              <a:ext uri="{FF2B5EF4-FFF2-40B4-BE49-F238E27FC236}">
                <a16:creationId xmlns:a16="http://schemas.microsoft.com/office/drawing/2014/main" id="{F2F551F1-B167-DDAD-F5C7-709FF9793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idx="1"/>
          </p:nvPr>
        </p:nvSpPr>
        <p:spPr>
          <a:xfrm>
            <a:off x="523445" y="1844824"/>
            <a:ext cx="11172331" cy="428040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a:extLst>
              <a:ext uri="{FF2B5EF4-FFF2-40B4-BE49-F238E27FC236}">
                <a16:creationId xmlns:a16="http://schemas.microsoft.com/office/drawing/2014/main" id="{6FB4D757-2CEE-3342-7180-0D539F07B348}"/>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312299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2" name="Picture 11" descr="Logo NHS Bedfordshire, Luton and Milton Keynes Integrated Care Board">
            <a:extLst>
              <a:ext uri="{FF2B5EF4-FFF2-40B4-BE49-F238E27FC236}">
                <a16:creationId xmlns:a16="http://schemas.microsoft.com/office/drawing/2014/main" id="{F2F551F1-B167-DDAD-F5C7-709FF9793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7" name="Table Placeholder 6">
            <a:extLst>
              <a:ext uri="{FF2B5EF4-FFF2-40B4-BE49-F238E27FC236}">
                <a16:creationId xmlns:a16="http://schemas.microsoft.com/office/drawing/2014/main" id="{25E99AC8-F1A0-B864-939C-B22774523AA1}"/>
              </a:ext>
            </a:extLst>
          </p:cNvPr>
          <p:cNvSpPr>
            <a:spLocks noGrp="1"/>
          </p:cNvSpPr>
          <p:nvPr>
            <p:ph type="tbl" sz="quarter" idx="13"/>
          </p:nvPr>
        </p:nvSpPr>
        <p:spPr>
          <a:xfrm>
            <a:off x="523874" y="1844675"/>
            <a:ext cx="11171901" cy="4279900"/>
          </a:xfrm>
        </p:spPr>
        <p:txBody>
          <a:bodyPr/>
          <a:lstStyle/>
          <a:p>
            <a:endParaRPr lang="en-GB"/>
          </a:p>
        </p:txBody>
      </p:sp>
      <p:sp>
        <p:nvSpPr>
          <p:cNvPr id="10" name="Rectangle 9">
            <a:extLst>
              <a:ext uri="{FF2B5EF4-FFF2-40B4-BE49-F238E27FC236}">
                <a16:creationId xmlns:a16="http://schemas.microsoft.com/office/drawing/2014/main" id="{6FB4D757-2CEE-3342-7180-0D539F07B348}"/>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4066529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2" name="Picture 11" descr="Logo NHS Bedfordshire, Luton and Milton Keynes Integrated Care Board">
            <a:extLst>
              <a:ext uri="{FF2B5EF4-FFF2-40B4-BE49-F238E27FC236}">
                <a16:creationId xmlns:a16="http://schemas.microsoft.com/office/drawing/2014/main" id="{F2F551F1-B167-DDAD-F5C7-709FF9793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4" name="Chart Placeholder 3">
            <a:extLst>
              <a:ext uri="{FF2B5EF4-FFF2-40B4-BE49-F238E27FC236}">
                <a16:creationId xmlns:a16="http://schemas.microsoft.com/office/drawing/2014/main" id="{164B4764-414F-5563-3829-8610C730F6A2}"/>
              </a:ext>
            </a:extLst>
          </p:cNvPr>
          <p:cNvSpPr>
            <a:spLocks noGrp="1"/>
          </p:cNvSpPr>
          <p:nvPr>
            <p:ph type="chart" sz="quarter" idx="14"/>
          </p:nvPr>
        </p:nvSpPr>
        <p:spPr>
          <a:xfrm>
            <a:off x="523875" y="1844674"/>
            <a:ext cx="11171901" cy="4279901"/>
          </a:xfrm>
        </p:spPr>
        <p:txBody>
          <a:bodyPr/>
          <a:lstStyle/>
          <a:p>
            <a:endParaRPr lang="en-GB"/>
          </a:p>
        </p:txBody>
      </p:sp>
      <p:sp>
        <p:nvSpPr>
          <p:cNvPr id="10" name="Rectangle 9">
            <a:extLst>
              <a:ext uri="{FF2B5EF4-FFF2-40B4-BE49-F238E27FC236}">
                <a16:creationId xmlns:a16="http://schemas.microsoft.com/office/drawing/2014/main" id="{6FB4D757-2CEE-3342-7180-0D539F07B348}"/>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38359342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and SmartArt Diagram">
    <p:spTree>
      <p:nvGrpSpPr>
        <p:cNvPr id="1" name=""/>
        <p:cNvGrpSpPr/>
        <p:nvPr/>
      </p:nvGrpSpPr>
      <p:grpSpPr>
        <a:xfrm>
          <a:off x="0" y="0"/>
          <a:ext cx="0" cy="0"/>
          <a:chOff x="0" y="0"/>
          <a:chExt cx="0" cy="0"/>
        </a:xfrm>
      </p:grpSpPr>
      <p:sp>
        <p:nvSpPr>
          <p:cNvPr id="2" name="Title 1"/>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2" name="Picture 11" descr="Logo NHS Bedfordshire, Luton and Milton Keynes Integrated Care Board">
            <a:extLst>
              <a:ext uri="{FF2B5EF4-FFF2-40B4-BE49-F238E27FC236}">
                <a16:creationId xmlns:a16="http://schemas.microsoft.com/office/drawing/2014/main" id="{F2F551F1-B167-DDAD-F5C7-709FF9793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7" name="SmartArt Placeholder 6">
            <a:extLst>
              <a:ext uri="{FF2B5EF4-FFF2-40B4-BE49-F238E27FC236}">
                <a16:creationId xmlns:a16="http://schemas.microsoft.com/office/drawing/2014/main" id="{FA0B32A7-6AE1-4B51-FD76-220CF0F3E849}"/>
              </a:ext>
            </a:extLst>
          </p:cNvPr>
          <p:cNvSpPr>
            <a:spLocks noGrp="1"/>
          </p:cNvSpPr>
          <p:nvPr>
            <p:ph type="dgm" sz="quarter" idx="15"/>
          </p:nvPr>
        </p:nvSpPr>
        <p:spPr>
          <a:xfrm>
            <a:off x="523875" y="1844675"/>
            <a:ext cx="11171901" cy="4279900"/>
          </a:xfrm>
        </p:spPr>
        <p:txBody>
          <a:bodyPr/>
          <a:lstStyle/>
          <a:p>
            <a:endParaRPr lang="en-GB"/>
          </a:p>
        </p:txBody>
      </p:sp>
      <p:sp>
        <p:nvSpPr>
          <p:cNvPr id="10" name="Rectangle 9">
            <a:extLst>
              <a:ext uri="{FF2B5EF4-FFF2-40B4-BE49-F238E27FC236}">
                <a16:creationId xmlns:a16="http://schemas.microsoft.com/office/drawing/2014/main" id="{6FB4D757-2CEE-3342-7180-0D539F07B348}"/>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2563235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umber, Title and Content_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9" name="Oval 8">
            <a:extLst>
              <a:ext uri="{FF2B5EF4-FFF2-40B4-BE49-F238E27FC236}">
                <a16:creationId xmlns:a16="http://schemas.microsoft.com/office/drawing/2014/main" id="{C061D5CC-E7BA-CD48-BEFA-732B875B9457}"/>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D6CD807-B739-3D41-88A9-ABEAAF0A12FA}"/>
              </a:ext>
            </a:extLst>
          </p:cNvPr>
          <p:cNvSpPr>
            <a:spLocks noGrp="1"/>
          </p:cNvSpPr>
          <p:nvPr>
            <p:ph idx="15" hasCustomPrompt="1"/>
          </p:nvPr>
        </p:nvSpPr>
        <p:spPr>
          <a:xfrm>
            <a:off x="59621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3" name="Picture 12" descr="Logo NHS Bedfordshire, Luton and Milton Keynes Integrated Care Board">
            <a:extLst>
              <a:ext uri="{FF2B5EF4-FFF2-40B4-BE49-F238E27FC236}">
                <a16:creationId xmlns:a16="http://schemas.microsoft.com/office/drawing/2014/main" id="{FF131AAF-0690-B049-F07A-6EBD7BB960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a:extLst>
              <a:ext uri="{FF2B5EF4-FFF2-40B4-BE49-F238E27FC236}">
                <a16:creationId xmlns:a16="http://schemas.microsoft.com/office/drawing/2014/main" id="{34F70970-6B55-C9CE-E1DC-A320C509C980}"/>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5"/>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3108793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umber, Title and Content_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9" name="Oval 8">
            <a:extLst>
              <a:ext uri="{FF2B5EF4-FFF2-40B4-BE49-F238E27FC236}">
                <a16:creationId xmlns:a16="http://schemas.microsoft.com/office/drawing/2014/main" id="{C061D5CC-E7BA-CD48-BEFA-732B875B9457}"/>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9BFB4F38-94C3-154F-84F3-38BCB606234C}"/>
              </a:ext>
            </a:extLst>
          </p:cNvPr>
          <p:cNvSpPr>
            <a:spLocks noGrp="1"/>
          </p:cNvSpPr>
          <p:nvPr>
            <p:ph idx="15" hasCustomPrompt="1"/>
          </p:nvPr>
        </p:nvSpPr>
        <p:spPr>
          <a:xfrm>
            <a:off x="588336" y="382349"/>
            <a:ext cx="1080119" cy="1232291"/>
          </a:xfrm>
        </p:spPr>
        <p:txBody>
          <a:bodyPr lIns="0" tIns="0" rIns="0" bIns="0" anchor="ctr" anchorCtr="0">
            <a:normAutofit/>
          </a:bodyPr>
          <a:lstStyle>
            <a:lvl1pPr marL="0" indent="0" algn="ctr">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35179BC9-FD9A-D5CC-924F-64417D80C8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a:extLst>
              <a:ext uri="{FF2B5EF4-FFF2-40B4-BE49-F238E27FC236}">
                <a16:creationId xmlns:a16="http://schemas.microsoft.com/office/drawing/2014/main" id="{43E7EBE0-8CE9-453A-87B4-8F46CFBCFCFB}"/>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3237051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umber, Title and Content_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9" name="Oval 8">
            <a:extLst>
              <a:ext uri="{FF2B5EF4-FFF2-40B4-BE49-F238E27FC236}">
                <a16:creationId xmlns:a16="http://schemas.microsoft.com/office/drawing/2014/main" id="{C061D5CC-E7BA-CD48-BEFA-732B875B9457}"/>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FDE91C4-AEF5-5F44-AB54-183B7E47CA6B}"/>
              </a:ext>
            </a:extLst>
          </p:cNvPr>
          <p:cNvSpPr>
            <a:spLocks noGrp="1"/>
          </p:cNvSpPr>
          <p:nvPr>
            <p:ph idx="15" hasCustomPrompt="1"/>
          </p:nvPr>
        </p:nvSpPr>
        <p:spPr>
          <a:xfrm>
            <a:off x="596213" y="382349"/>
            <a:ext cx="1080120" cy="1232291"/>
          </a:xfrm>
        </p:spPr>
        <p:txBody>
          <a:bodyPr lIns="0" tIns="0" rIns="0" bIns="0" anchor="ctr" anchorCtr="0">
            <a:normAutofit/>
          </a:bodyPr>
          <a:lstStyle>
            <a:lvl1pPr marL="0" indent="0" algn="ctr">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C6EF843F-7E56-3640-B407-1CCC3525A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a:extLst>
              <a:ext uri="{FF2B5EF4-FFF2-40B4-BE49-F238E27FC236}">
                <a16:creationId xmlns:a16="http://schemas.microsoft.com/office/drawing/2014/main" id="{14289B22-CD74-D1AD-7552-9A9238D6002F}"/>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169656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umber, Title and Content_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9" name="Oval 8">
            <a:extLst>
              <a:ext uri="{FF2B5EF4-FFF2-40B4-BE49-F238E27FC236}">
                <a16:creationId xmlns:a16="http://schemas.microsoft.com/office/drawing/2014/main" id="{C061D5CC-E7BA-CD48-BEFA-732B875B9457}"/>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AE0F4FD-1908-0F41-8EFE-DEE66C81FF42}"/>
              </a:ext>
            </a:extLst>
          </p:cNvPr>
          <p:cNvSpPr>
            <a:spLocks noGrp="1"/>
          </p:cNvSpPr>
          <p:nvPr>
            <p:ph idx="15" hasCustomPrompt="1"/>
          </p:nvPr>
        </p:nvSpPr>
        <p:spPr>
          <a:xfrm>
            <a:off x="596213" y="382349"/>
            <a:ext cx="1080120" cy="1232291"/>
          </a:xfrm>
        </p:spPr>
        <p:txBody>
          <a:bodyPr lIns="0" tIns="0" rIns="0" bIns="0" anchor="ctr" anchorCtr="0">
            <a:normAutofit/>
          </a:bodyPr>
          <a:lstStyle>
            <a:lvl1pPr marL="0" indent="0" algn="ctr">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69E91A5-6FEC-B834-DAAA-DE539D2D5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a:extLst>
              <a:ext uri="{FF2B5EF4-FFF2-40B4-BE49-F238E27FC236}">
                <a16:creationId xmlns:a16="http://schemas.microsoft.com/office/drawing/2014/main" id="{5308B3CE-1997-5849-8B1B-560568CE0A44}"/>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5"/>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3628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9162662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umber, Title and Content_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8D89DE4-A435-B94B-97FE-7F11E2CA37F2}"/>
              </a:ext>
            </a:extLst>
          </p:cNvPr>
          <p:cNvSpPr>
            <a:spLocks noGrp="1"/>
          </p:cNvSpPr>
          <p:nvPr>
            <p:ph idx="15" hasCustomPrompt="1"/>
          </p:nvPr>
        </p:nvSpPr>
        <p:spPr>
          <a:xfrm>
            <a:off x="596213" y="382349"/>
            <a:ext cx="1103648"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5" name="Picture 14" descr="Logo NHS Bedfordshire, Luton and Milton Keynes Integrated Care Board">
            <a:extLst>
              <a:ext uri="{FF2B5EF4-FFF2-40B4-BE49-F238E27FC236}">
                <a16:creationId xmlns:a16="http://schemas.microsoft.com/office/drawing/2014/main" id="{1954ACD3-7BC3-2D44-BE65-814449028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a:extLst>
              <a:ext uri="{FF2B5EF4-FFF2-40B4-BE49-F238E27FC236}">
                <a16:creationId xmlns:a16="http://schemas.microsoft.com/office/drawing/2014/main" id="{0310AD24-466F-2C6F-08E6-C1B2E9C22BFC}"/>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172518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28E8F-98B9-0327-1B84-341C979E3C4D}"/>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3" name="Footer Placeholder 2">
            <a:extLst>
              <a:ext uri="{FF2B5EF4-FFF2-40B4-BE49-F238E27FC236}">
                <a16:creationId xmlns:a16="http://schemas.microsoft.com/office/drawing/2014/main" id="{F48CFB92-4FFB-E889-9465-B313D71478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C9F7BF-72ED-4EC1-969C-9BF688C252B4}"/>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11289577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9" name="Oval 8">
            <a:extLst>
              <a:ext uri="{FF2B5EF4-FFF2-40B4-BE49-F238E27FC236}">
                <a16:creationId xmlns:a16="http://schemas.microsoft.com/office/drawing/2014/main" id="{C061D5CC-E7BA-CD48-BEFA-732B875B9457}"/>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C13482B-E75A-B24A-AE29-A6C2A25A4B3A}"/>
              </a:ext>
            </a:extLst>
          </p:cNvPr>
          <p:cNvSpPr>
            <a:spLocks noGrp="1"/>
          </p:cNvSpPr>
          <p:nvPr>
            <p:ph idx="15" hasCustomPrompt="1"/>
          </p:nvPr>
        </p:nvSpPr>
        <p:spPr>
          <a:xfrm>
            <a:off x="606624"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5" name="Picture 14" descr="Logo NHS Bedfordshire, Luton and Milton Keynes Integrated Care Board">
            <a:extLst>
              <a:ext uri="{FF2B5EF4-FFF2-40B4-BE49-F238E27FC236}">
                <a16:creationId xmlns:a16="http://schemas.microsoft.com/office/drawing/2014/main" id="{999289C7-78F8-A97A-A670-56F4BD3CFC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idx="1"/>
          </p:nvPr>
        </p:nvSpPr>
        <p:spPr>
          <a:xfrm>
            <a:off x="523445" y="1844825"/>
            <a:ext cx="7084723"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1">
            <a:extLst>
              <a:ext uri="{FF2B5EF4-FFF2-40B4-BE49-F238E27FC236}">
                <a16:creationId xmlns:a16="http://schemas.microsoft.com/office/drawing/2014/main" id="{69CCEFD7-EF02-3D4D-A3BA-F73AC8AD7124}"/>
              </a:ext>
            </a:extLst>
          </p:cNvPr>
          <p:cNvSpPr>
            <a:spLocks noGrp="1"/>
          </p:cNvSpPr>
          <p:nvPr>
            <p:ph type="pic" sz="quarter" idx="14"/>
          </p:nvPr>
        </p:nvSpPr>
        <p:spPr>
          <a:xfrm flipH="1">
            <a:off x="7955934" y="2086796"/>
            <a:ext cx="3797397" cy="3797397"/>
          </a:xfrm>
          <a:prstGeom prst="ellipse">
            <a:avLst/>
          </a:prstGeom>
          <a:solidFill>
            <a:schemeClr val="bg1">
              <a:lumMod val="95000"/>
            </a:schemeClr>
          </a:solidFill>
        </p:spPr>
        <p:txBody>
          <a:bodyPr/>
          <a:lstStyle/>
          <a:p>
            <a:endParaRPr lang="en-US" dirty="0"/>
          </a:p>
        </p:txBody>
      </p:sp>
      <p:sp>
        <p:nvSpPr>
          <p:cNvPr id="11" name="Rectangle 10">
            <a:extLst>
              <a:ext uri="{FF2B5EF4-FFF2-40B4-BE49-F238E27FC236}">
                <a16:creationId xmlns:a16="http://schemas.microsoft.com/office/drawing/2014/main" id="{C5C6E667-771F-458B-35CE-8C257BABDD72}"/>
              </a:ext>
            </a:extLst>
          </p:cNvPr>
          <p:cNvSpPr/>
          <p:nvPr userDrawn="1"/>
        </p:nvSpPr>
        <p:spPr>
          <a:xfrm>
            <a:off x="0" y="6321714"/>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5"/>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56350"/>
            <a:ext cx="487208" cy="501649"/>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5414694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_1">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E07C0A-1877-896F-408F-10CF3708CB18}"/>
              </a:ext>
              <a:ext uri="{C183D7F6-B498-43B3-948B-1728B52AA6E4}">
                <adec:decorative xmlns:adec="http://schemas.microsoft.com/office/drawing/2017/decorative" val="1"/>
              </a:ext>
            </a:extLst>
          </p:cNvPr>
          <p:cNvSpPr/>
          <p:nvPr userDrawn="1"/>
        </p:nvSpPr>
        <p:spPr>
          <a:xfrm>
            <a:off x="0" y="0"/>
            <a:ext cx="93363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146EC874-EB04-354B-9362-80C38FAFC2CB}"/>
              </a:ext>
            </a:extLst>
          </p:cNvPr>
          <p:cNvSpPr>
            <a:spLocks noGrp="1"/>
          </p:cNvSpPr>
          <p:nvPr>
            <p:ph type="title"/>
          </p:nvPr>
        </p:nvSpPr>
        <p:spPr>
          <a:xfrm>
            <a:off x="1847528" y="382349"/>
            <a:ext cx="7200800" cy="1232291"/>
          </a:xfrm>
        </p:spPr>
        <p:txBody>
          <a:bodyPr lIns="0" tIns="0" rIns="0" bIns="0"/>
          <a:lstStyle>
            <a:lvl1pPr algn="l">
              <a:defRPr>
                <a:solidFill>
                  <a:schemeClr val="bg1"/>
                </a:solidFill>
              </a:defRPr>
            </a:lvl1pPr>
          </a:lstStyle>
          <a:p>
            <a:r>
              <a:rPr lang="en-US" dirty="0"/>
              <a:t>Click to edit Master title style</a:t>
            </a:r>
            <a:endParaRPr lang="en-GB" dirty="0"/>
          </a:p>
        </p:txBody>
      </p:sp>
      <p:sp>
        <p:nvSpPr>
          <p:cNvPr id="12" name="Oval 11">
            <a:extLst>
              <a:ext uri="{FF2B5EF4-FFF2-40B4-BE49-F238E27FC236}">
                <a16:creationId xmlns:a16="http://schemas.microsoft.com/office/drawing/2014/main" id="{184576D4-12E8-BD46-8E2A-6BE58E12DBF6}"/>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6"/>
              </a:solidFill>
            </a:endParaRPr>
          </a:p>
        </p:txBody>
      </p:sp>
      <p:sp>
        <p:nvSpPr>
          <p:cNvPr id="14" name="Content Placeholder 2">
            <a:extLst>
              <a:ext uri="{FF2B5EF4-FFF2-40B4-BE49-F238E27FC236}">
                <a16:creationId xmlns:a16="http://schemas.microsoft.com/office/drawing/2014/main" id="{B3EABDAF-DEF9-144B-AA54-091C9F26BD09}"/>
              </a:ext>
            </a:extLst>
          </p:cNvPr>
          <p:cNvSpPr>
            <a:spLocks noGrp="1"/>
          </p:cNvSpPr>
          <p:nvPr>
            <p:ph idx="15" hasCustomPrompt="1"/>
          </p:nvPr>
        </p:nvSpPr>
        <p:spPr>
          <a:xfrm>
            <a:off x="59621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7" name="Picture 16" descr="Logo NHS Bedfordshire, Luton and Milton Keynes Integrated Care Board">
            <a:extLst>
              <a:ext uri="{FF2B5EF4-FFF2-40B4-BE49-F238E27FC236}">
                <a16:creationId xmlns:a16="http://schemas.microsoft.com/office/drawing/2014/main" id="{F1500CA5-1AEE-3479-F9A8-83D4ECB1C2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idx="1"/>
          </p:nvPr>
        </p:nvSpPr>
        <p:spPr>
          <a:xfrm>
            <a:off x="523444" y="1844825"/>
            <a:ext cx="8524884" cy="4281340"/>
          </a:xfrm>
        </p:spPr>
        <p:txBody>
          <a:bodyPr lIns="0" tIns="0" rIns="0" bIns="0"/>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9" name="Picture 18">
            <a:extLst>
              <a:ext uri="{FF2B5EF4-FFF2-40B4-BE49-F238E27FC236}">
                <a16:creationId xmlns:a16="http://schemas.microsoft.com/office/drawing/2014/main" id="{6A480D04-D53E-0B10-3614-D256CDE5AE2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4131720"/>
            <a:ext cx="1954800" cy="1954800"/>
          </a:xfrm>
          <a:prstGeom prst="rect">
            <a:avLst/>
          </a:prstGeom>
        </p:spPr>
      </p:pic>
      <p:sp>
        <p:nvSpPr>
          <p:cNvPr id="16" name="Rectangle 15">
            <a:extLst>
              <a:ext uri="{FF2B5EF4-FFF2-40B4-BE49-F238E27FC236}">
                <a16:creationId xmlns:a16="http://schemas.microsoft.com/office/drawing/2014/main" id="{7F85AC9F-8CBF-1B28-8B18-291CEA032DB9}"/>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523445" y="6321714"/>
            <a:ext cx="7403008" cy="536286"/>
          </a:xfrm>
          <a:prstGeom prst="rect">
            <a:avLst/>
          </a:prstGeom>
        </p:spPr>
        <p:txBody>
          <a:bodyPr lIns="0" tIns="0" rIns="0" bIns="0"/>
          <a:lstStyle>
            <a:lvl1pPr algn="l">
              <a:defRPr>
                <a:solidFill>
                  <a:schemeClr val="tx2"/>
                </a:solidFill>
              </a:defRPr>
            </a:lvl1pPr>
          </a:lstStyle>
          <a:p>
            <a:r>
              <a:rPr lang="en-GB" b="1"/>
              <a:t>NHS Bedfordshire, Luton and Milton Keynes Integrated Care Board</a:t>
            </a:r>
            <a:endParaRPr lang="en-GB" dirty="0"/>
          </a:p>
        </p:txBody>
      </p:sp>
      <p:sp>
        <p:nvSpPr>
          <p:cNvPr id="6" name="Slide Number Placeholder 5"/>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3997720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_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A4F362-2BB0-2C80-581B-323A12F3C348}"/>
              </a:ext>
              <a:ext uri="{C183D7F6-B498-43B3-948B-1728B52AA6E4}">
                <adec:decorative xmlns:adec="http://schemas.microsoft.com/office/drawing/2017/decorative" val="1"/>
              </a:ext>
            </a:extLst>
          </p:cNvPr>
          <p:cNvSpPr/>
          <p:nvPr userDrawn="1"/>
        </p:nvSpPr>
        <p:spPr>
          <a:xfrm>
            <a:off x="0" y="0"/>
            <a:ext cx="93363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FE1F1204-D2FF-3E40-8F9A-AEF62CCFB952}"/>
              </a:ext>
            </a:extLst>
          </p:cNvPr>
          <p:cNvSpPr>
            <a:spLocks noGrp="1"/>
          </p:cNvSpPr>
          <p:nvPr>
            <p:ph type="title"/>
          </p:nvPr>
        </p:nvSpPr>
        <p:spPr>
          <a:xfrm>
            <a:off x="1847528" y="382349"/>
            <a:ext cx="7200800" cy="1232291"/>
          </a:xfrm>
        </p:spPr>
        <p:txBody>
          <a:bodyPr lIns="0" tIns="0" rIns="0" bIns="0"/>
          <a:lstStyle>
            <a:lvl1pPr algn="l">
              <a:defRPr>
                <a:solidFill>
                  <a:schemeClr val="accent6"/>
                </a:solidFil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B564EE7F-CA5D-2445-870E-98CDFDA14BFE}"/>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4D1260C3-1604-4D48-BB21-8358FBBAD3B5}"/>
              </a:ext>
            </a:extLst>
          </p:cNvPr>
          <p:cNvSpPr>
            <a:spLocks noGrp="1"/>
          </p:cNvSpPr>
          <p:nvPr>
            <p:ph idx="15" hasCustomPrompt="1"/>
          </p:nvPr>
        </p:nvSpPr>
        <p:spPr>
          <a:xfrm>
            <a:off x="59621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0" name="Picture 9" descr="Logo NHS Bedfordshire, Luton and Milton Keynes Integrated Care Board">
            <a:extLst>
              <a:ext uri="{FF2B5EF4-FFF2-40B4-BE49-F238E27FC236}">
                <a16:creationId xmlns:a16="http://schemas.microsoft.com/office/drawing/2014/main" id="{51D6993D-6038-8664-5787-69CC5968DF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17" name="Content Placeholder 2">
            <a:extLst>
              <a:ext uri="{FF2B5EF4-FFF2-40B4-BE49-F238E27FC236}">
                <a16:creationId xmlns:a16="http://schemas.microsoft.com/office/drawing/2014/main" id="{E1AB73A3-F52C-0949-A125-CD39FFA3BA74}"/>
              </a:ext>
            </a:extLst>
          </p:cNvPr>
          <p:cNvSpPr>
            <a:spLocks noGrp="1"/>
          </p:cNvSpPr>
          <p:nvPr>
            <p:ph idx="1"/>
          </p:nvPr>
        </p:nvSpPr>
        <p:spPr>
          <a:xfrm>
            <a:off x="523444" y="1844825"/>
            <a:ext cx="8524884" cy="4281340"/>
          </a:xfrm>
        </p:spPr>
        <p:txBody>
          <a:bodyPr lIns="0" tIns="0" rIns="0" bIns="0"/>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F83F6F9C-053D-3008-7B9D-553AB6AB1182}"/>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3756" y="4171365"/>
            <a:ext cx="1954800" cy="1954800"/>
          </a:xfrm>
          <a:prstGeom prst="rect">
            <a:avLst/>
          </a:prstGeom>
        </p:spPr>
      </p:pic>
      <p:sp>
        <p:nvSpPr>
          <p:cNvPr id="12" name="Rectangle 11">
            <a:extLst>
              <a:ext uri="{FF2B5EF4-FFF2-40B4-BE49-F238E27FC236}">
                <a16:creationId xmlns:a16="http://schemas.microsoft.com/office/drawing/2014/main" id="{9F0AB78C-E6CB-E309-CC37-585DF7811C22}"/>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
        <p:nvSpPr>
          <p:cNvPr id="13" name="Footer Placeholder 4">
            <a:extLst>
              <a:ext uri="{FF2B5EF4-FFF2-40B4-BE49-F238E27FC236}">
                <a16:creationId xmlns:a16="http://schemas.microsoft.com/office/drawing/2014/main" id="{03545CCA-7DB1-9D4C-A6D9-897CF0BB71FA}"/>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solidFill>
                  <a:schemeClr val="tx2"/>
                </a:solidFill>
              </a:defRPr>
            </a:lvl1pPr>
          </a:lstStyle>
          <a:p>
            <a:r>
              <a:rPr lang="en-GB" b="1" dirty="0"/>
              <a:t>NHS Bedfordshire, Luton and Milton Keynes Integrated Care Board</a:t>
            </a:r>
            <a:endParaRPr lang="en-GB" dirty="0"/>
          </a:p>
        </p:txBody>
      </p:sp>
    </p:spTree>
    <p:extLst>
      <p:ext uri="{BB962C8B-B14F-4D97-AF65-F5344CB8AC3E}">
        <p14:creationId xmlns:p14="http://schemas.microsoft.com/office/powerpoint/2010/main" val="2889973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_3">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AE2C91-F13F-48A3-5445-EE87B77B7ADA}"/>
              </a:ext>
              <a:ext uri="{C183D7F6-B498-43B3-948B-1728B52AA6E4}">
                <adec:decorative xmlns:adec="http://schemas.microsoft.com/office/drawing/2017/decorative" val="1"/>
              </a:ext>
            </a:extLst>
          </p:cNvPr>
          <p:cNvSpPr/>
          <p:nvPr userDrawn="1"/>
        </p:nvSpPr>
        <p:spPr>
          <a:xfrm>
            <a:off x="0" y="0"/>
            <a:ext cx="93363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033366F6-7006-4449-9BFC-188757522E48}"/>
              </a:ext>
            </a:extLst>
          </p:cNvPr>
          <p:cNvSpPr>
            <a:spLocks noGrp="1"/>
          </p:cNvSpPr>
          <p:nvPr>
            <p:ph type="title"/>
          </p:nvPr>
        </p:nvSpPr>
        <p:spPr>
          <a:xfrm>
            <a:off x="1847528" y="382349"/>
            <a:ext cx="7200800" cy="1232291"/>
          </a:xfrm>
        </p:spPr>
        <p:txBody>
          <a:bodyPr lIns="0" tIns="0" rIns="0" bIns="0"/>
          <a:lstStyle>
            <a:lvl1pPr algn="l">
              <a:defRPr>
                <a:solidFill>
                  <a:schemeClr val="accent6"/>
                </a:solidFil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30EA4015-EA8F-1B4A-BA15-223DE436BF63}"/>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2736362-12FE-9049-9E29-EF62382C3422}"/>
              </a:ext>
            </a:extLst>
          </p:cNvPr>
          <p:cNvSpPr>
            <a:spLocks noGrp="1"/>
          </p:cNvSpPr>
          <p:nvPr>
            <p:ph idx="15" hasCustomPrompt="1"/>
          </p:nvPr>
        </p:nvSpPr>
        <p:spPr>
          <a:xfrm>
            <a:off x="59621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6" name="Picture 15" descr="Logo NHS Bedfordshire, Luton and Milton Keynes Integrated Care Board">
            <a:extLst>
              <a:ext uri="{FF2B5EF4-FFF2-40B4-BE49-F238E27FC236}">
                <a16:creationId xmlns:a16="http://schemas.microsoft.com/office/drawing/2014/main" id="{34695880-BC5C-9487-8B39-CABBBC1A4B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12" name="Content Placeholder 2">
            <a:extLst>
              <a:ext uri="{FF2B5EF4-FFF2-40B4-BE49-F238E27FC236}">
                <a16:creationId xmlns:a16="http://schemas.microsoft.com/office/drawing/2014/main" id="{3311270C-9C91-A140-865B-E13553CB7900}"/>
              </a:ext>
            </a:extLst>
          </p:cNvPr>
          <p:cNvSpPr>
            <a:spLocks noGrp="1"/>
          </p:cNvSpPr>
          <p:nvPr>
            <p:ph idx="1"/>
          </p:nvPr>
        </p:nvSpPr>
        <p:spPr>
          <a:xfrm>
            <a:off x="523444" y="1844825"/>
            <a:ext cx="8524884" cy="4281340"/>
          </a:xfrm>
        </p:spPr>
        <p:txBody>
          <a:bodyPr lIns="0" tIns="0" rIns="0" bIns="0"/>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9" name="Picture 18">
            <a:extLst>
              <a:ext uri="{FF2B5EF4-FFF2-40B4-BE49-F238E27FC236}">
                <a16:creationId xmlns:a16="http://schemas.microsoft.com/office/drawing/2014/main" id="{DD0E5D50-ABBC-2B1B-D803-9532F8ED8A7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0750" y="4171365"/>
            <a:ext cx="1954800" cy="1954800"/>
          </a:xfrm>
          <a:prstGeom prst="rect">
            <a:avLst/>
          </a:prstGeom>
        </p:spPr>
      </p:pic>
      <p:sp>
        <p:nvSpPr>
          <p:cNvPr id="11" name="Rectangle 10">
            <a:extLst>
              <a:ext uri="{FF2B5EF4-FFF2-40B4-BE49-F238E27FC236}">
                <a16:creationId xmlns:a16="http://schemas.microsoft.com/office/drawing/2014/main" id="{331E1AE3-278C-9CBB-04F8-1D43048821DF}"/>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1208568" y="6321714"/>
            <a:ext cx="487208" cy="53628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
        <p:nvSpPr>
          <p:cNvPr id="13" name="Footer Placeholder 4">
            <a:extLst>
              <a:ext uri="{FF2B5EF4-FFF2-40B4-BE49-F238E27FC236}">
                <a16:creationId xmlns:a16="http://schemas.microsoft.com/office/drawing/2014/main" id="{65EA11FE-DF14-ED47-BB9D-0EAF224856F8}"/>
              </a:ext>
            </a:extLst>
          </p:cNvPr>
          <p:cNvSpPr>
            <a:spLocks noGrp="1"/>
          </p:cNvSpPr>
          <p:nvPr>
            <p:ph type="ftr" sz="quarter" idx="11"/>
          </p:nvPr>
        </p:nvSpPr>
        <p:spPr>
          <a:xfrm>
            <a:off x="523445" y="6321714"/>
            <a:ext cx="7403008" cy="536285"/>
          </a:xfrm>
          <a:prstGeom prst="rect">
            <a:avLst/>
          </a:prstGeom>
        </p:spPr>
        <p:txBody>
          <a:bodyPr lIns="0" tIns="0" rIns="0" bIns="0"/>
          <a:lstStyle>
            <a:lvl1pPr algn="l">
              <a:defRPr>
                <a:solidFill>
                  <a:schemeClr val="tx2"/>
                </a:solidFill>
              </a:defRPr>
            </a:lvl1pPr>
          </a:lstStyle>
          <a:p>
            <a:r>
              <a:rPr lang="en-GB" b="1" dirty="0"/>
              <a:t>NHS Bedfordshire, Luton and Milton Keynes Integrated Care Board</a:t>
            </a:r>
            <a:endParaRPr lang="en-GB" dirty="0"/>
          </a:p>
        </p:txBody>
      </p:sp>
    </p:spTree>
    <p:extLst>
      <p:ext uri="{BB962C8B-B14F-4D97-AF65-F5344CB8AC3E}">
        <p14:creationId xmlns:p14="http://schemas.microsoft.com/office/powerpoint/2010/main" val="39221096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_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0E9455-07F6-09B9-2485-7E6C63006AD5}"/>
              </a:ext>
              <a:ext uri="{C183D7F6-B498-43B3-948B-1728B52AA6E4}">
                <adec:decorative xmlns:adec="http://schemas.microsoft.com/office/drawing/2017/decorative" val="1"/>
              </a:ext>
            </a:extLst>
          </p:cNvPr>
          <p:cNvSpPr/>
          <p:nvPr userDrawn="1"/>
        </p:nvSpPr>
        <p:spPr>
          <a:xfrm>
            <a:off x="0" y="0"/>
            <a:ext cx="933636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F1C0BAA9-E631-7646-A612-36D961F66469}"/>
              </a:ext>
            </a:extLst>
          </p:cNvPr>
          <p:cNvSpPr>
            <a:spLocks noGrp="1"/>
          </p:cNvSpPr>
          <p:nvPr>
            <p:ph type="title"/>
          </p:nvPr>
        </p:nvSpPr>
        <p:spPr>
          <a:xfrm>
            <a:off x="1847528" y="382349"/>
            <a:ext cx="7211891" cy="1232291"/>
          </a:xfrm>
        </p:spPr>
        <p:txBody>
          <a:bodyPr lIns="0" tIns="0" rIns="0" bIns="0"/>
          <a:lstStyle>
            <a:lvl1pPr algn="l">
              <a:defRPr>
                <a:solidFill>
                  <a:schemeClr val="accent6"/>
                </a:solidFill>
              </a:defRPr>
            </a:lvl1pPr>
          </a:lstStyle>
          <a:p>
            <a:r>
              <a:rPr lang="en-US" dirty="0"/>
              <a:t>Click to edit Master title style</a:t>
            </a:r>
            <a:endParaRPr lang="en-GB" dirty="0"/>
          </a:p>
        </p:txBody>
      </p:sp>
      <p:sp>
        <p:nvSpPr>
          <p:cNvPr id="16" name="Oval 15">
            <a:extLst>
              <a:ext uri="{FF2B5EF4-FFF2-40B4-BE49-F238E27FC236}">
                <a16:creationId xmlns:a16="http://schemas.microsoft.com/office/drawing/2014/main" id="{4852B6C0-4E92-354F-8B42-17732F156197}"/>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D39F354D-A928-AD48-8400-1DF92DB8E640}"/>
              </a:ext>
            </a:extLst>
          </p:cNvPr>
          <p:cNvSpPr>
            <a:spLocks noGrp="1"/>
          </p:cNvSpPr>
          <p:nvPr>
            <p:ph idx="15" hasCustomPrompt="1"/>
          </p:nvPr>
        </p:nvSpPr>
        <p:spPr>
          <a:xfrm>
            <a:off x="59621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2" name="Picture 11" descr="Logo NHS Bedfordshire, Luton and Milton Keynes Integrated Care Board">
            <a:extLst>
              <a:ext uri="{FF2B5EF4-FFF2-40B4-BE49-F238E27FC236}">
                <a16:creationId xmlns:a16="http://schemas.microsoft.com/office/drawing/2014/main" id="{B5565897-B3FA-F8DC-52A8-BBC01EF1A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14" name="Content Placeholder 2">
            <a:extLst>
              <a:ext uri="{FF2B5EF4-FFF2-40B4-BE49-F238E27FC236}">
                <a16:creationId xmlns:a16="http://schemas.microsoft.com/office/drawing/2014/main" id="{B932F6ED-E73C-8047-A71B-37A60114CED1}"/>
              </a:ext>
            </a:extLst>
          </p:cNvPr>
          <p:cNvSpPr>
            <a:spLocks noGrp="1"/>
          </p:cNvSpPr>
          <p:nvPr>
            <p:ph idx="1"/>
          </p:nvPr>
        </p:nvSpPr>
        <p:spPr>
          <a:xfrm>
            <a:off x="523444" y="1844825"/>
            <a:ext cx="8524884" cy="4281340"/>
          </a:xfrm>
        </p:spPr>
        <p:txBody>
          <a:bodyPr lIns="0" tIns="0" rIns="0" bIns="0"/>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7" name="Picture 16">
            <a:extLst>
              <a:ext uri="{FF2B5EF4-FFF2-40B4-BE49-F238E27FC236}">
                <a16:creationId xmlns:a16="http://schemas.microsoft.com/office/drawing/2014/main" id="{A90F944D-B1A2-CB39-8724-3BAB8882B6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0976" y="4171365"/>
            <a:ext cx="1954800" cy="1954800"/>
          </a:xfrm>
          <a:prstGeom prst="rect">
            <a:avLst/>
          </a:prstGeom>
        </p:spPr>
      </p:pic>
      <p:sp>
        <p:nvSpPr>
          <p:cNvPr id="11" name="Rectangle 10">
            <a:extLst>
              <a:ext uri="{FF2B5EF4-FFF2-40B4-BE49-F238E27FC236}">
                <a16:creationId xmlns:a16="http://schemas.microsoft.com/office/drawing/2014/main" id="{D5CD820A-2027-3D77-9A42-4D7063704390}"/>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1208568" y="6321714"/>
            <a:ext cx="487208" cy="53628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
        <p:nvSpPr>
          <p:cNvPr id="13" name="Footer Placeholder 4">
            <a:extLst>
              <a:ext uri="{FF2B5EF4-FFF2-40B4-BE49-F238E27FC236}">
                <a16:creationId xmlns:a16="http://schemas.microsoft.com/office/drawing/2014/main" id="{6D228FC6-3DD4-BC43-80E0-ED2A58B20128}"/>
              </a:ext>
            </a:extLst>
          </p:cNvPr>
          <p:cNvSpPr>
            <a:spLocks noGrp="1"/>
          </p:cNvSpPr>
          <p:nvPr>
            <p:ph type="ftr" sz="quarter" idx="11"/>
          </p:nvPr>
        </p:nvSpPr>
        <p:spPr>
          <a:xfrm>
            <a:off x="523445" y="6321714"/>
            <a:ext cx="7403008" cy="536285"/>
          </a:xfrm>
          <a:prstGeom prst="rect">
            <a:avLst/>
          </a:prstGeom>
        </p:spPr>
        <p:txBody>
          <a:bodyPr lIns="0" tIns="0" rIns="0" bIns="0"/>
          <a:lstStyle>
            <a:lvl1pPr algn="l">
              <a:defRPr>
                <a:solidFill>
                  <a:schemeClr val="tx2"/>
                </a:solidFill>
              </a:defRPr>
            </a:lvl1pPr>
          </a:lstStyle>
          <a:p>
            <a:r>
              <a:rPr lang="en-GB" b="1"/>
              <a:t>NHS Bedfordshire, Luton and Milton Keynes Integrated Care Board</a:t>
            </a:r>
            <a:endParaRPr lang="en-GB" dirty="0"/>
          </a:p>
        </p:txBody>
      </p:sp>
    </p:spTree>
    <p:extLst>
      <p:ext uri="{BB962C8B-B14F-4D97-AF65-F5344CB8AC3E}">
        <p14:creationId xmlns:p14="http://schemas.microsoft.com/office/powerpoint/2010/main" val="20547962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_5">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3554F-9B0F-1F08-F6CA-8AF0E7616F16}"/>
              </a:ext>
              <a:ext uri="{C183D7F6-B498-43B3-948B-1728B52AA6E4}">
                <adec:decorative xmlns:adec="http://schemas.microsoft.com/office/drawing/2017/decorative" val="1"/>
              </a:ext>
            </a:extLst>
          </p:cNvPr>
          <p:cNvSpPr/>
          <p:nvPr userDrawn="1"/>
        </p:nvSpPr>
        <p:spPr>
          <a:xfrm>
            <a:off x="0" y="0"/>
            <a:ext cx="93363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0D292033-F9BE-624A-9ACF-ECF3807FC8FA}"/>
              </a:ext>
            </a:extLst>
          </p:cNvPr>
          <p:cNvSpPr>
            <a:spLocks noGrp="1"/>
          </p:cNvSpPr>
          <p:nvPr>
            <p:ph type="title"/>
          </p:nvPr>
        </p:nvSpPr>
        <p:spPr>
          <a:xfrm>
            <a:off x="1847528" y="382349"/>
            <a:ext cx="7200800" cy="1232291"/>
          </a:xfrm>
        </p:spPr>
        <p:txBody>
          <a:bodyPr lIns="0" tIns="0" rIns="0" bIns="0"/>
          <a:lstStyle>
            <a:lvl1pPr algn="l">
              <a:defRPr>
                <a:solidFill>
                  <a:schemeClr val="accent6"/>
                </a:solidFil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A39F9EA4-59B8-DE41-8274-B9A04E4EC460}"/>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C5682414-8E83-EA45-AEB3-686CD8293BE5}"/>
              </a:ext>
            </a:extLst>
          </p:cNvPr>
          <p:cNvSpPr>
            <a:spLocks noGrp="1"/>
          </p:cNvSpPr>
          <p:nvPr>
            <p:ph idx="15" hasCustomPrompt="1"/>
          </p:nvPr>
        </p:nvSpPr>
        <p:spPr>
          <a:xfrm>
            <a:off x="59621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6" name="Picture 15" descr="Logo NHS Bedfordshire, Luton and Milton Keynes Integrated Care Board">
            <a:extLst>
              <a:ext uri="{FF2B5EF4-FFF2-40B4-BE49-F238E27FC236}">
                <a16:creationId xmlns:a16="http://schemas.microsoft.com/office/drawing/2014/main" id="{5AA17C37-5564-26FA-7C1D-56C302DC43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12" name="Content Placeholder 2">
            <a:extLst>
              <a:ext uri="{FF2B5EF4-FFF2-40B4-BE49-F238E27FC236}">
                <a16:creationId xmlns:a16="http://schemas.microsoft.com/office/drawing/2014/main" id="{8BC6CEFE-586A-D04A-BD76-7AA7D1688162}"/>
              </a:ext>
            </a:extLst>
          </p:cNvPr>
          <p:cNvSpPr>
            <a:spLocks noGrp="1"/>
          </p:cNvSpPr>
          <p:nvPr>
            <p:ph idx="1"/>
          </p:nvPr>
        </p:nvSpPr>
        <p:spPr>
          <a:xfrm>
            <a:off x="523444" y="1844825"/>
            <a:ext cx="8524884" cy="4281340"/>
          </a:xfrm>
        </p:spPr>
        <p:txBody>
          <a:bodyPr lIns="0" tIns="0" rIns="0" bIns="0"/>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0" name="Picture 19">
            <a:extLst>
              <a:ext uri="{FF2B5EF4-FFF2-40B4-BE49-F238E27FC236}">
                <a16:creationId xmlns:a16="http://schemas.microsoft.com/office/drawing/2014/main" id="{95E154A4-A5E9-7E4E-AFEE-E333523328A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9168" y="4171365"/>
            <a:ext cx="1954800" cy="1954800"/>
          </a:xfrm>
          <a:prstGeom prst="rect">
            <a:avLst/>
          </a:prstGeom>
        </p:spPr>
      </p:pic>
      <p:sp>
        <p:nvSpPr>
          <p:cNvPr id="11" name="Rectangle 10">
            <a:extLst>
              <a:ext uri="{FF2B5EF4-FFF2-40B4-BE49-F238E27FC236}">
                <a16:creationId xmlns:a16="http://schemas.microsoft.com/office/drawing/2014/main" id="{68DE1D9F-41A7-C4AE-BEF8-14ECC07269D9}"/>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1208568" y="6321714"/>
            <a:ext cx="487208" cy="53628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
        <p:nvSpPr>
          <p:cNvPr id="13" name="Footer Placeholder 4">
            <a:extLst>
              <a:ext uri="{FF2B5EF4-FFF2-40B4-BE49-F238E27FC236}">
                <a16:creationId xmlns:a16="http://schemas.microsoft.com/office/drawing/2014/main" id="{59108212-FA42-B646-BD49-6E9A7521BD1A}"/>
              </a:ext>
            </a:extLst>
          </p:cNvPr>
          <p:cNvSpPr>
            <a:spLocks noGrp="1"/>
          </p:cNvSpPr>
          <p:nvPr>
            <p:ph type="ftr" sz="quarter" idx="11"/>
          </p:nvPr>
        </p:nvSpPr>
        <p:spPr>
          <a:xfrm>
            <a:off x="523445" y="6321714"/>
            <a:ext cx="7403008" cy="536285"/>
          </a:xfrm>
          <a:prstGeom prst="rect">
            <a:avLst/>
          </a:prstGeom>
        </p:spPr>
        <p:txBody>
          <a:bodyPr lIns="0" tIns="0" rIns="0" bIns="0"/>
          <a:lstStyle>
            <a:lvl1pPr algn="l">
              <a:defRPr>
                <a:solidFill>
                  <a:schemeClr val="tx2"/>
                </a:solidFill>
              </a:defRPr>
            </a:lvl1pPr>
          </a:lstStyle>
          <a:p>
            <a:r>
              <a:rPr lang="en-GB" b="1"/>
              <a:t>NHS Bedfordshire, Luton and Milton Keynes Integrated Care Board</a:t>
            </a:r>
            <a:endParaRPr lang="en-GB" dirty="0"/>
          </a:p>
        </p:txBody>
      </p:sp>
    </p:spTree>
    <p:extLst>
      <p:ext uri="{BB962C8B-B14F-4D97-AF65-F5344CB8AC3E}">
        <p14:creationId xmlns:p14="http://schemas.microsoft.com/office/powerpoint/2010/main" val="3645766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levels</a:t>
            </a:r>
            <a:endParaRPr lang="en-GB" dirty="0"/>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4181485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wo Content + Tab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0EADE583-908C-5EF8-7A33-A0DBD9AFE4D3}"/>
              </a:ext>
            </a:extLst>
          </p:cNvPr>
          <p:cNvSpPr>
            <a:spLocks noGrp="1"/>
          </p:cNvSpPr>
          <p:nvPr>
            <p:ph type="tbl" sz="quarter" idx="13"/>
          </p:nvPr>
        </p:nvSpPr>
        <p:spPr>
          <a:xfrm>
            <a:off x="6305550" y="1844675"/>
            <a:ext cx="5384800" cy="4281488"/>
          </a:xfrm>
        </p:spPr>
        <p:txBody>
          <a:bodyPr/>
          <a:lstStyle/>
          <a:p>
            <a:endParaRPr lang="en-GB"/>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4032020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wo Content + Char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hart Placeholder 3">
            <a:extLst>
              <a:ext uri="{FF2B5EF4-FFF2-40B4-BE49-F238E27FC236}">
                <a16:creationId xmlns:a16="http://schemas.microsoft.com/office/drawing/2014/main" id="{1B72853B-FE46-3931-6EB0-9D4C0D7319CF}"/>
              </a:ext>
            </a:extLst>
          </p:cNvPr>
          <p:cNvSpPr>
            <a:spLocks noGrp="1"/>
          </p:cNvSpPr>
          <p:nvPr>
            <p:ph type="chart" sz="quarter" idx="14"/>
          </p:nvPr>
        </p:nvSpPr>
        <p:spPr>
          <a:xfrm>
            <a:off x="6305549" y="1844675"/>
            <a:ext cx="5384799" cy="4281488"/>
          </a:xfrm>
        </p:spPr>
        <p:txBody>
          <a:bodyPr/>
          <a:lstStyle/>
          <a:p>
            <a:endParaRPr lang="en-GB"/>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35872237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wo Content + SmartArt Diagram">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martArt Placeholder 4">
            <a:extLst>
              <a:ext uri="{FF2B5EF4-FFF2-40B4-BE49-F238E27FC236}">
                <a16:creationId xmlns:a16="http://schemas.microsoft.com/office/drawing/2014/main" id="{ACCBD6DD-FF6C-C0B2-A7DA-B6644EEB3DFE}"/>
              </a:ext>
            </a:extLst>
          </p:cNvPr>
          <p:cNvSpPr>
            <a:spLocks noGrp="1"/>
          </p:cNvSpPr>
          <p:nvPr>
            <p:ph type="dgm" sz="quarter" idx="15"/>
          </p:nvPr>
        </p:nvSpPr>
        <p:spPr>
          <a:xfrm>
            <a:off x="6305549" y="1844675"/>
            <a:ext cx="5384799" cy="4281488"/>
          </a:xfrm>
        </p:spPr>
        <p:txBody>
          <a:bodyPr/>
          <a:lstStyle/>
          <a:p>
            <a:endParaRPr lang="en-GB"/>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161382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FFF21-544B-F631-CF7E-85923DCAE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FBA81C-F29B-84C1-7D03-F6C4B36B6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0132E7-BF24-4A0B-C5EA-BFD6B1F04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88BF2-154E-4233-0079-6014C3B1C5D5}"/>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6" name="Footer Placeholder 5">
            <a:extLst>
              <a:ext uri="{FF2B5EF4-FFF2-40B4-BE49-F238E27FC236}">
                <a16:creationId xmlns:a16="http://schemas.microsoft.com/office/drawing/2014/main" id="{C3F46AFE-BA77-55CE-C0CD-ACB12EE502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04AD74-1DA9-2489-CBAB-9C94745ACD2C}"/>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11899395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wo Content + Two heading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11" name="Text Placeholder 2">
            <a:extLst>
              <a:ext uri="{FF2B5EF4-FFF2-40B4-BE49-F238E27FC236}">
                <a16:creationId xmlns:a16="http://schemas.microsoft.com/office/drawing/2014/main" id="{D473027E-C16B-976D-58F8-F426DB5669D1}"/>
              </a:ext>
            </a:extLst>
          </p:cNvPr>
          <p:cNvSpPr>
            <a:spLocks noGrp="1"/>
          </p:cNvSpPr>
          <p:nvPr>
            <p:ph type="body" idx="13"/>
          </p:nvPr>
        </p:nvSpPr>
        <p:spPr>
          <a:xfrm>
            <a:off x="517410" y="1812699"/>
            <a:ext cx="5384799" cy="692375"/>
          </a:xfr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Text Placeholder 4">
            <a:extLst>
              <a:ext uri="{FF2B5EF4-FFF2-40B4-BE49-F238E27FC236}">
                <a16:creationId xmlns:a16="http://schemas.microsoft.com/office/drawing/2014/main" id="{9B9A1CF0-6F4F-29F6-14DD-A89545B60112}"/>
              </a:ext>
            </a:extLst>
          </p:cNvPr>
          <p:cNvSpPr>
            <a:spLocks noGrp="1"/>
          </p:cNvSpPr>
          <p:nvPr>
            <p:ph type="body" sz="quarter" idx="3"/>
          </p:nvPr>
        </p:nvSpPr>
        <p:spPr>
          <a:xfrm>
            <a:off x="6304939" y="1812699"/>
            <a:ext cx="5384799" cy="692375"/>
          </a:xfr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 name="Content Placeholder 2"/>
          <p:cNvSpPr>
            <a:spLocks noGrp="1"/>
          </p:cNvSpPr>
          <p:nvPr>
            <p:ph sz="half" idx="1"/>
          </p:nvPr>
        </p:nvSpPr>
        <p:spPr>
          <a:xfrm>
            <a:off x="517409" y="2662898"/>
            <a:ext cx="5384800" cy="3463265"/>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2662898"/>
            <a:ext cx="5384800" cy="3463266"/>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38912910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1933352" y="382349"/>
            <a:ext cx="7403008" cy="1234800"/>
          </a:xfrm>
        </p:spPr>
        <p:txBody>
          <a:bodyPr lIns="0" tIns="0" rIns="0" bIns="0"/>
          <a:lstStyle>
            <a:lvl1pPr algn="l">
              <a:defRPr/>
            </a:lvl1pPr>
          </a:lstStyle>
          <a:p>
            <a:r>
              <a:rPr lang="en-US" dirty="0"/>
              <a:t>Click to edit Master title style</a:t>
            </a:r>
            <a:endParaRPr lang="en-GB" dirty="0"/>
          </a:p>
        </p:txBody>
      </p:sp>
      <p:sp>
        <p:nvSpPr>
          <p:cNvPr id="12" name="Oval 11">
            <a:extLst>
              <a:ext uri="{FF2B5EF4-FFF2-40B4-BE49-F238E27FC236}">
                <a16:creationId xmlns:a16="http://schemas.microsoft.com/office/drawing/2014/main" id="{6AC609D3-2746-607C-4C8F-1F96BDA9C983}"/>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19360036-E47F-7CD4-83E5-E6359C0594F7}"/>
              </a:ext>
            </a:extLst>
          </p:cNvPr>
          <p:cNvSpPr>
            <a:spLocks noGrp="1"/>
          </p:cNvSpPr>
          <p:nvPr>
            <p:ph idx="15" hasCustomPrompt="1"/>
          </p:nvPr>
        </p:nvSpPr>
        <p:spPr>
          <a:xfrm>
            <a:off x="596261"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22063574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wo Content + Two heading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1933352" y="382349"/>
            <a:ext cx="7403008" cy="1234800"/>
          </a:xfrm>
        </p:spPr>
        <p:txBody>
          <a:bodyPr lIns="0" tIns="0" rIns="0" bIns="0"/>
          <a:lstStyle>
            <a:lvl1pPr algn="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597C4DEB-82AD-CD3F-16A2-CFD42DA88E35}"/>
              </a:ext>
              <a:ext uri="{C183D7F6-B498-43B3-948B-1728B52AA6E4}">
                <adec:decorative xmlns:adec="http://schemas.microsoft.com/office/drawing/2017/decorative" val="1"/>
              </a:ext>
            </a:extLst>
          </p:cNvPr>
          <p:cNvSpPr/>
          <p:nvPr userDrawn="1"/>
        </p:nvSpPr>
        <p:spPr>
          <a:xfrm>
            <a:off x="596213" y="458434"/>
            <a:ext cx="1080120" cy="108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5D6977DD-A1BE-4859-8D6C-BFF294B7E558}"/>
              </a:ext>
            </a:extLst>
          </p:cNvPr>
          <p:cNvSpPr>
            <a:spLocks noGrp="1"/>
          </p:cNvSpPr>
          <p:nvPr>
            <p:ph idx="15" hasCustomPrompt="1"/>
          </p:nvPr>
        </p:nvSpPr>
        <p:spPr>
          <a:xfrm>
            <a:off x="596261"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11" name="Text Placeholder 2">
            <a:extLst>
              <a:ext uri="{FF2B5EF4-FFF2-40B4-BE49-F238E27FC236}">
                <a16:creationId xmlns:a16="http://schemas.microsoft.com/office/drawing/2014/main" id="{D473027E-C16B-976D-58F8-F426DB5669D1}"/>
              </a:ext>
            </a:extLst>
          </p:cNvPr>
          <p:cNvSpPr>
            <a:spLocks noGrp="1"/>
          </p:cNvSpPr>
          <p:nvPr>
            <p:ph type="body" idx="13"/>
          </p:nvPr>
        </p:nvSpPr>
        <p:spPr>
          <a:xfrm>
            <a:off x="517410" y="1812699"/>
            <a:ext cx="5384799" cy="692375"/>
          </a:xfr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Text Placeholder 4">
            <a:extLst>
              <a:ext uri="{FF2B5EF4-FFF2-40B4-BE49-F238E27FC236}">
                <a16:creationId xmlns:a16="http://schemas.microsoft.com/office/drawing/2014/main" id="{9B9A1CF0-6F4F-29F6-14DD-A89545B60112}"/>
              </a:ext>
            </a:extLst>
          </p:cNvPr>
          <p:cNvSpPr>
            <a:spLocks noGrp="1"/>
          </p:cNvSpPr>
          <p:nvPr>
            <p:ph type="body" sz="quarter" idx="3"/>
          </p:nvPr>
        </p:nvSpPr>
        <p:spPr>
          <a:xfrm>
            <a:off x="6304939" y="1812699"/>
            <a:ext cx="5384799" cy="692375"/>
          </a:xfr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 name="Content Placeholder 2"/>
          <p:cNvSpPr>
            <a:spLocks noGrp="1"/>
          </p:cNvSpPr>
          <p:nvPr>
            <p:ph sz="half" idx="1"/>
          </p:nvPr>
        </p:nvSpPr>
        <p:spPr>
          <a:xfrm>
            <a:off x="517409" y="2662898"/>
            <a:ext cx="5384800" cy="3463265"/>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2662898"/>
            <a:ext cx="5384800" cy="3463266"/>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16322112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wo Content high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1812699"/>
            <a:ext cx="5384800" cy="4313465"/>
          </a:xfrm>
          <a:solidFill>
            <a:schemeClr val="accent1"/>
          </a:solidFill>
        </p:spPr>
        <p:txBody>
          <a:bodyPr lIns="180000" tIns="180000" rIns="180000" bIns="180000">
            <a:normAutofit/>
          </a:bodyPr>
          <a:lstStyle>
            <a:lvl1pPr>
              <a:buClr>
                <a:schemeClr val="accent6"/>
              </a:buClr>
              <a:defRPr sz="2400">
                <a:solidFill>
                  <a:schemeClr val="bg2"/>
                </a:solidFill>
              </a:defRPr>
            </a:lvl1pPr>
            <a:lvl2pPr>
              <a:buClr>
                <a:schemeClr val="accent6"/>
              </a:buClr>
              <a:defRPr sz="2200">
                <a:solidFill>
                  <a:schemeClr val="bg2"/>
                </a:solidFill>
              </a:defRPr>
            </a:lvl2pPr>
            <a:lvl3pPr>
              <a:buClr>
                <a:schemeClr val="accent6"/>
              </a:buClr>
              <a:defRPr sz="2000">
                <a:solidFill>
                  <a:schemeClr val="bg2"/>
                </a:solidFill>
              </a:defRPr>
            </a:lvl3pPr>
            <a:lvl4pPr>
              <a:buClr>
                <a:schemeClr val="accent6"/>
              </a:buClr>
              <a:defRPr sz="1800">
                <a:solidFill>
                  <a:schemeClr val="bg2"/>
                </a:solidFill>
              </a:defRPr>
            </a:lvl4pPr>
            <a:lvl5pPr>
              <a:buClr>
                <a:schemeClr val="accent6"/>
              </a:buClr>
              <a:defRPr sz="16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41728252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wo Content high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1812699"/>
            <a:ext cx="5384800" cy="4313465"/>
          </a:xfrm>
          <a:solidFill>
            <a:schemeClr val="accent2"/>
          </a:solidFill>
        </p:spPr>
        <p:txBody>
          <a:bodyPr lIns="180000" tIns="180000" rIns="180000" bIns="180000">
            <a:normAutofit/>
          </a:bodyPr>
          <a:lstStyle>
            <a:lvl1pPr>
              <a:buClr>
                <a:schemeClr val="accent6"/>
              </a:buClr>
              <a:defRPr sz="2400">
                <a:solidFill>
                  <a:schemeClr val="tx1"/>
                </a:solidFill>
              </a:defRPr>
            </a:lvl1pPr>
            <a:lvl2pPr>
              <a:buClr>
                <a:schemeClr val="accent6"/>
              </a:buClr>
              <a:defRPr sz="2200">
                <a:solidFill>
                  <a:schemeClr val="tx1"/>
                </a:solidFill>
              </a:defRPr>
            </a:lvl2pPr>
            <a:lvl3pPr>
              <a:buClr>
                <a:schemeClr val="accent6"/>
              </a:buClr>
              <a:defRPr sz="2000">
                <a:solidFill>
                  <a:schemeClr val="tx1"/>
                </a:solidFill>
              </a:defRPr>
            </a:lvl3pPr>
            <a:lvl4pPr>
              <a:buClr>
                <a:schemeClr val="accent6"/>
              </a:buClr>
              <a:defRPr sz="1800">
                <a:solidFill>
                  <a:schemeClr val="tx1"/>
                </a:solidFill>
              </a:defRPr>
            </a:lvl4pPr>
            <a:lvl5pPr>
              <a:buClr>
                <a:schemeClr val="accent6"/>
              </a:buClr>
              <a:defRPr sz="16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34621799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Two Content high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1812699"/>
            <a:ext cx="5384800" cy="4313465"/>
          </a:xfrm>
          <a:solidFill>
            <a:schemeClr val="accent3"/>
          </a:solidFill>
        </p:spPr>
        <p:txBody>
          <a:bodyPr lIns="180000" tIns="180000" rIns="180000" bIns="180000">
            <a:normAutofit/>
          </a:bodyPr>
          <a:lstStyle>
            <a:lvl1pPr>
              <a:buClr>
                <a:schemeClr val="accent6"/>
              </a:buClr>
              <a:defRPr sz="2400">
                <a:solidFill>
                  <a:schemeClr val="tx1"/>
                </a:solidFill>
              </a:defRPr>
            </a:lvl1pPr>
            <a:lvl2pPr>
              <a:buClr>
                <a:schemeClr val="accent6"/>
              </a:buClr>
              <a:defRPr sz="2200">
                <a:solidFill>
                  <a:schemeClr val="tx1"/>
                </a:solidFill>
              </a:defRPr>
            </a:lvl2pPr>
            <a:lvl3pPr>
              <a:buClr>
                <a:schemeClr val="accent6"/>
              </a:buClr>
              <a:defRPr sz="2000">
                <a:solidFill>
                  <a:schemeClr val="tx1"/>
                </a:solidFill>
              </a:defRPr>
            </a:lvl3pPr>
            <a:lvl4pPr>
              <a:buClr>
                <a:schemeClr val="accent6"/>
              </a:buClr>
              <a:defRPr sz="1800">
                <a:solidFill>
                  <a:schemeClr val="tx1"/>
                </a:solidFill>
              </a:defRPr>
            </a:lvl4pPr>
            <a:lvl5pPr>
              <a:buClr>
                <a:schemeClr val="accent6"/>
              </a:buClr>
              <a:defRPr sz="16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25738335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wo Content high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1812699"/>
            <a:ext cx="5384800" cy="4313465"/>
          </a:xfrm>
          <a:solidFill>
            <a:schemeClr val="accent4"/>
          </a:solidFill>
        </p:spPr>
        <p:txBody>
          <a:bodyPr lIns="180000" tIns="180000" rIns="180000" bIns="180000">
            <a:normAutofit/>
          </a:bodyPr>
          <a:lstStyle>
            <a:lvl1pPr>
              <a:buClr>
                <a:schemeClr val="accent6"/>
              </a:buClr>
              <a:defRPr sz="2400">
                <a:solidFill>
                  <a:schemeClr val="tx1"/>
                </a:solidFill>
              </a:defRPr>
            </a:lvl1pPr>
            <a:lvl2pPr>
              <a:buClr>
                <a:schemeClr val="accent6"/>
              </a:buClr>
              <a:defRPr sz="2200">
                <a:solidFill>
                  <a:schemeClr val="tx1"/>
                </a:solidFill>
              </a:defRPr>
            </a:lvl2pPr>
            <a:lvl3pPr>
              <a:buClr>
                <a:schemeClr val="accent6"/>
              </a:buClr>
              <a:defRPr sz="2000">
                <a:solidFill>
                  <a:schemeClr val="tx1"/>
                </a:solidFill>
              </a:defRPr>
            </a:lvl3pPr>
            <a:lvl4pPr>
              <a:buClr>
                <a:schemeClr val="accent6"/>
              </a:buClr>
              <a:defRPr sz="1800">
                <a:solidFill>
                  <a:schemeClr val="tx1"/>
                </a:solidFill>
              </a:defRPr>
            </a:lvl4pPr>
            <a:lvl5pPr>
              <a:buClr>
                <a:schemeClr val="accent6"/>
              </a:buClr>
              <a:defRPr sz="16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16607756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wo Content high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14" name="Picture 13" descr="Logo NHS Bedfordshire, Luton and Milton Keynes Integrated Care Board">
            <a:extLst>
              <a:ext uri="{FF2B5EF4-FFF2-40B4-BE49-F238E27FC236}">
                <a16:creationId xmlns:a16="http://schemas.microsoft.com/office/drawing/2014/main" id="{B764F99B-AF25-2E32-27E7-CF259261A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1812699"/>
            <a:ext cx="5384800" cy="4313465"/>
          </a:xfrm>
          <a:solidFill>
            <a:schemeClr val="accent5"/>
          </a:solidFill>
        </p:spPr>
        <p:txBody>
          <a:bodyPr lIns="180000" tIns="180000" rIns="180000" bIns="180000">
            <a:normAutofit/>
          </a:bodyPr>
          <a:lstStyle>
            <a:lvl1pPr>
              <a:buClr>
                <a:schemeClr val="accent6"/>
              </a:buClr>
              <a:defRPr sz="2400">
                <a:solidFill>
                  <a:schemeClr val="tx1"/>
                </a:solidFill>
              </a:defRPr>
            </a:lvl1pPr>
            <a:lvl2pPr>
              <a:buClr>
                <a:schemeClr val="accent6"/>
              </a:buClr>
              <a:defRPr sz="2200">
                <a:solidFill>
                  <a:schemeClr val="tx1"/>
                </a:solidFill>
              </a:defRPr>
            </a:lvl2pPr>
            <a:lvl3pPr>
              <a:buClr>
                <a:schemeClr val="accent6"/>
              </a:buClr>
              <a:defRPr sz="2000">
                <a:solidFill>
                  <a:schemeClr val="tx1"/>
                </a:solidFill>
              </a:defRPr>
            </a:lvl3pPr>
            <a:lvl4pPr>
              <a:buClr>
                <a:schemeClr val="accent6"/>
              </a:buClr>
              <a:defRPr sz="1800">
                <a:solidFill>
                  <a:schemeClr val="tx1"/>
                </a:solidFill>
              </a:defRPr>
            </a:lvl4pPr>
            <a:lvl5pPr>
              <a:buClr>
                <a:schemeClr val="accent6"/>
              </a:buClr>
              <a:defRPr sz="16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levels</a:t>
            </a:r>
            <a:endParaRPr lang="en-GB" dirty="0"/>
          </a:p>
        </p:txBody>
      </p:sp>
      <p:sp>
        <p:nvSpPr>
          <p:cNvPr id="13" name="Rectangle 12">
            <a:extLst>
              <a:ext uri="{FF2B5EF4-FFF2-40B4-BE49-F238E27FC236}">
                <a16:creationId xmlns:a16="http://schemas.microsoft.com/office/drawing/2014/main" id="{0CB5C36C-7853-E989-9BB1-1879670D009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536286"/>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21714"/>
            <a:ext cx="487208" cy="536286"/>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24413671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A8C793-FBE8-8D42-B07F-A2F1061D2987}"/>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pic>
        <p:nvPicPr>
          <p:cNvPr id="7" name="Picture 6" descr="Logo NHS Bedfordshire, Luton and Milton Keynes Integrated Care Board">
            <a:extLst>
              <a:ext uri="{FF2B5EF4-FFF2-40B4-BE49-F238E27FC236}">
                <a16:creationId xmlns:a16="http://schemas.microsoft.com/office/drawing/2014/main" id="{5BACF042-79E8-0995-0238-D587D62DAC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12" name="Rectangle 11">
            <a:extLst>
              <a:ext uri="{FF2B5EF4-FFF2-40B4-BE49-F238E27FC236}">
                <a16:creationId xmlns:a16="http://schemas.microsoft.com/office/drawing/2014/main" id="{69E33F2C-1B2A-39E2-00E5-669A242E6E7A}"/>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a:extLst>
              <a:ext uri="{FF2B5EF4-FFF2-40B4-BE49-F238E27FC236}">
                <a16:creationId xmlns:a16="http://schemas.microsoft.com/office/drawing/2014/main" id="{B080E96A-B518-CC4C-93D4-FB346BDBEC7A}"/>
              </a:ext>
            </a:extLst>
          </p:cNvPr>
          <p:cNvSpPr>
            <a:spLocks noGrp="1"/>
          </p:cNvSpPr>
          <p:nvPr>
            <p:ph type="ftr" sz="quarter" idx="11"/>
          </p:nvPr>
        </p:nvSpPr>
        <p:spPr>
          <a:xfrm>
            <a:off x="523445" y="6321714"/>
            <a:ext cx="7403008" cy="536285"/>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9" name="Slide Number Placeholder 5">
            <a:extLst>
              <a:ext uri="{FF2B5EF4-FFF2-40B4-BE49-F238E27FC236}">
                <a16:creationId xmlns:a16="http://schemas.microsoft.com/office/drawing/2014/main" id="{933095F4-8AE0-C24B-9632-EA99B62C401B}"/>
              </a:ext>
            </a:extLst>
          </p:cNvPr>
          <p:cNvSpPr>
            <a:spLocks noGrp="1"/>
          </p:cNvSpPr>
          <p:nvPr>
            <p:ph type="sldNum" sz="quarter" idx="12"/>
          </p:nvPr>
        </p:nvSpPr>
        <p:spPr>
          <a:xfrm>
            <a:off x="11208568" y="6321714"/>
            <a:ext cx="487208" cy="53628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15408967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 logo">
    <p:spTree>
      <p:nvGrpSpPr>
        <p:cNvPr id="1" name=""/>
        <p:cNvGrpSpPr/>
        <p:nvPr/>
      </p:nvGrpSpPr>
      <p:grpSpPr>
        <a:xfrm>
          <a:off x="0" y="0"/>
          <a:ext cx="0" cy="0"/>
          <a:chOff x="0" y="0"/>
          <a:chExt cx="0" cy="0"/>
        </a:xfrm>
      </p:grpSpPr>
      <p:pic>
        <p:nvPicPr>
          <p:cNvPr id="11" name="Picture 10" descr="Logo NHS Bedfordshire, Luton and Milton Keynes Integrated Care Board">
            <a:extLst>
              <a:ext uri="{FF2B5EF4-FFF2-40B4-BE49-F238E27FC236}">
                <a16:creationId xmlns:a16="http://schemas.microsoft.com/office/drawing/2014/main" id="{EC7059DA-B8A9-1906-D3A8-7D072ADB01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386255"/>
            <a:ext cx="1927368" cy="962444"/>
          </a:xfrm>
          <a:prstGeom prst="rect">
            <a:avLst/>
          </a:prstGeom>
        </p:spPr>
      </p:pic>
      <p:sp>
        <p:nvSpPr>
          <p:cNvPr id="10" name="Rectangle 9">
            <a:extLst>
              <a:ext uri="{FF2B5EF4-FFF2-40B4-BE49-F238E27FC236}">
                <a16:creationId xmlns:a16="http://schemas.microsoft.com/office/drawing/2014/main" id="{03B23630-2978-FE3C-C5A4-0137AA831B04}"/>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0B8AFA2F-E014-7040-ADF0-F9D5345AA06D}"/>
              </a:ext>
            </a:extLst>
          </p:cNvPr>
          <p:cNvSpPr>
            <a:spLocks noGrp="1"/>
          </p:cNvSpPr>
          <p:nvPr>
            <p:ph type="ftr" sz="quarter" idx="11"/>
          </p:nvPr>
        </p:nvSpPr>
        <p:spPr>
          <a:xfrm>
            <a:off x="523445" y="6321714"/>
            <a:ext cx="7403008" cy="536285"/>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7" name="Slide Number Placeholder 5">
            <a:extLst>
              <a:ext uri="{FF2B5EF4-FFF2-40B4-BE49-F238E27FC236}">
                <a16:creationId xmlns:a16="http://schemas.microsoft.com/office/drawing/2014/main" id="{E40110C9-9253-6E4E-959D-9ED728D2BD11}"/>
              </a:ext>
            </a:extLst>
          </p:cNvPr>
          <p:cNvSpPr>
            <a:spLocks noGrp="1"/>
          </p:cNvSpPr>
          <p:nvPr>
            <p:ph type="sldNum" sz="quarter" idx="12"/>
          </p:nvPr>
        </p:nvSpPr>
        <p:spPr>
          <a:xfrm>
            <a:off x="11208568" y="6321714"/>
            <a:ext cx="487208" cy="53628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201189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E331-A6EE-7755-2FDC-F7D0D9159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3CD998-0305-0E88-4957-4ED86F7F0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0851D2-DE08-C5C1-AA8E-300713440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F8750-29C1-83E5-1E90-260D8BAB3FAB}"/>
              </a:ext>
            </a:extLst>
          </p:cNvPr>
          <p:cNvSpPr>
            <a:spLocks noGrp="1"/>
          </p:cNvSpPr>
          <p:nvPr>
            <p:ph type="dt" sz="half" idx="10"/>
          </p:nvPr>
        </p:nvSpPr>
        <p:spPr/>
        <p:txBody>
          <a:bodyPr/>
          <a:lstStyle/>
          <a:p>
            <a:fld id="{DD3249BD-42C4-4D73-931C-9F9519E92897}" type="datetimeFigureOut">
              <a:rPr lang="en-GB" smtClean="0"/>
              <a:t>11/10/2023</a:t>
            </a:fld>
            <a:endParaRPr lang="en-GB"/>
          </a:p>
        </p:txBody>
      </p:sp>
      <p:sp>
        <p:nvSpPr>
          <p:cNvPr id="6" name="Footer Placeholder 5">
            <a:extLst>
              <a:ext uri="{FF2B5EF4-FFF2-40B4-BE49-F238E27FC236}">
                <a16:creationId xmlns:a16="http://schemas.microsoft.com/office/drawing/2014/main" id="{818F2A5F-F240-9EC0-7963-38A7490438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55FA44-15FA-E049-8862-5CD4AA0EDC18}"/>
              </a:ext>
            </a:extLst>
          </p:cNvPr>
          <p:cNvSpPr>
            <a:spLocks noGrp="1"/>
          </p:cNvSpPr>
          <p:nvPr>
            <p:ph type="sldNum" sz="quarter" idx="12"/>
          </p:nvPr>
        </p:nvSpPr>
        <p:spPr/>
        <p:txBody>
          <a:bodyPr/>
          <a:lstStyle/>
          <a:p>
            <a:fld id="{D832B215-2F30-403D-B4B9-E9A57F0E7AF3}" type="slidenum">
              <a:rPr lang="en-GB" smtClean="0"/>
              <a:t>‹#›</a:t>
            </a:fld>
            <a:endParaRPr lang="en-GB"/>
          </a:p>
        </p:txBody>
      </p:sp>
    </p:spTree>
    <p:extLst>
      <p:ext uri="{BB962C8B-B14F-4D97-AF65-F5344CB8AC3E}">
        <p14:creationId xmlns:p14="http://schemas.microsoft.com/office/powerpoint/2010/main" val="9701028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B23630-2978-FE3C-C5A4-0137AA831B04}"/>
              </a:ext>
              <a:ext uri="{C183D7F6-B498-43B3-948B-1728B52AA6E4}">
                <adec:decorative xmlns:adec="http://schemas.microsoft.com/office/drawing/2017/decorative" val="1"/>
              </a:ext>
            </a:extLst>
          </p:cNvPr>
          <p:cNvSpPr/>
          <p:nvPr userDrawn="1"/>
        </p:nvSpPr>
        <p:spPr>
          <a:xfrm>
            <a:off x="0" y="6321715"/>
            <a:ext cx="12192000" cy="536285"/>
          </a:xfrm>
          <a:prstGeom prst="rect">
            <a:avLst/>
          </a:prstGeom>
          <a:solidFill>
            <a:srgbClr val="E1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4">
            <a:extLst>
              <a:ext uri="{FF2B5EF4-FFF2-40B4-BE49-F238E27FC236}">
                <a16:creationId xmlns:a16="http://schemas.microsoft.com/office/drawing/2014/main" id="{0B8AFA2F-E014-7040-ADF0-F9D5345AA06D}"/>
              </a:ext>
            </a:extLst>
          </p:cNvPr>
          <p:cNvSpPr>
            <a:spLocks noGrp="1"/>
          </p:cNvSpPr>
          <p:nvPr>
            <p:ph type="ftr" sz="quarter" idx="11"/>
          </p:nvPr>
        </p:nvSpPr>
        <p:spPr>
          <a:xfrm>
            <a:off x="523445" y="6321714"/>
            <a:ext cx="7403008" cy="536285"/>
          </a:xfrm>
          <a:prstGeom prst="rect">
            <a:avLst/>
          </a:prstGeom>
        </p:spPr>
        <p:txBody>
          <a:bodyPr lIns="0" tIns="0" rIns="0" bIns="0"/>
          <a:lstStyle>
            <a:lvl1pPr algn="l">
              <a:defRPr/>
            </a:lvl1pPr>
          </a:lstStyle>
          <a:p>
            <a:r>
              <a:rPr lang="en-GB" b="1" dirty="0"/>
              <a:t>NHS Bedfordshire, Luton and Milton Keynes Integrated Care Board</a:t>
            </a:r>
            <a:endParaRPr lang="en-GB" dirty="0"/>
          </a:p>
        </p:txBody>
      </p:sp>
      <p:sp>
        <p:nvSpPr>
          <p:cNvPr id="7" name="Slide Number Placeholder 5">
            <a:extLst>
              <a:ext uri="{FF2B5EF4-FFF2-40B4-BE49-F238E27FC236}">
                <a16:creationId xmlns:a16="http://schemas.microsoft.com/office/drawing/2014/main" id="{E40110C9-9253-6E4E-959D-9ED728D2BD11}"/>
              </a:ext>
            </a:extLst>
          </p:cNvPr>
          <p:cNvSpPr>
            <a:spLocks noGrp="1"/>
          </p:cNvSpPr>
          <p:nvPr>
            <p:ph type="sldNum" sz="quarter" idx="12"/>
          </p:nvPr>
        </p:nvSpPr>
        <p:spPr>
          <a:xfrm>
            <a:off x="11208568" y="6321714"/>
            <a:ext cx="487208" cy="53628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spTree>
    <p:extLst>
      <p:ext uri="{BB962C8B-B14F-4D97-AF65-F5344CB8AC3E}">
        <p14:creationId xmlns:p14="http://schemas.microsoft.com/office/powerpoint/2010/main" val="40889276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8647C"/>
                </a:solidFill>
              </a:defRPr>
            </a:lvl1p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1C5C9FE9-8E8A-4237-A028-0547BDB48ABA}" type="slidenum">
              <a:rPr lang="en-GB" smtClean="0"/>
              <a:pPr/>
              <a:t>‹#›</a:t>
            </a:fld>
            <a:endParaRPr lang="en-GB" dirty="0"/>
          </a:p>
        </p:txBody>
      </p:sp>
      <p:sp>
        <p:nvSpPr>
          <p:cNvPr id="5" name="Text Placeholder 4"/>
          <p:cNvSpPr>
            <a:spLocks noGrp="1"/>
          </p:cNvSpPr>
          <p:nvPr>
            <p:ph type="body" sz="quarter" idx="11"/>
          </p:nvPr>
        </p:nvSpPr>
        <p:spPr>
          <a:xfrm>
            <a:off x="361952" y="2786064"/>
            <a:ext cx="5734049" cy="1506537"/>
          </a:xfrm>
        </p:spPr>
        <p:txBody>
          <a:bodyPr/>
          <a:lstStyle>
            <a:lvl1pPr marL="0" indent="0">
              <a:buFontTx/>
              <a:buNone/>
              <a:defRPr/>
            </a:lvl1pPr>
          </a:lstStyle>
          <a:p>
            <a:pPr lvl="0"/>
            <a:r>
              <a:rPr lang="en-US" dirty="0"/>
              <a:t>Click to edit Master text styles</a:t>
            </a:r>
          </a:p>
        </p:txBody>
      </p:sp>
    </p:spTree>
    <p:extLst>
      <p:ext uri="{BB962C8B-B14F-4D97-AF65-F5344CB8AC3E}">
        <p14:creationId xmlns:p14="http://schemas.microsoft.com/office/powerpoint/2010/main" val="947591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9017232" y="6413701"/>
            <a:ext cx="2844800" cy="365125"/>
          </a:xfrm>
        </p:spPr>
        <p:txBody>
          <a:bodyPr/>
          <a:lstStyle/>
          <a:p>
            <a:fld id="{B230FB2D-6228-4E21-8EA4-AF43349A18F4}" type="slidenum">
              <a:rPr lang="en-GB" smtClean="0"/>
              <a:pPr/>
              <a:t>‹#›</a:t>
            </a:fld>
            <a:endParaRPr lang="en-GB" dirty="0"/>
          </a:p>
        </p:txBody>
      </p:sp>
      <p:sp>
        <p:nvSpPr>
          <p:cNvPr id="6" name="Rectangle 6"/>
          <p:cNvSpPr>
            <a:spLocks noGrp="1" noChangeArrowheads="1"/>
          </p:cNvSpPr>
          <p:nvPr>
            <p:ph type="title"/>
          </p:nvPr>
        </p:nvSpPr>
        <p:spPr bwMode="auto">
          <a:xfrm>
            <a:off x="264982" y="1304818"/>
            <a:ext cx="11540301" cy="85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rgbClr val="38647C"/>
                </a:solidFill>
              </a:defRPr>
            </a:lvl1pPr>
          </a:lstStyle>
          <a:p>
            <a:pPr lvl="0"/>
            <a:r>
              <a:rPr lang="en-US" dirty="0"/>
              <a:t>Workshop title slide only </a:t>
            </a:r>
            <a:endParaRPr lang="en-GB" dirty="0"/>
          </a:p>
        </p:txBody>
      </p:sp>
      <p:sp>
        <p:nvSpPr>
          <p:cNvPr id="7" name="Rectangle 7"/>
          <p:cNvSpPr>
            <a:spLocks noGrp="1" noChangeArrowheads="1"/>
          </p:cNvSpPr>
          <p:nvPr>
            <p:ph idx="1"/>
          </p:nvPr>
        </p:nvSpPr>
        <p:spPr bwMode="auto">
          <a:xfrm>
            <a:off x="313199" y="2259462"/>
            <a:ext cx="11534204"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buClr>
                <a:srgbClr val="38647C"/>
              </a:buClr>
              <a:buFont typeface="Verdana" panose="020B0604030504040204" pitchFamily="34" charset="0"/>
              <a:buChar char="›"/>
              <a:defRPr/>
            </a:lvl1pPr>
            <a:lvl2pPr marL="628650" indent="-268288">
              <a:buClr>
                <a:srgbClr val="38647C"/>
              </a:buClr>
              <a:buFont typeface="Verdana" panose="020B060403050404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623802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0017" y="1003667"/>
            <a:ext cx="11578307" cy="1066800"/>
          </a:xfrm>
          <a:prstGeom prst="rect">
            <a:avLst/>
          </a:prstGeom>
        </p:spPr>
        <p:txBody>
          <a:bodyPr/>
          <a:lstStyle/>
          <a:p>
            <a:r>
              <a:rPr lang="en-US"/>
              <a:t>Click to edit Master title style</a:t>
            </a:r>
            <a:endParaRPr lang="en-GB" dirty="0"/>
          </a:p>
        </p:txBody>
      </p:sp>
      <p:sp>
        <p:nvSpPr>
          <p:cNvPr id="5" name="Slide Number Placeholder 1"/>
          <p:cNvSpPr>
            <a:spLocks noGrp="1"/>
          </p:cNvSpPr>
          <p:nvPr>
            <p:ph type="sldNum" sz="quarter" idx="4"/>
          </p:nvPr>
        </p:nvSpPr>
        <p:spPr>
          <a:xfrm>
            <a:off x="9028419" y="6339573"/>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32818136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64" y="1007838"/>
            <a:ext cx="11556093" cy="962526"/>
          </a:xfrm>
          <a:prstGeom prst="rect">
            <a:avLst/>
          </a:prstGeom>
        </p:spPr>
        <p:txBody>
          <a:bodyPr/>
          <a:lstStyle/>
          <a:p>
            <a:r>
              <a:rPr lang="en-US"/>
              <a:t>Click to edit Master title style</a:t>
            </a:r>
            <a:endParaRPr lang="en-GB" dirty="0"/>
          </a:p>
        </p:txBody>
      </p:sp>
      <p:sp>
        <p:nvSpPr>
          <p:cNvPr id="3" name="Content Placeholder 2"/>
          <p:cNvSpPr>
            <a:spLocks noGrp="1"/>
          </p:cNvSpPr>
          <p:nvPr>
            <p:ph sz="half" idx="1"/>
          </p:nvPr>
        </p:nvSpPr>
        <p:spPr>
          <a:xfrm>
            <a:off x="323896" y="2054623"/>
            <a:ext cx="8274673" cy="4309501"/>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9163251" y="1989525"/>
            <a:ext cx="2656571" cy="4301481"/>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1"/>
          <p:cNvSpPr>
            <a:spLocks noGrp="1"/>
          </p:cNvSpPr>
          <p:nvPr>
            <p:ph type="sldNum" sz="quarter" idx="4"/>
          </p:nvPr>
        </p:nvSpPr>
        <p:spPr>
          <a:xfrm>
            <a:off x="8994863" y="6347962"/>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5392481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559822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8881" y="1001964"/>
            <a:ext cx="11584452" cy="1133605"/>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90268" y="2173494"/>
            <a:ext cx="11551776" cy="4111614"/>
          </a:xfrm>
          <a:prstGeom prst="rect">
            <a:avLst/>
          </a:prstGeom>
        </p:spPr>
        <p:txBody>
          <a:bodyPr/>
          <a:lstStyle>
            <a:lvl1pPr>
              <a:spcAft>
                <a:spcPts val="600"/>
              </a:spcAft>
              <a:defRPr baseline="0">
                <a:solidFill>
                  <a:schemeClr val="tx1"/>
                </a:solidFill>
              </a:defRPr>
            </a:lvl1pPr>
            <a:lvl2pPr marL="703262" indent="-342900">
              <a:buClr>
                <a:srgbClr val="38647C"/>
              </a:buClr>
              <a:buFont typeface="Verdana" panose="020B0604030504040204" pitchFamily="34" charset="0"/>
              <a:buChar char="−"/>
              <a:defRPr lang="en-US" sz="2000" dirty="0" smtClean="0">
                <a:solidFill>
                  <a:schemeClr val="tx1"/>
                </a:solidFill>
                <a:latin typeface="+mn-lt"/>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pPr/>
              <a:t>‹#›</a:t>
            </a:fld>
            <a:endParaRPr lang="en-GB" dirty="0"/>
          </a:p>
        </p:txBody>
      </p:sp>
    </p:spTree>
    <p:extLst>
      <p:ext uri="{BB962C8B-B14F-4D97-AF65-F5344CB8AC3E}">
        <p14:creationId xmlns:p14="http://schemas.microsoft.com/office/powerpoint/2010/main" val="12036064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64" y="1007838"/>
            <a:ext cx="11554192" cy="962526"/>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23896" y="2054623"/>
            <a:ext cx="7659520"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9003323" y="2066528"/>
            <a:ext cx="2827445" cy="4237558"/>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1"/>
          <p:cNvSpPr>
            <a:spLocks noGrp="1"/>
          </p:cNvSpPr>
          <p:nvPr>
            <p:ph type="sldNum" sz="quarter" idx="4"/>
          </p:nvPr>
        </p:nvSpPr>
        <p:spPr>
          <a:xfrm>
            <a:off x="8994863" y="6347962"/>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23900684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64" y="1007838"/>
            <a:ext cx="11554192" cy="962526"/>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23896" y="2054623"/>
            <a:ext cx="5399571"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423379" y="2066527"/>
            <a:ext cx="5407389" cy="4219973"/>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1"/>
          <p:cNvSpPr>
            <a:spLocks noGrp="1"/>
          </p:cNvSpPr>
          <p:nvPr>
            <p:ph type="sldNum" sz="quarter" idx="4"/>
          </p:nvPr>
        </p:nvSpPr>
        <p:spPr>
          <a:xfrm>
            <a:off x="8994863" y="6347962"/>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32923270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0017" y="1003667"/>
            <a:ext cx="11550739" cy="1066800"/>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5" name="Slide Number Placeholder 1"/>
          <p:cNvSpPr>
            <a:spLocks noGrp="1"/>
          </p:cNvSpPr>
          <p:nvPr>
            <p:ph type="sldNum" sz="quarter" idx="4"/>
          </p:nvPr>
        </p:nvSpPr>
        <p:spPr>
          <a:xfrm>
            <a:off x="9028419" y="6339573"/>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5021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93.xml"/><Relationship Id="rId7" Type="http://schemas.openxmlformats.org/officeDocument/2006/relationships/image" Target="../media/image24.jpe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theme" Target="../theme/theme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8.xml"/><Relationship Id="rId7" Type="http://schemas.openxmlformats.org/officeDocument/2006/relationships/image" Target="../media/image26.jpeg"/><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7.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E23DB7-4BB1-3AC0-7AED-56423B0238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3F8AF5-D848-26B4-1220-36D28AD6D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F01E4C-54CB-C967-EAC7-C8FD570ED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249BD-42C4-4D73-931C-9F9519E92897}" type="datetimeFigureOut">
              <a:rPr lang="en-GB" smtClean="0"/>
              <a:t>11/10/2023</a:t>
            </a:fld>
            <a:endParaRPr lang="en-GB"/>
          </a:p>
        </p:txBody>
      </p:sp>
      <p:sp>
        <p:nvSpPr>
          <p:cNvPr id="5" name="Footer Placeholder 4">
            <a:extLst>
              <a:ext uri="{FF2B5EF4-FFF2-40B4-BE49-F238E27FC236}">
                <a16:creationId xmlns:a16="http://schemas.microsoft.com/office/drawing/2014/main" id="{8CB6C1C5-A2FC-E2D7-6D21-47C1042BE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3D4E27-FE06-E5D1-D564-C4FC46140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2B215-2F30-403D-B4B9-E9A57F0E7AF3}" type="slidenum">
              <a:rPr lang="en-GB" smtClean="0"/>
              <a:t>‹#›</a:t>
            </a:fld>
            <a:endParaRPr lang="en-GB"/>
          </a:p>
        </p:txBody>
      </p:sp>
    </p:spTree>
    <p:extLst>
      <p:ext uri="{BB962C8B-B14F-4D97-AF65-F5344CB8AC3E}">
        <p14:creationId xmlns:p14="http://schemas.microsoft.com/office/powerpoint/2010/main" val="306083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7E0CF6C-748E-4B7A-BC8B-3011EF78ED13}" type="datetime1">
              <a:rPr lang="en-US" smtClean="0"/>
              <a:pPr/>
              <a:t>10/11/2023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6141386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81000"/>
            <a:ext cx="11074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981200"/>
            <a:ext cx="11074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 name="Text Box 20"/>
          <p:cNvSpPr txBox="1">
            <a:spLocks noChangeArrowheads="1"/>
          </p:cNvSpPr>
          <p:nvPr/>
        </p:nvSpPr>
        <p:spPr bwMode="auto">
          <a:xfrm>
            <a:off x="406400" y="6477000"/>
            <a:ext cx="94488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1200">
                <a:solidFill>
                  <a:srgbClr val="2F2727"/>
                </a:solidFill>
              </a:rPr>
              <a:t>Central Bedfordshire</a:t>
            </a:r>
            <a:r>
              <a:rPr lang="en-GB" altLang="en-US" sz="1200">
                <a:solidFill>
                  <a:srgbClr val="2F2727"/>
                </a:solidFill>
              </a:rPr>
              <a:t> </a:t>
            </a:r>
            <a:r>
              <a:rPr lang="en-US" altLang="en-US" sz="1200">
                <a:solidFill>
                  <a:srgbClr val="2F2727"/>
                </a:solidFill>
              </a:rPr>
              <a:t>Council    </a:t>
            </a:r>
            <a:r>
              <a:rPr lang="en-US" altLang="en-US" sz="1200" b="1">
                <a:solidFill>
                  <a:srgbClr val="2F2727"/>
                </a:solidFill>
                <a:latin typeface="Georgia" pitchFamily="18" charset="0"/>
              </a:rPr>
              <a:t>www.centralbedfordshire.gov.uk</a:t>
            </a:r>
          </a:p>
        </p:txBody>
      </p:sp>
    </p:spTree>
    <p:extLst>
      <p:ext uri="{BB962C8B-B14F-4D97-AF65-F5344CB8AC3E}">
        <p14:creationId xmlns:p14="http://schemas.microsoft.com/office/powerpoint/2010/main" val="6736097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fontAlgn="base" hangingPunct="1">
        <a:spcBef>
          <a:spcPct val="0"/>
        </a:spcBef>
        <a:spcAft>
          <a:spcPct val="0"/>
        </a:spcAft>
        <a:defRPr sz="3400" b="1">
          <a:solidFill>
            <a:srgbClr val="4A3A3C"/>
          </a:solidFill>
          <a:latin typeface="+mj-lt"/>
          <a:ea typeface="+mj-ea"/>
          <a:cs typeface="+mj-cs"/>
        </a:defRPr>
      </a:lvl1pPr>
      <a:lvl2pPr algn="l" rtl="0" eaLnBrk="1" fontAlgn="base" hangingPunct="1">
        <a:spcBef>
          <a:spcPct val="0"/>
        </a:spcBef>
        <a:spcAft>
          <a:spcPct val="0"/>
        </a:spcAft>
        <a:defRPr sz="3400" b="1">
          <a:solidFill>
            <a:srgbClr val="4A3A3C"/>
          </a:solidFill>
          <a:latin typeface="Arial" charset="0"/>
          <a:ea typeface="ＭＳ Ｐゴシック" pitchFamily="-64" charset="-128"/>
        </a:defRPr>
      </a:lvl2pPr>
      <a:lvl3pPr algn="l" rtl="0" eaLnBrk="1" fontAlgn="base" hangingPunct="1">
        <a:spcBef>
          <a:spcPct val="0"/>
        </a:spcBef>
        <a:spcAft>
          <a:spcPct val="0"/>
        </a:spcAft>
        <a:defRPr sz="3400" b="1">
          <a:solidFill>
            <a:srgbClr val="4A3A3C"/>
          </a:solidFill>
          <a:latin typeface="Arial" charset="0"/>
          <a:ea typeface="ＭＳ Ｐゴシック" pitchFamily="-64" charset="-128"/>
        </a:defRPr>
      </a:lvl3pPr>
      <a:lvl4pPr algn="l" rtl="0" eaLnBrk="1" fontAlgn="base" hangingPunct="1">
        <a:spcBef>
          <a:spcPct val="0"/>
        </a:spcBef>
        <a:spcAft>
          <a:spcPct val="0"/>
        </a:spcAft>
        <a:defRPr sz="3400" b="1">
          <a:solidFill>
            <a:srgbClr val="4A3A3C"/>
          </a:solidFill>
          <a:latin typeface="Arial" charset="0"/>
          <a:ea typeface="ＭＳ Ｐゴシック" pitchFamily="-64" charset="-128"/>
        </a:defRPr>
      </a:lvl4pPr>
      <a:lvl5pPr algn="l" rtl="0" eaLnBrk="1" fontAlgn="base" hangingPunct="1">
        <a:spcBef>
          <a:spcPct val="0"/>
        </a:spcBef>
        <a:spcAft>
          <a:spcPct val="0"/>
        </a:spcAft>
        <a:defRPr sz="3400" b="1">
          <a:solidFill>
            <a:srgbClr val="4A3A3C"/>
          </a:solidFill>
          <a:latin typeface="Arial" charset="0"/>
          <a:ea typeface="ＭＳ Ｐゴシック" pitchFamily="-64" charset="-128"/>
        </a:defRPr>
      </a:lvl5pPr>
      <a:lvl6pPr marL="457200" algn="l" rtl="0" eaLnBrk="1" fontAlgn="base" hangingPunct="1">
        <a:spcBef>
          <a:spcPct val="0"/>
        </a:spcBef>
        <a:spcAft>
          <a:spcPct val="0"/>
        </a:spcAft>
        <a:defRPr sz="3400" b="1">
          <a:solidFill>
            <a:srgbClr val="4A3A3C"/>
          </a:solidFill>
          <a:latin typeface="Arial" charset="0"/>
          <a:ea typeface="ＭＳ Ｐゴシック" pitchFamily="-64" charset="-128"/>
        </a:defRPr>
      </a:lvl6pPr>
      <a:lvl7pPr marL="914400" algn="l" rtl="0" eaLnBrk="1" fontAlgn="base" hangingPunct="1">
        <a:spcBef>
          <a:spcPct val="0"/>
        </a:spcBef>
        <a:spcAft>
          <a:spcPct val="0"/>
        </a:spcAft>
        <a:defRPr sz="3400" b="1">
          <a:solidFill>
            <a:srgbClr val="4A3A3C"/>
          </a:solidFill>
          <a:latin typeface="Arial" charset="0"/>
          <a:ea typeface="ＭＳ Ｐゴシック" pitchFamily="-64" charset="-128"/>
        </a:defRPr>
      </a:lvl7pPr>
      <a:lvl8pPr marL="1371600" algn="l" rtl="0" eaLnBrk="1" fontAlgn="base" hangingPunct="1">
        <a:spcBef>
          <a:spcPct val="0"/>
        </a:spcBef>
        <a:spcAft>
          <a:spcPct val="0"/>
        </a:spcAft>
        <a:defRPr sz="3400" b="1">
          <a:solidFill>
            <a:srgbClr val="4A3A3C"/>
          </a:solidFill>
          <a:latin typeface="Arial" charset="0"/>
          <a:ea typeface="ＭＳ Ｐゴシック" pitchFamily="-64" charset="-128"/>
        </a:defRPr>
      </a:lvl8pPr>
      <a:lvl9pPr marL="1828800" algn="l" rtl="0" eaLnBrk="1" fontAlgn="base" hangingPunct="1">
        <a:spcBef>
          <a:spcPct val="0"/>
        </a:spcBef>
        <a:spcAft>
          <a:spcPct val="0"/>
        </a:spcAft>
        <a:defRPr sz="3400" b="1">
          <a:solidFill>
            <a:srgbClr val="4A3A3C"/>
          </a:solidFill>
          <a:latin typeface="Arial" charset="0"/>
          <a:ea typeface="ＭＳ Ｐゴシック" pitchFamily="-64" charset="-128"/>
        </a:defRPr>
      </a:lvl9pPr>
    </p:titleStyle>
    <p:bodyStyle>
      <a:lvl1pPr algn="l" rtl="0" eaLnBrk="1" fontAlgn="base" hangingPunct="1">
        <a:spcBef>
          <a:spcPct val="20000"/>
        </a:spcBef>
        <a:spcAft>
          <a:spcPct val="0"/>
        </a:spcAft>
        <a:defRPr sz="2400">
          <a:solidFill>
            <a:schemeClr val="tx1"/>
          </a:solidFill>
          <a:latin typeface="+mn-lt"/>
          <a:ea typeface="+mn-ea"/>
          <a:cs typeface="+mn-cs"/>
        </a:defRPr>
      </a:lvl1pPr>
      <a:lvl2pPr marL="857250" indent="-285750" algn="l" rtl="0" eaLnBrk="1" fontAlgn="base" hangingPunct="1">
        <a:spcBef>
          <a:spcPct val="20000"/>
        </a:spcBef>
        <a:spcAft>
          <a:spcPct val="0"/>
        </a:spcAft>
        <a:buFont typeface="Times" pitchFamily="18" charset="0"/>
        <a:defRPr sz="2400">
          <a:solidFill>
            <a:schemeClr val="tx1"/>
          </a:solidFill>
          <a:latin typeface="+mn-lt"/>
          <a:ea typeface="+mn-ea"/>
        </a:defRPr>
      </a:lvl2pPr>
      <a:lvl3pPr marL="1276350" indent="-228600" algn="l" rtl="0" eaLnBrk="1" fontAlgn="base" hangingPunct="1">
        <a:spcBef>
          <a:spcPct val="20000"/>
        </a:spcBef>
        <a:spcAft>
          <a:spcPct val="0"/>
        </a:spcAft>
        <a:buFont typeface="Wingdings" pitchFamily="2" charset="2"/>
        <a:defRPr sz="2400">
          <a:solidFill>
            <a:schemeClr val="tx1"/>
          </a:solidFill>
          <a:latin typeface="+mn-lt"/>
          <a:ea typeface="+mn-ea"/>
        </a:defRPr>
      </a:lvl3pPr>
      <a:lvl4pPr marL="1695450" indent="-228600" algn="l" rtl="0" eaLnBrk="1" fontAlgn="base" hangingPunct="1">
        <a:spcBef>
          <a:spcPct val="20000"/>
        </a:spcBef>
        <a:spcAft>
          <a:spcPct val="0"/>
        </a:spcAft>
        <a:defRPr sz="2400">
          <a:solidFill>
            <a:schemeClr val="tx1"/>
          </a:solidFill>
          <a:latin typeface="+mn-lt"/>
          <a:ea typeface="+mn-ea"/>
        </a:defRPr>
      </a:lvl4pPr>
      <a:lvl5pPr marL="2114550" indent="-228600" algn="l" rtl="0" eaLnBrk="1" fontAlgn="base" hangingPunct="1">
        <a:spcBef>
          <a:spcPct val="20000"/>
        </a:spcBef>
        <a:spcAft>
          <a:spcPct val="0"/>
        </a:spcAft>
        <a:buChar char="»"/>
        <a:defRPr sz="2400">
          <a:solidFill>
            <a:schemeClr val="tx1"/>
          </a:solidFill>
          <a:latin typeface="+mn-lt"/>
          <a:ea typeface="+mn-ea"/>
        </a:defRPr>
      </a:lvl5pPr>
      <a:lvl6pPr marL="2571750" indent="-228600" algn="l" rtl="0" eaLnBrk="1" fontAlgn="base" hangingPunct="1">
        <a:spcBef>
          <a:spcPct val="20000"/>
        </a:spcBef>
        <a:spcAft>
          <a:spcPct val="0"/>
        </a:spcAft>
        <a:buChar char="»"/>
        <a:defRPr sz="2400">
          <a:solidFill>
            <a:schemeClr val="tx1"/>
          </a:solidFill>
          <a:latin typeface="+mn-lt"/>
          <a:ea typeface="+mn-ea"/>
        </a:defRPr>
      </a:lvl6pPr>
      <a:lvl7pPr marL="3028950" indent="-228600" algn="l" rtl="0" eaLnBrk="1" fontAlgn="base" hangingPunct="1">
        <a:spcBef>
          <a:spcPct val="20000"/>
        </a:spcBef>
        <a:spcAft>
          <a:spcPct val="0"/>
        </a:spcAft>
        <a:buChar char="»"/>
        <a:defRPr sz="2400">
          <a:solidFill>
            <a:schemeClr val="tx1"/>
          </a:solidFill>
          <a:latin typeface="+mn-lt"/>
          <a:ea typeface="+mn-ea"/>
        </a:defRPr>
      </a:lvl7pPr>
      <a:lvl8pPr marL="3486150" indent="-228600" algn="l" rtl="0" eaLnBrk="1" fontAlgn="base" hangingPunct="1">
        <a:spcBef>
          <a:spcPct val="20000"/>
        </a:spcBef>
        <a:spcAft>
          <a:spcPct val="0"/>
        </a:spcAft>
        <a:buChar char="»"/>
        <a:defRPr sz="2400">
          <a:solidFill>
            <a:schemeClr val="tx1"/>
          </a:solidFill>
          <a:latin typeface="+mn-lt"/>
          <a:ea typeface="+mn-ea"/>
        </a:defRPr>
      </a:lvl8pPr>
      <a:lvl9pPr marL="3943350" indent="-228600" algn="l" rtl="0" eaLnBrk="1" fontAlgn="base" hangingPunct="1">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51517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332656"/>
            <a:ext cx="11233248"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31371" y="1700809"/>
            <a:ext cx="11233248" cy="44253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1571" y="6356351"/>
            <a:ext cx="3092829" cy="365125"/>
          </a:xfrm>
          <a:prstGeom prst="rect">
            <a:avLst/>
          </a:prstGeom>
        </p:spPr>
        <p:txBody>
          <a:bodyPr vert="horz" lIns="91440" tIns="45720" rIns="91440" bIns="45720" rtlCol="0" anchor="ctr"/>
          <a:lstStyle>
            <a:lvl1pPr algn="l">
              <a:defRPr sz="1200">
                <a:solidFill>
                  <a:schemeClr val="tx2"/>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r>
              <a:rPr lang="en-GB"/>
              <a:t>NHS Bedfordshire, Luton and Milton Keynes Integrated Care Board</a:t>
            </a:r>
          </a:p>
        </p:txBody>
      </p:sp>
      <p:sp>
        <p:nvSpPr>
          <p:cNvPr id="6" name="Slide Number Placeholder 5"/>
          <p:cNvSpPr>
            <a:spLocks noGrp="1"/>
          </p:cNvSpPr>
          <p:nvPr>
            <p:ph type="sldNum" sz="quarter" idx="4"/>
          </p:nvPr>
        </p:nvSpPr>
        <p:spPr>
          <a:xfrm>
            <a:off x="8737600" y="6356351"/>
            <a:ext cx="2997411" cy="365125"/>
          </a:xfrm>
          <a:prstGeom prst="rect">
            <a:avLst/>
          </a:prstGeom>
        </p:spPr>
        <p:txBody>
          <a:bodyPr vert="horz" lIns="91440" tIns="45720" rIns="91440" bIns="45720" rtlCol="0" anchor="ctr"/>
          <a:lstStyle>
            <a:lvl1pPr algn="r">
              <a:defRPr sz="1200">
                <a:solidFill>
                  <a:schemeClr val="tx2"/>
                </a:solidFill>
              </a:defRPr>
            </a:lvl1pPr>
          </a:lstStyle>
          <a:p>
            <a:fld id="{30A60DCE-9105-48A5-8A92-25C9283756D1}" type="slidenum">
              <a:rPr lang="en-GB" smtClean="0"/>
              <a:pPr/>
              <a:t>‹#›</a:t>
            </a:fld>
            <a:endParaRPr lang="en-GB"/>
          </a:p>
        </p:txBody>
      </p:sp>
    </p:spTree>
    <p:extLst>
      <p:ext uri="{BB962C8B-B14F-4D97-AF65-F5344CB8AC3E}">
        <p14:creationId xmlns:p14="http://schemas.microsoft.com/office/powerpoint/2010/main" val="37609622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Lst>
  <p:hf hdr="0" dt="0"/>
  <p:txStyles>
    <p:titleStyle>
      <a:lvl1pPr algn="l" defTabSz="914400" rtl="0" eaLnBrk="1" latinLnBrk="0" hangingPunct="1">
        <a:spcBef>
          <a:spcPct val="0"/>
        </a:spcBef>
        <a:buNone/>
        <a:defRPr sz="4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rgbClr val="106FB8"/>
        </a:buClr>
        <a:buFont typeface="Arial" panose="020B0604020202020204" pitchFamily="34" charset="0"/>
        <a:buChar char="•"/>
        <a:defRPr sz="24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Clr>
          <a:srgbClr val="106FB8"/>
        </a:buClr>
        <a:buFont typeface="Arial" panose="020B0604020202020204" pitchFamily="34" charset="0"/>
        <a:buChar char="–"/>
        <a:defRPr sz="22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Clr>
          <a:srgbClr val="106FB8"/>
        </a:buClr>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Clr>
          <a:srgbClr val="106FB8"/>
        </a:buClr>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rgbClr val="106FB8"/>
        </a:buClr>
        <a:buFont typeface="Arial" panose="020B0604020202020204" pitchFamily="34" charset="0"/>
        <a:buChar char="»"/>
        <a:defRPr sz="16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278680" y="1323146"/>
            <a:ext cx="11540301" cy="690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Workshop title slide only </a:t>
            </a:r>
            <a:endParaRPr lang="en-GB" dirty="0"/>
          </a:p>
        </p:txBody>
      </p:sp>
      <p:sp>
        <p:nvSpPr>
          <p:cNvPr id="1028" name="Rectangle 7"/>
          <p:cNvSpPr>
            <a:spLocks noGrp="1" noChangeArrowheads="1"/>
          </p:cNvSpPr>
          <p:nvPr>
            <p:ph type="body" idx="1"/>
          </p:nvPr>
        </p:nvSpPr>
        <p:spPr bwMode="auto">
          <a:xfrm>
            <a:off x="313199" y="2259462"/>
            <a:ext cx="11534204"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2" name="Slide Number Placeholder 1"/>
          <p:cNvSpPr>
            <a:spLocks noGrp="1"/>
          </p:cNvSpPr>
          <p:nvPr>
            <p:ph type="sldNum" sz="quarter" idx="4"/>
          </p:nvPr>
        </p:nvSpPr>
        <p:spPr>
          <a:xfrm>
            <a:off x="9006047" y="6413701"/>
            <a:ext cx="2844800" cy="365125"/>
          </a:xfrm>
          <a:prstGeom prst="rect">
            <a:avLst/>
          </a:prstGeom>
        </p:spPr>
        <p:txBody>
          <a:bodyPr vert="horz" lIns="91440" tIns="45720" rIns="91440" bIns="45720" rtlCol="0" anchor="ctr"/>
          <a:lstStyle>
            <a:lvl1pPr algn="r">
              <a:defRPr sz="1800">
                <a:solidFill>
                  <a:schemeClr val="tx1">
                    <a:tint val="75000"/>
                  </a:schemeClr>
                </a:solidFill>
                <a:latin typeface="Calibri" panose="020F0502020204030204" pitchFamily="34" charset="0"/>
                <a:ea typeface="Verdana" panose="020B0604030504040204" pitchFamily="34" charset="0"/>
                <a:cs typeface="Calibri" panose="020F0502020204030204" pitchFamily="34" charset="0"/>
              </a:defRPr>
            </a:lvl1pPr>
          </a:lstStyle>
          <a:p>
            <a:fld id="{1C5C9FE9-8E8A-4237-A028-0547BDB48ABA}" type="slidenum">
              <a:rPr lang="en-GB" smtClean="0"/>
              <a:pPr/>
              <a:t>‹#›</a:t>
            </a:fld>
            <a:endParaRPr lang="en-GB" dirty="0"/>
          </a:p>
        </p:txBody>
      </p:sp>
      <p:pic>
        <p:nvPicPr>
          <p:cNvPr id="7" name="Picture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bwMode="auto">
          <a:xfrm>
            <a:off x="386152" y="6426119"/>
            <a:ext cx="1930033" cy="291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386151" y="153363"/>
            <a:ext cx="2764661" cy="86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39497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Lst>
  <p:hf hdr="0" ftr="0" dt="0"/>
  <p:txStyles>
    <p:titleStyle>
      <a:lvl1pPr algn="l" rtl="0" eaLnBrk="1" fontAlgn="base" hangingPunct="1">
        <a:lnSpc>
          <a:spcPct val="90000"/>
        </a:lnSpc>
        <a:spcBef>
          <a:spcPct val="0"/>
        </a:spcBef>
        <a:spcAft>
          <a:spcPct val="0"/>
        </a:spcAft>
        <a:defRPr lang="en-GB" sz="3200" b="1" baseline="0" dirty="0">
          <a:solidFill>
            <a:srgbClr val="38647C"/>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Calibri" panose="020F0502020204030204" pitchFamily="34" charset="0"/>
          <a:ea typeface="+mn-ea"/>
          <a:cs typeface="Calibri" panose="020F0502020204030204" pitchFamily="34" charset="0"/>
        </a:defRPr>
      </a:lvl1pPr>
      <a:lvl2pPr marL="628650" indent="-268288"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028417" y="6347962"/>
            <a:ext cx="2844800" cy="365125"/>
          </a:xfrm>
          <a:prstGeom prst="rect">
            <a:avLst/>
          </a:prstGeom>
        </p:spPr>
        <p:txBody>
          <a:bodyPr vert="horz" lIns="91440" tIns="45720" rIns="91440" bIns="45720" rtlCol="0" anchor="ctr"/>
          <a:lstStyle>
            <a:lvl1pPr algn="r">
              <a:defRPr sz="1800">
                <a:solidFill>
                  <a:schemeClr val="tx1">
                    <a:tint val="75000"/>
                  </a:schemeClr>
                </a:solidFill>
                <a:latin typeface="Calibri" panose="020F0502020204030204" pitchFamily="34" charset="0"/>
                <a:ea typeface="Verdana" panose="020B0604030504040204" pitchFamily="34" charset="0"/>
                <a:cs typeface="Calibri" panose="020F0502020204030204" pitchFamily="34" charset="0"/>
              </a:defRPr>
            </a:lvl1pPr>
          </a:lstStyle>
          <a:p>
            <a:fld id="{1C5C9FE9-8E8A-4237-A028-0547BDB48ABA}" type="slidenum">
              <a:rPr lang="en-GB" smtClean="0"/>
              <a:pPr/>
              <a:t>‹#›</a:t>
            </a:fld>
            <a:endParaRPr lang="en-GB" dirty="0"/>
          </a:p>
        </p:txBody>
      </p:sp>
      <p:sp>
        <p:nvSpPr>
          <p:cNvPr id="8" name="Rectangle 6"/>
          <p:cNvSpPr>
            <a:spLocks noGrp="1" noChangeArrowheads="1"/>
          </p:cNvSpPr>
          <p:nvPr>
            <p:ph type="title"/>
          </p:nvPr>
        </p:nvSpPr>
        <p:spPr bwMode="auto">
          <a:xfrm>
            <a:off x="264981" y="1010615"/>
            <a:ext cx="11599641"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Presentation slides</a:t>
            </a:r>
            <a:endParaRPr lang="en-GB" dirty="0"/>
          </a:p>
        </p:txBody>
      </p:sp>
      <p:sp>
        <p:nvSpPr>
          <p:cNvPr id="9" name="Rectangle 7"/>
          <p:cNvSpPr>
            <a:spLocks noGrp="1" noChangeArrowheads="1"/>
          </p:cNvSpPr>
          <p:nvPr>
            <p:ph type="body" idx="1"/>
          </p:nvPr>
        </p:nvSpPr>
        <p:spPr bwMode="auto">
          <a:xfrm>
            <a:off x="296027" y="2113008"/>
            <a:ext cx="11534204" cy="41734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pic>
        <p:nvPicPr>
          <p:cNvPr id="6" name="Picture 3"/>
          <p:cNvPicPr>
            <a:picLocks noChangeAspect="1" noChangeArrowheads="1"/>
          </p:cNvPicPr>
          <p:nvPr userDrawn="1"/>
        </p:nvPicPr>
        <p:blipFill>
          <a:blip r:embed="rId7" cstate="email">
            <a:extLst>
              <a:ext uri="{28A0092B-C50C-407E-A947-70E740481C1C}">
                <a14:useLocalDpi xmlns:a14="http://schemas.microsoft.com/office/drawing/2010/main"/>
              </a:ext>
            </a:extLst>
          </a:blip>
          <a:stretch>
            <a:fillRect/>
          </a:stretch>
        </p:blipFill>
        <p:spPr bwMode="auto">
          <a:xfrm>
            <a:off x="445719" y="146282"/>
            <a:ext cx="1878251" cy="59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7784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Lst>
  <p:hf hdr="0" ftr="0" dt="0"/>
  <p:txStyles>
    <p:titleStyle>
      <a:lvl1pPr algn="l" rtl="0" eaLnBrk="1" fontAlgn="base" hangingPunct="1">
        <a:lnSpc>
          <a:spcPct val="90000"/>
        </a:lnSpc>
        <a:spcBef>
          <a:spcPct val="0"/>
        </a:spcBef>
        <a:spcAft>
          <a:spcPct val="0"/>
        </a:spcAft>
        <a:defRPr lang="en-GB" sz="2800" b="1" dirty="0">
          <a:solidFill>
            <a:srgbClr val="38647C"/>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0.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9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9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9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3" Type="http://schemas.openxmlformats.org/officeDocument/2006/relationships/hyperlink" Target="https://www.researchinpractice.org.uk/media/5420/67346_dhsc_trans-safe-report_bridging-the-gap_web.pdf" TargetMode="External"/><Relationship Id="rId2" Type="http://schemas.openxmlformats.org/officeDocument/2006/relationships/hyperlink" Target="https://www.researchinpractice.org.uk/all/publications/2018/august/transitional-safeguarding-adolescence-to-adulthood-strategic-briefing-2018/" TargetMode="External"/><Relationship Id="rId1" Type="http://schemas.openxmlformats.org/officeDocument/2006/relationships/slideLayout" Target="../slideLayouts/slideLayout96.xml"/><Relationship Id="rId6" Type="http://schemas.openxmlformats.org/officeDocument/2006/relationships/hyperlink" Target="https://thestaffcollege.uk/staff-college-research/systems-leadership-research/" TargetMode="External"/><Relationship Id="rId5" Type="http://schemas.openxmlformats.org/officeDocument/2006/relationships/hyperlink" Target="https://www.researchinpractice.org.uk/children/publications/2019/january/safeguarding-during-adolescence-the-relationship-between-contextual-safeguarding-complex-safeguarding-and-transitional-safeguarding-2019/" TargetMode="External"/><Relationship Id="rId4" Type="http://schemas.openxmlformats.org/officeDocument/2006/relationships/hyperlink" Target="https://www.justiceinspectorates.gov.uk/hmiprobation/wp-content/uploads/sites/5/2022/03/Academic-Insights-Holmes-and-Smith-RM.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69">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71">
            <a:extLst>
              <a:ext uri="{FF2B5EF4-FFF2-40B4-BE49-F238E27FC236}">
                <a16:creationId xmlns:a16="http://schemas.microsoft.com/office/drawing/2014/main" id="{8654E6D0-A14C-40BE-8E45-081517266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1" name="Picture 73">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92" name="Rectangle 75">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7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Rectangle 79">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9F42B13B-EC9B-E7F4-0129-E6338422FD50}"/>
              </a:ext>
            </a:extLst>
          </p:cNvPr>
          <p:cNvSpPr>
            <a:spLocks noGrp="1"/>
          </p:cNvSpPr>
          <p:nvPr>
            <p:ph type="ctrTitle"/>
          </p:nvPr>
        </p:nvSpPr>
        <p:spPr>
          <a:xfrm>
            <a:off x="1198181" y="3508940"/>
            <a:ext cx="4987810" cy="2228763"/>
          </a:xfrm>
        </p:spPr>
        <p:txBody>
          <a:bodyPr anchor="t">
            <a:normAutofit/>
          </a:bodyPr>
          <a:lstStyle/>
          <a:p>
            <a:r>
              <a:rPr lang="en-GB" sz="4800" b="1" dirty="0"/>
              <a:t>‘Transitions to the Max’</a:t>
            </a:r>
          </a:p>
        </p:txBody>
      </p:sp>
      <p:sp>
        <p:nvSpPr>
          <p:cNvPr id="3" name="Subtitle 2">
            <a:extLst>
              <a:ext uri="{FF2B5EF4-FFF2-40B4-BE49-F238E27FC236}">
                <a16:creationId xmlns:a16="http://schemas.microsoft.com/office/drawing/2014/main" id="{D05BF33F-A4B6-44CF-1621-5EAFC1656822}"/>
              </a:ext>
            </a:extLst>
          </p:cNvPr>
          <p:cNvSpPr>
            <a:spLocks noGrp="1"/>
          </p:cNvSpPr>
          <p:nvPr>
            <p:ph type="subTitle" idx="1"/>
          </p:nvPr>
        </p:nvSpPr>
        <p:spPr>
          <a:xfrm>
            <a:off x="1198181" y="1837370"/>
            <a:ext cx="4987810" cy="1505505"/>
          </a:xfrm>
        </p:spPr>
        <p:txBody>
          <a:bodyPr anchor="b">
            <a:normAutofit/>
          </a:bodyPr>
          <a:lstStyle/>
          <a:p>
            <a:pPr algn="l"/>
            <a:r>
              <a:rPr lang="en-GB" sz="2000" dirty="0">
                <a:solidFill>
                  <a:schemeClr val="tx1">
                    <a:alpha val="70000"/>
                  </a:schemeClr>
                </a:solidFill>
              </a:rPr>
              <a:t>Safeguarding &amp; Transitions, Adults and Children, Pan Bedfordshire Development Day</a:t>
            </a:r>
          </a:p>
          <a:p>
            <a:pPr algn="l"/>
            <a:r>
              <a:rPr lang="en-GB" sz="2000" dirty="0">
                <a:solidFill>
                  <a:schemeClr val="tx1">
                    <a:alpha val="70000"/>
                  </a:schemeClr>
                </a:solidFill>
              </a:rPr>
              <a:t>03 October 2023 – The Rufus Centre - Flitwick</a:t>
            </a:r>
          </a:p>
        </p:txBody>
      </p:sp>
      <p:pic>
        <p:nvPicPr>
          <p:cNvPr id="4" name="Picture 3">
            <a:extLst>
              <a:ext uri="{FF2B5EF4-FFF2-40B4-BE49-F238E27FC236}">
                <a16:creationId xmlns:a16="http://schemas.microsoft.com/office/drawing/2014/main" id="{7523A92D-D3CD-5FC5-130C-028C32A635D8}"/>
              </a:ext>
            </a:extLst>
          </p:cNvPr>
          <p:cNvPicPr>
            <a:picLocks noChangeAspect="1"/>
          </p:cNvPicPr>
          <p:nvPr/>
        </p:nvPicPr>
        <p:blipFill>
          <a:blip r:embed="rId3"/>
          <a:stretch>
            <a:fillRect/>
          </a:stretch>
        </p:blipFill>
        <p:spPr>
          <a:xfrm>
            <a:off x="1196657" y="854063"/>
            <a:ext cx="2282386" cy="1237439"/>
          </a:xfrm>
          <a:prstGeom prst="rect">
            <a:avLst/>
          </a:prstGeom>
        </p:spPr>
      </p:pic>
    </p:spTree>
    <p:extLst>
      <p:ext uri="{BB962C8B-B14F-4D97-AF65-F5344CB8AC3E}">
        <p14:creationId xmlns:p14="http://schemas.microsoft.com/office/powerpoint/2010/main" val="2359762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11AD-8443-3F54-B298-385C1D3447FA}"/>
              </a:ext>
            </a:extLst>
          </p:cNvPr>
          <p:cNvSpPr>
            <a:spLocks noGrp="1"/>
          </p:cNvSpPr>
          <p:nvPr>
            <p:ph type="title"/>
          </p:nvPr>
        </p:nvSpPr>
        <p:spPr>
          <a:xfrm>
            <a:off x="838200" y="120361"/>
            <a:ext cx="10515600" cy="1080366"/>
          </a:xfrm>
        </p:spPr>
        <p:txBody>
          <a:bodyPr>
            <a:normAutofit/>
          </a:bodyPr>
          <a:lstStyle/>
          <a:p>
            <a:r>
              <a:rPr lang="en-GB" sz="3600" b="1" dirty="0">
                <a:solidFill>
                  <a:srgbClr val="3E92CF"/>
                </a:solidFill>
                <a:effectLst/>
                <a:latin typeface="Arial" panose="020B0604020202020204" pitchFamily="34" charset="0"/>
                <a:ea typeface="Yu Gothic Light" panose="020B0300000000000000" pitchFamily="34" charset="-128"/>
                <a:cs typeface="Times New Roman" panose="02020603050405020304" pitchFamily="18" charset="0"/>
              </a:rPr>
              <a:t>Mental health, mental capacity and risk management</a:t>
            </a:r>
            <a:endParaRPr lang="en-GB" sz="6000" dirty="0"/>
          </a:p>
        </p:txBody>
      </p:sp>
      <p:sp>
        <p:nvSpPr>
          <p:cNvPr id="3" name="Content Placeholder 2">
            <a:extLst>
              <a:ext uri="{FF2B5EF4-FFF2-40B4-BE49-F238E27FC236}">
                <a16:creationId xmlns:a16="http://schemas.microsoft.com/office/drawing/2014/main" id="{E70DAA46-7681-61AC-538E-94A5590743CB}"/>
              </a:ext>
            </a:extLst>
          </p:cNvPr>
          <p:cNvSpPr>
            <a:spLocks noGrp="1"/>
          </p:cNvSpPr>
          <p:nvPr>
            <p:ph idx="1"/>
          </p:nvPr>
        </p:nvSpPr>
        <p:spPr>
          <a:xfrm>
            <a:off x="1120000" y="1491673"/>
            <a:ext cx="10233800" cy="5366327"/>
          </a:xfrm>
        </p:spPr>
        <p:txBody>
          <a:bodyPr>
            <a:normAutofit fontScale="92500"/>
          </a:bodyPr>
          <a:lstStyle/>
          <a:p>
            <a:pPr marL="0" indent="0" algn="just">
              <a:buSzPts val="1100"/>
              <a:buNone/>
            </a:pPr>
            <a:r>
              <a:rPr lang="en-GB"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Siloised</a:t>
            </a: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 working between mental health and social care resulted in practitioners taking entrenched positions in respect of each agencies’ analysis of Max’s needs, functioning and mental capacity. </a:t>
            </a:r>
          </a:p>
          <a:p>
            <a:pPr marL="0" indent="0" algn="just">
              <a:buSzPts val="1100"/>
              <a:buNone/>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This was exacerbated by the sheer number of agencies involved, without any taking a leadership or coordinating role and incompatible ICT systems hindering information sharing. Although agencies eventually resolved this and started to work in a collaborative and strategic way to care plan and manage risk, this delay had allowed Max’s needs to spiral dangerously.</a:t>
            </a:r>
          </a:p>
          <a:p>
            <a:pPr marL="0" indent="0" algn="just">
              <a:buSzPts val="1100"/>
              <a:buNone/>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bureaucracy of arranging complex care plans further hindered efforts to provide an agile response to the escalating crisis.  This fragmented approach also meant that clinicians from the mental health ward were not integrated in safeguarding planning.</a:t>
            </a:r>
          </a:p>
        </p:txBody>
      </p:sp>
    </p:spTree>
    <p:extLst>
      <p:ext uri="{BB962C8B-B14F-4D97-AF65-F5344CB8AC3E}">
        <p14:creationId xmlns:p14="http://schemas.microsoft.com/office/powerpoint/2010/main" val="144683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472B-FABF-7CD4-FC1A-9EA69D34E1C0}"/>
              </a:ext>
            </a:extLst>
          </p:cNvPr>
          <p:cNvSpPr>
            <a:spLocks noGrp="1"/>
          </p:cNvSpPr>
          <p:nvPr>
            <p:ph type="title"/>
          </p:nvPr>
        </p:nvSpPr>
        <p:spPr>
          <a:xfrm>
            <a:off x="838200" y="365126"/>
            <a:ext cx="10515600" cy="780184"/>
          </a:xfrm>
        </p:spPr>
        <p:txBody>
          <a:bodyPr>
            <a:normAutofit/>
          </a:bodyPr>
          <a:lstStyle/>
          <a:p>
            <a:r>
              <a:rPr lang="en-GB" sz="4000" b="1" dirty="0">
                <a:solidFill>
                  <a:srgbClr val="3E92CF"/>
                </a:solidFill>
                <a:effectLst/>
                <a:latin typeface="Arial" panose="020B0604020202020204" pitchFamily="34" charset="0"/>
                <a:ea typeface="Yu Gothic Light" panose="020B0300000000000000" pitchFamily="34" charset="-128"/>
                <a:cs typeface="Times New Roman" panose="02020603050405020304" pitchFamily="18" charset="0"/>
              </a:rPr>
              <a:t>Response to exploitation</a:t>
            </a:r>
            <a:endParaRPr lang="en-GB" sz="9600" dirty="0"/>
          </a:p>
        </p:txBody>
      </p:sp>
      <p:sp>
        <p:nvSpPr>
          <p:cNvPr id="3" name="Content Placeholder 2">
            <a:extLst>
              <a:ext uri="{FF2B5EF4-FFF2-40B4-BE49-F238E27FC236}">
                <a16:creationId xmlns:a16="http://schemas.microsoft.com/office/drawing/2014/main" id="{ED6249F8-C491-A2C2-1552-BFA11D21DACD}"/>
              </a:ext>
            </a:extLst>
          </p:cNvPr>
          <p:cNvSpPr>
            <a:spLocks noGrp="1"/>
          </p:cNvSpPr>
          <p:nvPr>
            <p:ph idx="1"/>
          </p:nvPr>
        </p:nvSpPr>
        <p:spPr>
          <a:xfrm>
            <a:off x="1120000" y="1145311"/>
            <a:ext cx="10233800" cy="5532580"/>
          </a:xfrm>
        </p:spPr>
        <p:txBody>
          <a:bodyPr/>
          <a:lstStyle/>
          <a:p>
            <a:pPr marL="0" indent="0" algn="just">
              <a:buSzPts val="1100"/>
              <a:buNone/>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The overwhelming urgency of resolving Max’s needs for specialist care and support drew focus from the issue of exploitation, resulting in a limited multi-agency safeguarding response. </a:t>
            </a:r>
          </a:p>
          <a:p>
            <a:pPr marL="0" indent="0" algn="just">
              <a:buSzPts val="1100"/>
              <a:buNone/>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An all-ages approach to exploitation should be developed ensure that pathways, tools and training are available to all practitioners working with people experiencing exploitation, with a particular focus on embedding knowledge for practitioners working with younger adults who have transitioned from children’s to adults’ services. </a:t>
            </a:r>
          </a:p>
          <a:p>
            <a:pPr marL="0" indent="0" algn="just">
              <a:buSzPts val="1100"/>
              <a:buNone/>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This requires legal literacy in respect of frameworks for intervention and an effective multi-disciplinary strategic approach.   </a:t>
            </a:r>
          </a:p>
          <a:p>
            <a:endParaRPr lang="en-GB" dirty="0"/>
          </a:p>
        </p:txBody>
      </p:sp>
    </p:spTree>
    <p:extLst>
      <p:ext uri="{BB962C8B-B14F-4D97-AF65-F5344CB8AC3E}">
        <p14:creationId xmlns:p14="http://schemas.microsoft.com/office/powerpoint/2010/main" val="370099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12" name="Rectangle 2111">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a:solidFill>
                <a:srgbClr val="FFFFFF"/>
              </a:solidFill>
              <a:latin typeface="Arial"/>
              <a:ea typeface="ＭＳ Ｐゴシック"/>
            </a:endParaRPr>
          </a:p>
        </p:txBody>
      </p:sp>
      <p:sp>
        <p:nvSpPr>
          <p:cNvPr id="2114" name="Arc 2113">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61782" y="1162045"/>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sz="2400" dirty="0">
              <a:solidFill>
                <a:srgbClr val="000000"/>
              </a:solidFill>
              <a:latin typeface="Arial"/>
              <a:ea typeface="ＭＳ Ｐゴシック"/>
            </a:endParaRPr>
          </a:p>
        </p:txBody>
      </p:sp>
      <p:sp>
        <p:nvSpPr>
          <p:cNvPr id="2" name="TextBox 1">
            <a:extLst>
              <a:ext uri="{FF2B5EF4-FFF2-40B4-BE49-F238E27FC236}">
                <a16:creationId xmlns:a16="http://schemas.microsoft.com/office/drawing/2014/main" id="{86A05CB5-3BB6-3EC3-5096-046C8E17FAC3}"/>
              </a:ext>
            </a:extLst>
          </p:cNvPr>
          <p:cNvSpPr txBox="1"/>
          <p:nvPr/>
        </p:nvSpPr>
        <p:spPr>
          <a:xfrm>
            <a:off x="2152650" y="1825625"/>
            <a:ext cx="4045020" cy="4351338"/>
          </a:xfrm>
          <a:prstGeom prst="rect">
            <a:avLst/>
          </a:prstGeom>
        </p:spPr>
        <p:txBody>
          <a:bodyPr vert="horz" lIns="91440" tIns="45720" rIns="91440" bIns="45720" rtlCol="0">
            <a:normAutofit/>
          </a:bodyPr>
          <a:lstStyle/>
          <a:p>
            <a:pPr fontAlgn="base">
              <a:lnSpc>
                <a:spcPct val="90000"/>
              </a:lnSpc>
              <a:spcBef>
                <a:spcPct val="0"/>
              </a:spcBef>
              <a:spcAft>
                <a:spcPts val="600"/>
              </a:spcAft>
            </a:pPr>
            <a:r>
              <a:rPr lang="en-US" sz="2400" b="1" dirty="0">
                <a:solidFill>
                  <a:srgbClr val="000000"/>
                </a:solidFill>
                <a:latin typeface="Arial"/>
                <a:ea typeface="ＭＳ Ｐゴシック"/>
              </a:rPr>
              <a:t>Actions and changes  by CBC Adults services</a:t>
            </a:r>
          </a:p>
          <a:p>
            <a:pPr indent="-228600" fontAlgn="base">
              <a:lnSpc>
                <a:spcPct val="90000"/>
              </a:lnSpc>
              <a:spcBef>
                <a:spcPct val="0"/>
              </a:spcBef>
              <a:spcAft>
                <a:spcPts val="600"/>
              </a:spcAft>
              <a:buFont typeface="Arial" panose="020B0604020202020204" pitchFamily="34" charset="0"/>
              <a:buChar char="•"/>
            </a:pPr>
            <a:endParaRPr lang="en-US" sz="2400" b="1" dirty="0">
              <a:solidFill>
                <a:srgbClr val="000000"/>
              </a:solidFill>
              <a:latin typeface="Arial"/>
              <a:ea typeface="ＭＳ Ｐゴシック"/>
            </a:endParaRPr>
          </a:p>
          <a:p>
            <a:pPr fontAlgn="base">
              <a:lnSpc>
                <a:spcPct val="90000"/>
              </a:lnSpc>
              <a:spcBef>
                <a:spcPct val="0"/>
              </a:spcBef>
              <a:spcAft>
                <a:spcPts val="600"/>
              </a:spcAft>
            </a:pPr>
            <a:r>
              <a:rPr lang="en-US" sz="2400" b="1" dirty="0">
                <a:solidFill>
                  <a:srgbClr val="000000"/>
                </a:solidFill>
                <a:latin typeface="Arial"/>
                <a:ea typeface="ＭＳ Ｐゴシック"/>
              </a:rPr>
              <a:t>Transitions to the Max</a:t>
            </a:r>
          </a:p>
          <a:p>
            <a:pPr indent="-228600" fontAlgn="base">
              <a:lnSpc>
                <a:spcPct val="90000"/>
              </a:lnSpc>
              <a:spcBef>
                <a:spcPct val="0"/>
              </a:spcBef>
              <a:spcAft>
                <a:spcPts val="600"/>
              </a:spcAft>
              <a:buFont typeface="Arial" panose="020B0604020202020204" pitchFamily="34" charset="0"/>
              <a:buChar char="•"/>
            </a:pPr>
            <a:endParaRPr lang="en-US" sz="2400" dirty="0">
              <a:solidFill>
                <a:srgbClr val="000000"/>
              </a:solidFill>
              <a:latin typeface="Arial"/>
              <a:ea typeface="ＭＳ Ｐゴシック"/>
            </a:endParaRPr>
          </a:p>
          <a:p>
            <a:pPr indent="-228600" fontAlgn="base">
              <a:lnSpc>
                <a:spcPct val="90000"/>
              </a:lnSpc>
              <a:spcBef>
                <a:spcPct val="0"/>
              </a:spcBef>
              <a:spcAft>
                <a:spcPts val="600"/>
              </a:spcAft>
              <a:buFont typeface="Arial" panose="020B0604020202020204" pitchFamily="34" charset="0"/>
              <a:buChar char="•"/>
            </a:pPr>
            <a:endParaRPr lang="en-US" sz="2400" dirty="0">
              <a:solidFill>
                <a:srgbClr val="000000"/>
              </a:solidFill>
              <a:latin typeface="Arial"/>
              <a:ea typeface="ＭＳ Ｐゴシック"/>
            </a:endParaRPr>
          </a:p>
          <a:p>
            <a:pPr fontAlgn="base">
              <a:lnSpc>
                <a:spcPct val="90000"/>
              </a:lnSpc>
              <a:spcBef>
                <a:spcPct val="0"/>
              </a:spcBef>
              <a:spcAft>
                <a:spcPts val="600"/>
              </a:spcAft>
            </a:pPr>
            <a:r>
              <a:rPr lang="en-US" sz="2400" dirty="0">
                <a:solidFill>
                  <a:srgbClr val="000000"/>
                </a:solidFill>
                <a:latin typeface="Arial"/>
                <a:ea typeface="ＭＳ Ｐゴシック"/>
              </a:rPr>
              <a:t>Stuart Mitchelmore</a:t>
            </a:r>
          </a:p>
          <a:p>
            <a:pPr fontAlgn="base">
              <a:lnSpc>
                <a:spcPct val="90000"/>
              </a:lnSpc>
              <a:spcBef>
                <a:spcPct val="0"/>
              </a:spcBef>
              <a:spcAft>
                <a:spcPts val="600"/>
              </a:spcAft>
            </a:pPr>
            <a:r>
              <a:rPr lang="en-US" sz="2400" dirty="0">
                <a:solidFill>
                  <a:srgbClr val="000000"/>
                </a:solidFill>
                <a:latin typeface="Arial"/>
                <a:ea typeface="ＭＳ Ｐゴシック"/>
              </a:rPr>
              <a:t>Assistant Director Adult Social Care </a:t>
            </a:r>
          </a:p>
        </p:txBody>
      </p:sp>
      <p:sp>
        <p:nvSpPr>
          <p:cNvPr id="2116" name="Oval 21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1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a typeface="ＭＳ Ｐゴシック"/>
            </a:endParaRPr>
          </a:p>
        </p:txBody>
      </p:sp>
      <p:pic>
        <p:nvPicPr>
          <p:cNvPr id="2074" name="Picture 26" descr="001_CBC_2colou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84227" y="3212976"/>
            <a:ext cx="3645024" cy="3645024"/>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
        <p:nvSpPr>
          <p:cNvPr id="2076" name="Text Box 28"/>
          <p:cNvSpPr txBox="1">
            <a:spLocks noChangeArrowheads="1"/>
          </p:cNvSpPr>
          <p:nvPr/>
        </p:nvSpPr>
        <p:spPr bwMode="auto">
          <a:xfrm>
            <a:off x="5721376" y="2405894"/>
            <a:ext cx="4316172" cy="31974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t">
            <a:normAutofit/>
          </a:bodyPr>
          <a:lstStyle/>
          <a:p>
            <a:pPr indent="-228600" fontAlgn="base">
              <a:lnSpc>
                <a:spcPct val="90000"/>
              </a:lnSpc>
              <a:spcBef>
                <a:spcPct val="0"/>
              </a:spcBef>
              <a:spcAft>
                <a:spcPts val="600"/>
              </a:spcAft>
              <a:buFont typeface="Arial" panose="020B0604020202020204" pitchFamily="34" charset="0"/>
              <a:buChar char="•"/>
            </a:pPr>
            <a:endParaRPr lang="en-US" altLang="en-US" sz="1700" dirty="0">
              <a:solidFill>
                <a:srgbClr val="000000"/>
              </a:solidFill>
              <a:latin typeface="Arial"/>
              <a:ea typeface="ＭＳ Ｐゴシック"/>
            </a:endParaRPr>
          </a:p>
        </p:txBody>
      </p:sp>
      <p:sp>
        <p:nvSpPr>
          <p:cNvPr id="2068" name="Rectangle 20"/>
          <p:cNvSpPr>
            <a:spLocks noChangeArrowheads="1"/>
          </p:cNvSpPr>
          <p:nvPr/>
        </p:nvSpPr>
        <p:spPr bwMode="auto">
          <a:xfrm>
            <a:off x="2981325" y="59912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endParaRPr lang="en-GB" altLang="en-US" sz="2400">
              <a:solidFill>
                <a:srgbClr val="000000"/>
              </a:solidFill>
              <a:latin typeface="Arial" charset="0"/>
              <a:ea typeface="ＭＳ Ｐゴシック" pitchFamily="-64" charset="-128"/>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5" name="Rectangle 12304">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a:solidFill>
                <a:srgbClr val="FFFFFF"/>
              </a:solidFill>
              <a:latin typeface="Arial"/>
              <a:ea typeface="ＭＳ Ｐゴシック"/>
            </a:endParaRPr>
          </a:p>
        </p:txBody>
      </p:sp>
      <p:sp>
        <p:nvSpPr>
          <p:cNvPr id="12307" name="Arc 12306">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61782" y="1162045"/>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sz="2400" dirty="0">
              <a:solidFill>
                <a:srgbClr val="000000"/>
              </a:solidFill>
              <a:latin typeface="Arial"/>
              <a:ea typeface="ＭＳ Ｐゴシック"/>
            </a:endParaRPr>
          </a:p>
        </p:txBody>
      </p:sp>
      <p:sp>
        <p:nvSpPr>
          <p:cNvPr id="12291" name="Rectangle 3"/>
          <p:cNvSpPr>
            <a:spLocks noGrp="1" noChangeArrowheads="1"/>
          </p:cNvSpPr>
          <p:nvPr>
            <p:ph type="body" idx="1"/>
          </p:nvPr>
        </p:nvSpPr>
        <p:spPr>
          <a:xfrm>
            <a:off x="1919536" y="1412776"/>
            <a:ext cx="5043338" cy="4752528"/>
          </a:xfrm>
        </p:spPr>
        <p:txBody>
          <a:bodyPr>
            <a:normAutofit/>
          </a:bodyPr>
          <a:lstStyle/>
          <a:p>
            <a:pPr>
              <a:lnSpc>
                <a:spcPct val="90000"/>
              </a:lnSpc>
            </a:pPr>
            <a:r>
              <a:rPr lang="en-GB" sz="1900" kern="100" dirty="0">
                <a:latin typeface="Calibri" panose="020F0502020204030204" pitchFamily="34" charset="0"/>
                <a:ea typeface="Calibri" panose="020F0502020204030204" pitchFamily="34" charset="0"/>
                <a:cs typeface="Calibri" panose="020F0502020204030204" pitchFamily="34" charset="0"/>
              </a:rPr>
              <a:t>Today support would have not stalled whilst organisations agree who is responsible.</a:t>
            </a:r>
          </a:p>
          <a:p>
            <a:pPr>
              <a:lnSpc>
                <a:spcPct val="90000"/>
              </a:lnSpc>
            </a:pPr>
            <a:endParaRPr lang="en-GB" sz="19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GB" sz="1900" kern="100" dirty="0">
                <a:latin typeface="Calibri" panose="020F0502020204030204" pitchFamily="34" charset="0"/>
                <a:ea typeface="Calibri" panose="020F0502020204030204" pitchFamily="34" charset="0"/>
                <a:cs typeface="Calibri" panose="020F0502020204030204" pitchFamily="34" charset="0"/>
              </a:rPr>
              <a:t>A review of the Multi-agency Co-operation between Teams protocol shared &amp; implemented involving CBC Adults, Bedford Borough Council (BBC), Children’s services and East London Foundation Trust (ELFT). </a:t>
            </a:r>
          </a:p>
          <a:p>
            <a:pPr>
              <a:lnSpc>
                <a:spcPct val="90000"/>
              </a:lnSpc>
            </a:pPr>
            <a:endParaRPr lang="en-GB" sz="19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GB" sz="1900" kern="100" dirty="0">
                <a:latin typeface="Calibri" panose="020F0502020204030204" pitchFamily="34" charset="0"/>
                <a:ea typeface="Calibri" panose="020F0502020204030204" pitchFamily="34" charset="0"/>
                <a:cs typeface="Calibri" panose="020F0502020204030204" pitchFamily="34" charset="0"/>
              </a:rPr>
              <a:t>The dispute resolution protocol includes a commitment from all parties that the initial point of entry will hold the case until safe transfer to the appropriate agency/team is arranged.  </a:t>
            </a:r>
            <a:br>
              <a:rPr lang="en-GB" sz="1900" kern="100" dirty="0">
                <a:latin typeface="Calibri" panose="020F0502020204030204" pitchFamily="34" charset="0"/>
                <a:ea typeface="Calibri" panose="020F0502020204030204" pitchFamily="34" charset="0"/>
                <a:cs typeface="Calibri" panose="020F0502020204030204" pitchFamily="34" charset="0"/>
              </a:rPr>
            </a:br>
            <a:endParaRPr lang="en-GB" sz="19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GB" sz="1900" kern="100" dirty="0">
                <a:latin typeface="Calibri" panose="020F0502020204030204" pitchFamily="34" charset="0"/>
                <a:ea typeface="Calibri" panose="020F0502020204030204" pitchFamily="34" charset="0"/>
                <a:cs typeface="Calibri" panose="020F0502020204030204" pitchFamily="34" charset="0"/>
              </a:rPr>
              <a:t>Document shared &amp; Launch events in October.</a:t>
            </a:r>
            <a:endParaRPr lang="en-GB" sz="19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GB" altLang="en-US" sz="1900" dirty="0"/>
          </a:p>
        </p:txBody>
      </p:sp>
      <p:sp>
        <p:nvSpPr>
          <p:cNvPr id="12309" name="Oval 1230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1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a typeface="ＭＳ Ｐゴシック"/>
            </a:endParaRPr>
          </a:p>
        </p:txBody>
      </p:sp>
      <p:pic>
        <p:nvPicPr>
          <p:cNvPr id="2" name="Picture 26" descr="001_CBC_2colour">
            <a:extLst>
              <a:ext uri="{FF2B5EF4-FFF2-40B4-BE49-F238E27FC236}">
                <a16:creationId xmlns:a16="http://schemas.microsoft.com/office/drawing/2014/main" id="{E40DC071-E7E2-5DA7-F0ED-963767F36A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52184" y="3791194"/>
            <a:ext cx="2880320" cy="2950174"/>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
        <p:nvSpPr>
          <p:cNvPr id="2" name="Title 1">
            <a:extLst>
              <a:ext uri="{FF2B5EF4-FFF2-40B4-BE49-F238E27FC236}">
                <a16:creationId xmlns:a16="http://schemas.microsoft.com/office/drawing/2014/main" id="{2027BC89-2B4C-1DEF-20CC-0EB93B4D4590}"/>
              </a:ext>
            </a:extLst>
          </p:cNvPr>
          <p:cNvSpPr>
            <a:spLocks noGrp="1"/>
          </p:cNvSpPr>
          <p:nvPr>
            <p:ph type="title"/>
          </p:nvPr>
        </p:nvSpPr>
        <p:spPr>
          <a:xfrm>
            <a:off x="5721375" y="489509"/>
            <a:ext cx="4316172" cy="1667569"/>
          </a:xfrm>
        </p:spPr>
        <p:txBody>
          <a:bodyPr anchor="b">
            <a:normAutofit/>
          </a:bodyPr>
          <a:lstStyle/>
          <a:p>
            <a:r>
              <a:rPr lang="en-GB" sz="3500" dirty="0"/>
              <a:t>                         </a:t>
            </a:r>
          </a:p>
        </p:txBody>
      </p:sp>
      <p:pic>
        <p:nvPicPr>
          <p:cNvPr id="4" name="Picture 26" descr="001_CBC_2colour">
            <a:extLst>
              <a:ext uri="{FF2B5EF4-FFF2-40B4-BE49-F238E27FC236}">
                <a16:creationId xmlns:a16="http://schemas.microsoft.com/office/drawing/2014/main" id="{358270BF-4E9F-BEF8-1DC5-4A72F617C2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31504" y="1759590"/>
            <a:ext cx="2907124" cy="29071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5CDFB9F-C88F-E8D1-0D9B-4B4C1FAC64FB}"/>
              </a:ext>
            </a:extLst>
          </p:cNvPr>
          <p:cNvSpPr>
            <a:spLocks noGrp="1"/>
          </p:cNvSpPr>
          <p:nvPr>
            <p:ph idx="1"/>
          </p:nvPr>
        </p:nvSpPr>
        <p:spPr>
          <a:xfrm>
            <a:off x="4646133" y="1340768"/>
            <a:ext cx="5842355" cy="4262590"/>
          </a:xfrm>
        </p:spPr>
        <p:txBody>
          <a:bodyPr anchor="t">
            <a:normAutofit lnSpcReduction="10000"/>
          </a:bodyPr>
          <a:lstStyle/>
          <a:p>
            <a:pPr>
              <a:lnSpc>
                <a:spcPct val="90000"/>
              </a:lnSpc>
            </a:pPr>
            <a:r>
              <a:rPr lang="en-GB" sz="2000" kern="100" dirty="0">
                <a:latin typeface="Calibri" panose="020F0502020204030204" pitchFamily="34" charset="0"/>
                <a:ea typeface="Calibri" panose="020F0502020204030204" pitchFamily="34" charset="0"/>
                <a:cs typeface="Calibri" panose="020F0502020204030204" pitchFamily="34" charset="0"/>
              </a:rPr>
              <a:t>The terms of reference (ToR) for the Transitions Meeting (formerly termed panel) has been reviewed and circulated across partners. The difference now is that membership has increased the great importance of this meeting has been highlighted to SEND service.</a:t>
            </a:r>
          </a:p>
          <a:p>
            <a:pPr>
              <a:lnSpc>
                <a:spcPct val="90000"/>
              </a:lnSpc>
            </a:pPr>
            <a:endParaRPr lang="en-GB" sz="20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endParaRPr lang="en-GB" sz="20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GB" sz="2000" kern="100" dirty="0">
                <a:latin typeface="Calibri" panose="020F0502020204030204" pitchFamily="34" charset="0"/>
                <a:ea typeface="Calibri" panose="020F0502020204030204" pitchFamily="34" charset="0"/>
                <a:cs typeface="Calibri" panose="020F0502020204030204" pitchFamily="34" charset="0"/>
              </a:rPr>
              <a:t>The monthly transitions meeting is now regularly attended by Adult Mental health services as well as Child and Adolescent Mental Health services (CAMHs) and Adult Social Care services and Children services.</a:t>
            </a:r>
          </a:p>
          <a:p>
            <a:pPr>
              <a:lnSpc>
                <a:spcPct val="90000"/>
              </a:lnSpc>
            </a:pPr>
            <a:endParaRPr lang="en-GB" sz="20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GB" sz="2000" kern="100" dirty="0">
                <a:latin typeface="Calibri" panose="020F0502020204030204" pitchFamily="34" charset="0"/>
                <a:ea typeface="Calibri" panose="020F0502020204030204" pitchFamily="34" charset="0"/>
                <a:cs typeface="Calibri" panose="020F0502020204030204" pitchFamily="34" charset="0"/>
              </a:rPr>
              <a:t>This enables that all services now to be involved in discussions earlier &amp; disputes would be recognised and resolved sooner.</a:t>
            </a: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GB" sz="1400" dirty="0"/>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0" y="6400800"/>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52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Tree>
    <p:extLst>
      <p:ext uri="{BB962C8B-B14F-4D97-AF65-F5344CB8AC3E}">
        <p14:creationId xmlns:p14="http://schemas.microsoft.com/office/powerpoint/2010/main" val="366316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pic>
        <p:nvPicPr>
          <p:cNvPr id="4" name="Picture 26" descr="001_CBC_2colour">
            <a:extLst>
              <a:ext uri="{FF2B5EF4-FFF2-40B4-BE49-F238E27FC236}">
                <a16:creationId xmlns:a16="http://schemas.microsoft.com/office/drawing/2014/main" id="{CC78B31B-48CF-C647-10A1-EF9E6375E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31504" y="1759590"/>
            <a:ext cx="2907124" cy="29071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721CDE-EFB5-ACBE-6677-8615B185BAC8}"/>
              </a:ext>
            </a:extLst>
          </p:cNvPr>
          <p:cNvSpPr>
            <a:spLocks noGrp="1"/>
          </p:cNvSpPr>
          <p:nvPr>
            <p:ph idx="1"/>
          </p:nvPr>
        </p:nvSpPr>
        <p:spPr>
          <a:xfrm>
            <a:off x="4871864" y="1484784"/>
            <a:ext cx="5165684" cy="4118574"/>
          </a:xfrm>
        </p:spPr>
        <p:txBody>
          <a:bodyPr anchor="t">
            <a:normAutofit lnSpcReduction="10000"/>
          </a:bodyPr>
          <a:lstStyle/>
          <a:p>
            <a:pPr>
              <a:lnSpc>
                <a:spcPct val="90000"/>
              </a:lnSpc>
            </a:pPr>
            <a:r>
              <a:rPr lang="en-GB" sz="1800" kern="100" dirty="0">
                <a:latin typeface="Calibri" panose="020F0502020204030204" pitchFamily="34" charset="0"/>
                <a:ea typeface="Calibri" panose="020F0502020204030204" pitchFamily="34" charset="0"/>
                <a:cs typeface="Calibri" panose="020F0502020204030204" pitchFamily="34" charset="0"/>
              </a:rPr>
              <a:t>Joint transitions audits have  been undertaken with Children services &amp; more are scheduled and planned for on a quarterly basis going forward.  It involves practitioners and managers and appropriate agencies involved so feedback can be captured and addressed.</a:t>
            </a:r>
          </a:p>
          <a:p>
            <a:pPr>
              <a:lnSpc>
                <a:spcPct val="90000"/>
              </a:lnSpc>
            </a:pPr>
            <a:endParaRPr lang="en-GB" sz="18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endParaRPr lang="en-GB" sz="18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GB" sz="1800" kern="100" dirty="0">
                <a:latin typeface="Calibri" panose="020F0502020204030204" pitchFamily="34" charset="0"/>
                <a:ea typeface="Calibri" panose="020F0502020204030204" pitchFamily="34" charset="0"/>
                <a:cs typeface="Calibri" panose="020F0502020204030204" pitchFamily="34" charset="0"/>
              </a:rPr>
              <a:t>Audits done to date have shown good multidisciplinary working around the adult resulting in good outcomes. Adult and children services have seen more flexibility in care planning because of the learning of MAX SAR. </a:t>
            </a:r>
          </a:p>
          <a:p>
            <a:pPr>
              <a:lnSpc>
                <a:spcPct val="90000"/>
              </a:lnSpc>
            </a:pPr>
            <a:endParaRPr lang="en-GB" sz="18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GB" sz="1800" kern="100" dirty="0">
                <a:latin typeface="Calibri" panose="020F0502020204030204" pitchFamily="34" charset="0"/>
                <a:ea typeface="Calibri" panose="020F0502020204030204" pitchFamily="34" charset="0"/>
                <a:cs typeface="Calibri" panose="020F0502020204030204" pitchFamily="34" charset="0"/>
              </a:rPr>
              <a:t>This allows for monitoring of practice &amp; the opportunity to learn from cases at an early stage and amend practice, policy &amp; procedure where needed.</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GB" sz="1400" dirty="0"/>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0" y="6400800"/>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52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Tree>
    <p:extLst>
      <p:ext uri="{BB962C8B-B14F-4D97-AF65-F5344CB8AC3E}">
        <p14:creationId xmlns:p14="http://schemas.microsoft.com/office/powerpoint/2010/main" val="396036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a:solidFill>
                <a:srgbClr val="FFFFFF"/>
              </a:solidFill>
              <a:latin typeface="Arial"/>
              <a:ea typeface="ＭＳ Ｐゴシック"/>
            </a:endParaRPr>
          </a:p>
        </p:txBody>
      </p:sp>
      <p:sp>
        <p:nvSpPr>
          <p:cNvPr id="20" name="Arc 1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7624025"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rgbClr val="000000"/>
              </a:solidFill>
              <a:latin typeface="Calibri" panose="020F0502020204030204"/>
              <a:ea typeface="ＭＳ Ｐゴシック"/>
            </a:endParaRPr>
          </a:p>
        </p:txBody>
      </p:sp>
      <p:sp>
        <p:nvSpPr>
          <p:cNvPr id="22" name="Freeform: Shape 2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pic>
        <p:nvPicPr>
          <p:cNvPr id="4" name="Picture 3">
            <a:extLst>
              <a:ext uri="{FF2B5EF4-FFF2-40B4-BE49-F238E27FC236}">
                <a16:creationId xmlns:a16="http://schemas.microsoft.com/office/drawing/2014/main" id="{0251850B-A858-726E-50D3-F7BF2C374EB4}"/>
              </a:ext>
            </a:extLst>
          </p:cNvPr>
          <p:cNvPicPr>
            <a:picLocks noChangeAspect="1"/>
          </p:cNvPicPr>
          <p:nvPr/>
        </p:nvPicPr>
        <p:blipFill>
          <a:blip r:embed="rId2"/>
          <a:stretch>
            <a:fillRect/>
          </a:stretch>
        </p:blipFill>
        <p:spPr>
          <a:xfrm>
            <a:off x="1559496" y="1628800"/>
            <a:ext cx="3583036" cy="33987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3230018-6B7B-3CF8-783A-E747AD2C5E5C}"/>
              </a:ext>
            </a:extLst>
          </p:cNvPr>
          <p:cNvSpPr>
            <a:spLocks noGrp="1"/>
          </p:cNvSpPr>
          <p:nvPr>
            <p:ph idx="1"/>
          </p:nvPr>
        </p:nvSpPr>
        <p:spPr>
          <a:xfrm>
            <a:off x="5142533" y="1984443"/>
            <a:ext cx="4896818" cy="4192520"/>
          </a:xfrm>
        </p:spPr>
        <p:txBody>
          <a:bodyPr>
            <a:normAutofit/>
          </a:bodyPr>
          <a:lstStyle/>
          <a:p>
            <a:pPr>
              <a:lnSpc>
                <a:spcPct val="90000"/>
              </a:lnSpc>
              <a:spcAft>
                <a:spcPts val="800"/>
              </a:spcAft>
            </a:pPr>
            <a:r>
              <a:rPr lang="en-GB" sz="2000" kern="100" dirty="0">
                <a:latin typeface="Calibri" panose="020F0502020204030204" pitchFamily="34" charset="0"/>
                <a:ea typeface="Calibri" panose="020F0502020204030204" pitchFamily="34" charset="0"/>
                <a:cs typeface="Calibri" panose="020F0502020204030204" pitchFamily="34" charset="0"/>
              </a:rPr>
              <a:t>Risk Enablement Practice Guidance &amp; Panel procedure CBC (adult &amp; Children) updated and distributed internally &amp; to all partners agencies.  Uploaded to the Policy Hub, shared and discussed with practitioners. </a:t>
            </a:r>
          </a:p>
          <a:p>
            <a:pPr>
              <a:lnSpc>
                <a:spcPct val="90000"/>
              </a:lnSpc>
              <a:spcAft>
                <a:spcPts val="800"/>
              </a:spcAft>
            </a:pPr>
            <a:endParaRPr lang="en-GB" sz="20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800"/>
              </a:spcAft>
            </a:pPr>
            <a:r>
              <a:rPr lang="en-GB" sz="2000" kern="100" dirty="0">
                <a:latin typeface="Calibri" panose="020F0502020204030204" pitchFamily="34" charset="0"/>
                <a:ea typeface="Calibri" panose="020F0502020204030204" pitchFamily="34" charset="0"/>
                <a:cs typeface="Calibri" panose="020F0502020204030204" pitchFamily="34" charset="0"/>
              </a:rPr>
              <a:t>The Social Care Specification with ELFT describes the delegated functions and is being  currently finalised. There will be reference to transitions within this. </a:t>
            </a: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GB" sz="2000" dirty="0"/>
          </a:p>
        </p:txBody>
      </p:sp>
    </p:spTree>
    <p:extLst>
      <p:ext uri="{BB962C8B-B14F-4D97-AF65-F5344CB8AC3E}">
        <p14:creationId xmlns:p14="http://schemas.microsoft.com/office/powerpoint/2010/main" val="858488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pic>
        <p:nvPicPr>
          <p:cNvPr id="4" name="Picture 26" descr="001_CBC_2colour">
            <a:extLst>
              <a:ext uri="{FF2B5EF4-FFF2-40B4-BE49-F238E27FC236}">
                <a16:creationId xmlns:a16="http://schemas.microsoft.com/office/drawing/2014/main" id="{82C8A45B-DF7D-2BFE-3C11-949FB675B2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05001" y="116632"/>
            <a:ext cx="1898695" cy="1800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530AA15-B1AD-899E-78DE-0E3A4D993433}"/>
              </a:ext>
            </a:extLst>
          </p:cNvPr>
          <p:cNvSpPr>
            <a:spLocks noGrp="1"/>
          </p:cNvSpPr>
          <p:nvPr>
            <p:ph idx="1"/>
          </p:nvPr>
        </p:nvSpPr>
        <p:spPr>
          <a:xfrm>
            <a:off x="1919537" y="2333836"/>
            <a:ext cx="8424937" cy="3269522"/>
          </a:xfrm>
        </p:spPr>
        <p:txBody>
          <a:bodyPr anchor="t">
            <a:normAutofit/>
          </a:bodyPr>
          <a:lstStyle/>
          <a:p>
            <a:r>
              <a:rPr lang="en-GB" sz="1800" kern="100" dirty="0">
                <a:latin typeface="Calibri" panose="020F0502020204030204" pitchFamily="34" charset="0"/>
                <a:ea typeface="Calibri" panose="020F0502020204030204" pitchFamily="34" charset="0"/>
                <a:cs typeface="Calibri" panose="020F0502020204030204" pitchFamily="34" charset="0"/>
              </a:rPr>
              <a:t>An Accommodation Strategy for adults with care and support needs (working age adults) has been created spanning 2022-2027. </a:t>
            </a:r>
          </a:p>
          <a:p>
            <a:endParaRPr lang="en-GB" sz="1800" kern="100" dirty="0">
              <a:latin typeface="Calibri" panose="020F0502020204030204" pitchFamily="34" charset="0"/>
              <a:ea typeface="Calibri" panose="020F0502020204030204" pitchFamily="34" charset="0"/>
              <a:cs typeface="Calibri" panose="020F0502020204030204" pitchFamily="34" charset="0"/>
            </a:endParaRPr>
          </a:p>
          <a:p>
            <a:r>
              <a:rPr lang="en-GB" sz="1800" kern="100" dirty="0">
                <a:latin typeface="Calibri" panose="020F0502020204030204" pitchFamily="34" charset="0"/>
                <a:ea typeface="Calibri" panose="020F0502020204030204" pitchFamily="34" charset="0"/>
                <a:cs typeface="Calibri" panose="020F0502020204030204" pitchFamily="34" charset="0"/>
              </a:rPr>
              <a:t>The strategy sits with the Commissioning Service, looking to increase provision by 20% and includes supported living supply. Looking to replace existing stock that is poor quality &amp; will include provision for people with a learning disability and autism. </a:t>
            </a:r>
          </a:p>
          <a:p>
            <a:endParaRPr lang="en-GB" sz="1800" kern="100" dirty="0">
              <a:latin typeface="Calibri" panose="020F0502020204030204" pitchFamily="34" charset="0"/>
              <a:ea typeface="Calibri" panose="020F0502020204030204" pitchFamily="34" charset="0"/>
              <a:cs typeface="Calibri" panose="020F0502020204030204" pitchFamily="34" charset="0"/>
            </a:endParaRPr>
          </a:p>
          <a:p>
            <a:r>
              <a:rPr lang="en-GB" sz="1800" kern="100" dirty="0">
                <a:latin typeface="Calibri" panose="020F0502020204030204" pitchFamily="34" charset="0"/>
                <a:ea typeface="Calibri" panose="020F0502020204030204" pitchFamily="34" charset="0"/>
                <a:cs typeface="Calibri" panose="020F0502020204030204" pitchFamily="34" charset="0"/>
              </a:rPr>
              <a:t>The strategy will increase capacity for short break units including provision for people with a learning disability and autism.</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GB" sz="1700" dirty="0"/>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0" y="6400800"/>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52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Tree>
    <p:extLst>
      <p:ext uri="{BB962C8B-B14F-4D97-AF65-F5344CB8AC3E}">
        <p14:creationId xmlns:p14="http://schemas.microsoft.com/office/powerpoint/2010/main" val="23702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
        <p:nvSpPr>
          <p:cNvPr id="2" name="Title 1">
            <a:extLst>
              <a:ext uri="{FF2B5EF4-FFF2-40B4-BE49-F238E27FC236}">
                <a16:creationId xmlns:a16="http://schemas.microsoft.com/office/drawing/2014/main" id="{31B30C5B-DB74-1026-8E41-4CD4008EABB2}"/>
              </a:ext>
            </a:extLst>
          </p:cNvPr>
          <p:cNvSpPr>
            <a:spLocks noGrp="1"/>
          </p:cNvSpPr>
          <p:nvPr>
            <p:ph type="title"/>
          </p:nvPr>
        </p:nvSpPr>
        <p:spPr>
          <a:xfrm>
            <a:off x="5721375" y="489509"/>
            <a:ext cx="4316172" cy="1667569"/>
          </a:xfrm>
        </p:spPr>
        <p:txBody>
          <a:bodyPr anchor="b">
            <a:normAutofit/>
          </a:bodyPr>
          <a:lstStyle/>
          <a:p>
            <a:pPr>
              <a:lnSpc>
                <a:spcPct val="90000"/>
              </a:lnSpc>
            </a:pPr>
            <a:r>
              <a:rPr lang="en-GB" sz="2700" dirty="0"/>
              <a:t>                                           </a:t>
            </a:r>
            <a:br>
              <a:rPr lang="en-GB" sz="2700" dirty="0"/>
            </a:br>
            <a:endParaRPr lang="en-GB" sz="2700" dirty="0"/>
          </a:p>
        </p:txBody>
      </p:sp>
      <p:pic>
        <p:nvPicPr>
          <p:cNvPr id="4" name="Picture 26" descr="001_CBC_2colour">
            <a:extLst>
              <a:ext uri="{FF2B5EF4-FFF2-40B4-BE49-F238E27FC236}">
                <a16:creationId xmlns:a16="http://schemas.microsoft.com/office/drawing/2014/main" id="{D3B08C49-816F-917D-8112-AED84196FC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31506" y="44624"/>
            <a:ext cx="1512167" cy="14533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7398C8C-F4A8-7ECB-A5F1-FE646959382F}"/>
              </a:ext>
            </a:extLst>
          </p:cNvPr>
          <p:cNvSpPr>
            <a:spLocks noGrp="1"/>
          </p:cNvSpPr>
          <p:nvPr>
            <p:ph idx="1"/>
          </p:nvPr>
        </p:nvSpPr>
        <p:spPr>
          <a:xfrm>
            <a:off x="5721376" y="2405894"/>
            <a:ext cx="4316172" cy="3197464"/>
          </a:xfrm>
        </p:spPr>
        <p:txBody>
          <a:bodyPr anchor="t">
            <a:normAutofit/>
          </a:bodyPr>
          <a:lstStyle/>
          <a:p>
            <a:pPr>
              <a:lnSpc>
                <a:spcPct val="90000"/>
              </a:lnSpc>
            </a:pPr>
            <a:endParaRPr lang="en-GB" sz="1700" dirty="0"/>
          </a:p>
          <a:p>
            <a:pPr>
              <a:lnSpc>
                <a:spcPct val="90000"/>
              </a:lnSpc>
            </a:pPr>
            <a:endParaRPr lang="en-GB" sz="1700" dirty="0"/>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0" y="6400800"/>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52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
        <p:nvSpPr>
          <p:cNvPr id="5" name="TextBox 4">
            <a:extLst>
              <a:ext uri="{FF2B5EF4-FFF2-40B4-BE49-F238E27FC236}">
                <a16:creationId xmlns:a16="http://schemas.microsoft.com/office/drawing/2014/main" id="{E1F9D863-CE19-2EA8-691F-96D755179B27}"/>
              </a:ext>
            </a:extLst>
          </p:cNvPr>
          <p:cNvSpPr txBox="1"/>
          <p:nvPr/>
        </p:nvSpPr>
        <p:spPr>
          <a:xfrm>
            <a:off x="2135560" y="1628801"/>
            <a:ext cx="8352928" cy="4342279"/>
          </a:xfrm>
          <a:prstGeom prst="rect">
            <a:avLst/>
          </a:prstGeom>
          <a:noFill/>
        </p:spPr>
        <p:txBody>
          <a:bodyPr wrap="square" rtlCol="0">
            <a:spAutoFit/>
          </a:bodyPr>
          <a:lstStyle/>
          <a:p>
            <a:pPr eaLnBrk="0" fontAlgn="base" hangingPunct="0">
              <a:lnSpc>
                <a:spcPct val="107000"/>
              </a:lnSpc>
              <a:spcBef>
                <a:spcPct val="0"/>
              </a:spcBef>
              <a:spcAft>
                <a:spcPts val="800"/>
              </a:spcAft>
            </a:pPr>
            <a:r>
              <a:rPr lang="en-GB" kern="100" dirty="0">
                <a:solidFill>
                  <a:srgbClr val="000000"/>
                </a:solidFill>
                <a:latin typeface="Calibri" panose="020F0502020204030204" pitchFamily="34" charset="0"/>
                <a:ea typeface="Calibri" panose="020F0502020204030204" pitchFamily="34" charset="0"/>
                <a:cs typeface="Calibri" panose="020F0502020204030204" pitchFamily="34" charset="0"/>
              </a:rPr>
              <a:t>To improve services and collaborative approaches between looked after Children (LAC)/ELFT/Housing/Children services,  Housing now sitting on the Corporate Parenting Panel.</a:t>
            </a:r>
          </a:p>
          <a:p>
            <a:pPr eaLnBrk="0" fontAlgn="base" hangingPunct="0">
              <a:lnSpc>
                <a:spcPct val="107000"/>
              </a:lnSpc>
              <a:spcBef>
                <a:spcPct val="0"/>
              </a:spcBef>
              <a:spcAft>
                <a:spcPts val="800"/>
              </a:spcAft>
            </a:pPr>
            <a:r>
              <a:rPr lang="en-GB"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eaLnBrk="0" fontAlgn="base" hangingPunct="0">
              <a:lnSpc>
                <a:spcPct val="107000"/>
              </a:lnSpc>
              <a:spcBef>
                <a:spcPct val="0"/>
              </a:spcBef>
              <a:spcAft>
                <a:spcPts val="800"/>
              </a:spcAft>
            </a:pPr>
            <a:r>
              <a:rPr lang="en-GB" kern="100" dirty="0">
                <a:solidFill>
                  <a:srgbClr val="000000"/>
                </a:solidFill>
                <a:latin typeface="Calibri" panose="020F0502020204030204" pitchFamily="34" charset="0"/>
                <a:ea typeface="Calibri" panose="020F0502020204030204" pitchFamily="34" charset="0"/>
                <a:cs typeface="Calibri" panose="020F0502020204030204" pitchFamily="34" charset="0"/>
              </a:rPr>
              <a:t>Housing &amp; Children’s Services protocol is in progress &amp; will include a housing pathway for care experienced young people immediately leaving care. As it involves multiple pathways, where children services and housing duties interact beyond care experienced young people (finalised by the end of 2023).  </a:t>
            </a:r>
          </a:p>
          <a:p>
            <a:pPr eaLnBrk="0" fontAlgn="base" hangingPunct="0">
              <a:lnSpc>
                <a:spcPct val="107000"/>
              </a:lnSpc>
              <a:spcBef>
                <a:spcPct val="0"/>
              </a:spcBef>
              <a:spcAft>
                <a:spcPts val="800"/>
              </a:spcAft>
            </a:pPr>
            <a:endParaRPr lang="en-GB"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eaLnBrk="0" fontAlgn="base" hangingPunct="0">
              <a:lnSpc>
                <a:spcPct val="107000"/>
              </a:lnSpc>
              <a:spcBef>
                <a:spcPct val="0"/>
              </a:spcBef>
              <a:spcAft>
                <a:spcPts val="800"/>
              </a:spcAft>
            </a:pPr>
            <a:r>
              <a:rPr lang="en-GB" kern="100" dirty="0">
                <a:solidFill>
                  <a:srgbClr val="000000"/>
                </a:solidFill>
                <a:latin typeface="Calibri" panose="020F0502020204030204" pitchFamily="34" charset="0"/>
                <a:ea typeface="Calibri" panose="020F0502020204030204" pitchFamily="34" charset="0"/>
                <a:cs typeface="Calibri" panose="020F0502020204030204" pitchFamily="34" charset="0"/>
              </a:rPr>
              <a:t>Housing have opened up training flats (semi-independent) Houghton Regis area, to provide a safe environment to learn how to live independently. The protocol will be further expanded to include Adult social care processes where there are potential care needs. </a:t>
            </a:r>
            <a:endParaRPr lang="en-GB"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80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
        <p:nvSpPr>
          <p:cNvPr id="2" name="Title 1">
            <a:extLst>
              <a:ext uri="{FF2B5EF4-FFF2-40B4-BE49-F238E27FC236}">
                <a16:creationId xmlns:a16="http://schemas.microsoft.com/office/drawing/2014/main" id="{A1DC8986-C81E-58B6-927E-1628C972F2DD}"/>
              </a:ext>
            </a:extLst>
          </p:cNvPr>
          <p:cNvSpPr>
            <a:spLocks noGrp="1"/>
          </p:cNvSpPr>
          <p:nvPr>
            <p:ph type="title"/>
          </p:nvPr>
        </p:nvSpPr>
        <p:spPr>
          <a:xfrm>
            <a:off x="5721375" y="489509"/>
            <a:ext cx="4316172" cy="1667569"/>
          </a:xfrm>
        </p:spPr>
        <p:txBody>
          <a:bodyPr anchor="b">
            <a:normAutofit/>
          </a:bodyPr>
          <a:lstStyle/>
          <a:p>
            <a:r>
              <a:rPr lang="en-GB" sz="3500" dirty="0"/>
              <a:t>                                          </a:t>
            </a:r>
          </a:p>
        </p:txBody>
      </p:sp>
      <p:pic>
        <p:nvPicPr>
          <p:cNvPr id="4" name="Picture 26" descr="001_CBC_2colour">
            <a:extLst>
              <a:ext uri="{FF2B5EF4-FFF2-40B4-BE49-F238E27FC236}">
                <a16:creationId xmlns:a16="http://schemas.microsoft.com/office/drawing/2014/main" id="{280F9484-50F9-1203-5873-A3B4F140E9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3512" y="260648"/>
            <a:ext cx="1440160" cy="15841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C334671-6615-DDBC-CF2D-602A129EFC3F}"/>
              </a:ext>
            </a:extLst>
          </p:cNvPr>
          <p:cNvSpPr>
            <a:spLocks noGrp="1"/>
          </p:cNvSpPr>
          <p:nvPr>
            <p:ph idx="1"/>
          </p:nvPr>
        </p:nvSpPr>
        <p:spPr>
          <a:xfrm>
            <a:off x="1703512" y="1700808"/>
            <a:ext cx="8640960" cy="4608512"/>
          </a:xfrm>
        </p:spPr>
        <p:txBody>
          <a:bodyPr anchor="t">
            <a:normAutofit/>
          </a:bodyPr>
          <a:lstStyle/>
          <a:p>
            <a:pPr>
              <a:lnSpc>
                <a:spcPct val="90000"/>
              </a:lnSpc>
            </a:pPr>
            <a:endParaRPr lang="en-GB" sz="14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GB" sz="1700" kern="100" dirty="0">
                <a:latin typeface="Calibri" panose="020F0502020204030204" pitchFamily="34" charset="0"/>
                <a:ea typeface="Calibri" panose="020F0502020204030204" pitchFamily="34" charset="0"/>
                <a:cs typeface="Calibri" panose="020F0502020204030204" pitchFamily="34" charset="0"/>
              </a:rPr>
              <a:t>The protocol will also include how housing support Children services with ‘light-touch’ suitability assessments when properties within the private rented sector are being considered.  Will open up pathways for Colleagues in Children’s to have improved access to supported housing provision. </a:t>
            </a:r>
          </a:p>
          <a:p>
            <a:pPr>
              <a:lnSpc>
                <a:spcPct val="90000"/>
              </a:lnSpc>
            </a:pPr>
            <a:endParaRPr lang="en-GB" sz="1700" b="1" kern="100" dirty="0">
              <a:latin typeface="Calibri" panose="020F0502020204030204" pitchFamily="34" charset="0"/>
              <a:cs typeface="Calibri" panose="020F0502020204030204" pitchFamily="34" charset="0"/>
            </a:endParaRPr>
          </a:p>
          <a:p>
            <a:pPr>
              <a:lnSpc>
                <a:spcPct val="90000"/>
              </a:lnSpc>
            </a:pPr>
            <a:r>
              <a:rPr lang="en-GB" sz="1700" kern="100" dirty="0">
                <a:latin typeface="Calibri" panose="020F0502020204030204" pitchFamily="34" charset="0"/>
                <a:ea typeface="Calibri" panose="020F0502020204030204" pitchFamily="34" charset="0"/>
                <a:cs typeface="Calibri" panose="020F0502020204030204" pitchFamily="34" charset="0"/>
              </a:rPr>
              <a:t>Housing service is developing a supported accommodation strategy that will include considering the needs of homeless people with mental health problems and exploring potential responses in collaboration with health and adult social care, towards people with mental health problems that fall below the threshold for supported living. Potential to reduce the number of out of area placements, as this has a negative impact by creating barriers to the persons family &amp; local support networks often leading to failed placements.</a:t>
            </a:r>
          </a:p>
          <a:p>
            <a:pPr>
              <a:lnSpc>
                <a:spcPct val="90000"/>
              </a:lnSpc>
            </a:pPr>
            <a:endParaRPr lang="en-GB" sz="17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GB" sz="1700" kern="100" dirty="0">
                <a:latin typeface="Calibri" panose="020F0502020204030204" pitchFamily="34" charset="0"/>
                <a:ea typeface="Calibri" panose="020F0502020204030204" pitchFamily="34" charset="0"/>
                <a:cs typeface="Calibri" panose="020F0502020204030204" pitchFamily="34" charset="0"/>
              </a:rPr>
              <a:t>Project recently set up to review all short breaks options including out of area and will aim to address issues including out of area placements. </a:t>
            </a:r>
            <a:endParaRPr lang="en-GB"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GB" sz="1400" b="1" dirty="0"/>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0" y="6400800"/>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52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latin typeface="Arial"/>
              <a:ea typeface="ＭＳ Ｐゴシック"/>
            </a:endParaRPr>
          </a:p>
        </p:txBody>
      </p:sp>
    </p:spTree>
    <p:extLst>
      <p:ext uri="{BB962C8B-B14F-4D97-AF65-F5344CB8AC3E}">
        <p14:creationId xmlns:p14="http://schemas.microsoft.com/office/powerpoint/2010/main" val="237606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B6596-BCAA-6502-168F-2E5A37CFF02C}"/>
              </a:ext>
            </a:extLst>
          </p:cNvPr>
          <p:cNvSpPr>
            <a:spLocks noGrp="1"/>
          </p:cNvSpPr>
          <p:nvPr>
            <p:ph type="title"/>
          </p:nvPr>
        </p:nvSpPr>
        <p:spPr>
          <a:xfrm>
            <a:off x="572493" y="238540"/>
            <a:ext cx="11018520" cy="1066386"/>
          </a:xfrm>
        </p:spPr>
        <p:txBody>
          <a:bodyPr anchor="b">
            <a:normAutofit/>
          </a:bodyPr>
          <a:lstStyle/>
          <a:p>
            <a:r>
              <a:rPr lang="en-GB" sz="5400" dirty="0"/>
              <a:t>Housekeeping:</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47CEDD-879A-A8A4-DAA0-B6CD02BFDCD4}"/>
              </a:ext>
            </a:extLst>
          </p:cNvPr>
          <p:cNvSpPr>
            <a:spLocks noGrp="1"/>
          </p:cNvSpPr>
          <p:nvPr>
            <p:ph idx="1"/>
          </p:nvPr>
        </p:nvSpPr>
        <p:spPr>
          <a:xfrm>
            <a:off x="572493" y="1923288"/>
            <a:ext cx="6713552" cy="4770226"/>
          </a:xfrm>
        </p:spPr>
        <p:txBody>
          <a:bodyPr anchor="t">
            <a:normAutofit/>
          </a:bodyPr>
          <a:lstStyle/>
          <a:p>
            <a:r>
              <a:rPr lang="en-GB" sz="1900" b="1" dirty="0"/>
              <a:t>Event Timings: </a:t>
            </a:r>
            <a:br>
              <a:rPr lang="en-GB" sz="1900" b="1" dirty="0"/>
            </a:br>
            <a:r>
              <a:rPr lang="en-GB" sz="1900" b="0" dirty="0"/>
              <a:t>Break 11:15am (20 mins) </a:t>
            </a:r>
            <a:br>
              <a:rPr lang="en-GB" sz="1900" b="0" dirty="0"/>
            </a:br>
            <a:r>
              <a:rPr lang="en-GB" sz="1900" dirty="0"/>
              <a:t>Lunch 1pm (45mins) </a:t>
            </a:r>
            <a:br>
              <a:rPr lang="en-GB" sz="1900" dirty="0"/>
            </a:br>
            <a:r>
              <a:rPr lang="en-GB" sz="1900" dirty="0"/>
              <a:t>Close 4pm</a:t>
            </a:r>
          </a:p>
          <a:p>
            <a:r>
              <a:rPr lang="en-GB" sz="1900" b="1" dirty="0"/>
              <a:t>Toilets: </a:t>
            </a:r>
            <a:r>
              <a:rPr lang="en-GB" sz="1900" b="0" dirty="0"/>
              <a:t>back of hall &amp; in foyer area</a:t>
            </a:r>
          </a:p>
          <a:p>
            <a:r>
              <a:rPr lang="en-GB" sz="1900" b="1" dirty="0"/>
              <a:t>Fire alarm/ evacuation: </a:t>
            </a:r>
            <a:r>
              <a:rPr lang="en-GB" sz="1900" b="0" dirty="0"/>
              <a:t>No drill expected. If a loud alarm sounds, please leave by nearest exits and meet in the car park</a:t>
            </a:r>
            <a:endParaRPr lang="en-GB" sz="1900" dirty="0"/>
          </a:p>
          <a:p>
            <a:r>
              <a:rPr lang="en-GB" sz="1900" b="1" dirty="0"/>
              <a:t>Engagement: </a:t>
            </a:r>
            <a:r>
              <a:rPr lang="en-GB" sz="1900" dirty="0"/>
              <a:t>There will be opportunities for a Q&amp;A with the panel during the event. </a:t>
            </a:r>
          </a:p>
          <a:p>
            <a:r>
              <a:rPr lang="en-GB" sz="1900" b="1" dirty="0"/>
              <a:t>Please log in to </a:t>
            </a:r>
            <a:r>
              <a:rPr lang="en-GB" sz="1900" b="1" dirty="0" err="1"/>
              <a:t>Menti</a:t>
            </a:r>
            <a:r>
              <a:rPr lang="en-GB" sz="1900" b="1" dirty="0"/>
              <a:t> and answer the questions</a:t>
            </a:r>
          </a:p>
          <a:p>
            <a:r>
              <a:rPr lang="en-GB" sz="1900" dirty="0"/>
              <a:t>During </a:t>
            </a:r>
            <a:r>
              <a:rPr lang="en-GB" sz="1900" b="1" dirty="0"/>
              <a:t>group discussions</a:t>
            </a:r>
            <a:r>
              <a:rPr lang="en-GB" sz="1900" dirty="0"/>
              <a:t>, please nominate a note taker.  Please ensure all notes from group discussions are left on your table; these will be collected by the SAB and collated following today’s event.</a:t>
            </a:r>
          </a:p>
        </p:txBody>
      </p:sp>
      <p:pic>
        <p:nvPicPr>
          <p:cNvPr id="4" name="Picture 3">
            <a:extLst>
              <a:ext uri="{FF2B5EF4-FFF2-40B4-BE49-F238E27FC236}">
                <a16:creationId xmlns:a16="http://schemas.microsoft.com/office/drawing/2014/main" id="{6D9528A7-F422-91B8-59C6-F58D19EE70FB}"/>
              </a:ext>
            </a:extLst>
          </p:cNvPr>
          <p:cNvPicPr>
            <a:picLocks noChangeAspect="1"/>
          </p:cNvPicPr>
          <p:nvPr/>
        </p:nvPicPr>
        <p:blipFill rotWithShape="1">
          <a:blip r:embed="rId2"/>
          <a:srcRect l="3795" r="-3" b="-3"/>
          <a:stretch/>
        </p:blipFill>
        <p:spPr>
          <a:xfrm>
            <a:off x="7678443" y="1710249"/>
            <a:ext cx="3941064" cy="4096512"/>
          </a:xfrm>
          <a:prstGeom prst="rect">
            <a:avLst/>
          </a:prstGeom>
        </p:spPr>
      </p:pic>
      <p:sp>
        <p:nvSpPr>
          <p:cNvPr id="5" name="TextBox 4">
            <a:extLst>
              <a:ext uri="{FF2B5EF4-FFF2-40B4-BE49-F238E27FC236}">
                <a16:creationId xmlns:a16="http://schemas.microsoft.com/office/drawing/2014/main" id="{957D2249-79F8-375D-D739-1C5CAFBD3221}"/>
              </a:ext>
            </a:extLst>
          </p:cNvPr>
          <p:cNvSpPr txBox="1"/>
          <p:nvPr/>
        </p:nvSpPr>
        <p:spPr>
          <a:xfrm>
            <a:off x="7943851" y="5610225"/>
            <a:ext cx="3267074" cy="646331"/>
          </a:xfrm>
          <a:prstGeom prst="rect">
            <a:avLst/>
          </a:prstGeom>
          <a:noFill/>
        </p:spPr>
        <p:txBody>
          <a:bodyPr wrap="square" rtlCol="0">
            <a:spAutoFit/>
          </a:bodyPr>
          <a:lstStyle/>
          <a:p>
            <a:pPr algn="ctr"/>
            <a:r>
              <a:rPr lang="en-GB" b="1" dirty="0"/>
              <a:t>Go to Menti.com &amp; enter the code: </a:t>
            </a:r>
            <a:r>
              <a:rPr lang="en-GB" b="1" dirty="0">
                <a:solidFill>
                  <a:srgbClr val="7030A0"/>
                </a:solidFill>
              </a:rPr>
              <a:t>14661116</a:t>
            </a:r>
          </a:p>
        </p:txBody>
      </p:sp>
    </p:spTree>
    <p:extLst>
      <p:ext uri="{BB962C8B-B14F-4D97-AF65-F5344CB8AC3E}">
        <p14:creationId xmlns:p14="http://schemas.microsoft.com/office/powerpoint/2010/main" val="397729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a:solidFill>
                <a:srgbClr val="FFFFFF"/>
              </a:solidFill>
              <a:latin typeface="Arial"/>
              <a:ea typeface="ＭＳ Ｐゴシック"/>
            </a:endParaRPr>
          </a:p>
        </p:txBody>
      </p:sp>
      <p:pic>
        <p:nvPicPr>
          <p:cNvPr id="4" name="Picture 3">
            <a:extLst>
              <a:ext uri="{FF2B5EF4-FFF2-40B4-BE49-F238E27FC236}">
                <a16:creationId xmlns:a16="http://schemas.microsoft.com/office/drawing/2014/main" id="{24F258BB-6830-84B2-3743-8ED1072435D7}"/>
              </a:ext>
            </a:extLst>
          </p:cNvPr>
          <p:cNvPicPr>
            <a:picLocks noChangeAspect="1"/>
          </p:cNvPicPr>
          <p:nvPr/>
        </p:nvPicPr>
        <p:blipFill>
          <a:blip r:embed="rId2"/>
          <a:stretch>
            <a:fillRect/>
          </a:stretch>
        </p:blipFill>
        <p:spPr>
          <a:xfrm>
            <a:off x="1559496" y="2060848"/>
            <a:ext cx="2232248" cy="2304256"/>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20" name="Arc 19">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7688897" y="3712762"/>
            <a:ext cx="2987899" cy="2240924"/>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rgbClr val="000000"/>
              </a:solidFill>
              <a:latin typeface="Calibri" panose="020F0502020204030204"/>
              <a:ea typeface="ＭＳ Ｐゴシック"/>
            </a:endParaRPr>
          </a:p>
        </p:txBody>
      </p:sp>
      <p:sp>
        <p:nvSpPr>
          <p:cNvPr id="3" name="Content Placeholder 2">
            <a:extLst>
              <a:ext uri="{FF2B5EF4-FFF2-40B4-BE49-F238E27FC236}">
                <a16:creationId xmlns:a16="http://schemas.microsoft.com/office/drawing/2014/main" id="{DE5E2BD7-6BA1-00FA-7593-0D0D5AB8D51C}"/>
              </a:ext>
            </a:extLst>
          </p:cNvPr>
          <p:cNvSpPr>
            <a:spLocks noGrp="1"/>
          </p:cNvSpPr>
          <p:nvPr>
            <p:ph idx="1"/>
          </p:nvPr>
        </p:nvSpPr>
        <p:spPr>
          <a:xfrm>
            <a:off x="3935762" y="620689"/>
            <a:ext cx="6200332" cy="5328593"/>
          </a:xfrm>
        </p:spPr>
        <p:txBody>
          <a:bodyPr>
            <a:normAutofit fontScale="92500" lnSpcReduction="20000"/>
          </a:bodyPr>
          <a:lstStyle/>
          <a:p>
            <a:pPr>
              <a:lnSpc>
                <a:spcPct val="90000"/>
              </a:lnSpc>
              <a:spcAft>
                <a:spcPts val="800"/>
              </a:spcAft>
            </a:pPr>
            <a:endParaRPr lang="en-GB" sz="11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800"/>
              </a:spcAft>
            </a:pPr>
            <a:r>
              <a:rPr lang="en-GB" sz="2000" kern="100" dirty="0">
                <a:latin typeface="Calibri" panose="020F0502020204030204" pitchFamily="34" charset="0"/>
                <a:ea typeface="Calibri" panose="020F0502020204030204" pitchFamily="34" charset="0"/>
                <a:cs typeface="Calibri" panose="020F0502020204030204" pitchFamily="34" charset="0"/>
              </a:rPr>
              <a:t>To widely publicise the multi-agency exploitation strategy, training, and tools and to facilitate an all-ages approach to tackling exploitation, two Exploitation Practice surgeries held by Lisa Robinson (Police exploitation Lead) to Adult and Children Practitioners.  </a:t>
            </a:r>
          </a:p>
          <a:p>
            <a:pPr>
              <a:lnSpc>
                <a:spcPct val="90000"/>
              </a:lnSpc>
              <a:spcAft>
                <a:spcPts val="800"/>
              </a:spcAft>
            </a:pPr>
            <a:endParaRPr lang="en-GB" sz="20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800"/>
              </a:spcAft>
            </a:pP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2000" kern="100" dirty="0">
                <a:latin typeface="Calibri" panose="020F0502020204030204" pitchFamily="34" charset="0"/>
                <a:ea typeface="Calibri" panose="020F0502020204030204" pitchFamily="34" charset="0"/>
                <a:cs typeface="Calibri" panose="020F0502020204030204" pitchFamily="34" charset="0"/>
              </a:rPr>
              <a:t>The Ripfa “Good Practice Guidance on transitional safeguarding” circulated to all practitioners in CBC. Transitional safeguarding training course and Eligibility and Human rights training to be facilitated by L&amp;D team </a:t>
            </a:r>
          </a:p>
          <a:p>
            <a:pPr>
              <a:lnSpc>
                <a:spcPct val="90000"/>
              </a:lnSpc>
              <a:spcAft>
                <a:spcPts val="800"/>
              </a:spcAft>
            </a:pPr>
            <a:endParaRPr lang="en-GB" sz="20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800"/>
              </a:spcAft>
            </a:pP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2000" kern="100" dirty="0">
                <a:latin typeface="Calibri" panose="020F0502020204030204" pitchFamily="34" charset="0"/>
                <a:ea typeface="Calibri" panose="020F0502020204030204" pitchFamily="34" charset="0"/>
                <a:cs typeface="Calibri" panose="020F0502020204030204" pitchFamily="34" charset="0"/>
              </a:rPr>
              <a:t>Workers from Adults and Children’s Services attended a Transitional Safeguarding webinar (provided by LGA) discussed to embed learning &amp; managers have also been asked to share their learning in their teams.</a:t>
            </a: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GB" sz="1100" dirty="0"/>
          </a:p>
        </p:txBody>
      </p:sp>
    </p:spTree>
    <p:extLst>
      <p:ext uri="{BB962C8B-B14F-4D97-AF65-F5344CB8AC3E}">
        <p14:creationId xmlns:p14="http://schemas.microsoft.com/office/powerpoint/2010/main" val="94135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5BE7-C090-E8EC-339C-11C748FF35CB}"/>
              </a:ext>
            </a:extLst>
          </p:cNvPr>
          <p:cNvSpPr>
            <a:spLocks noGrp="1"/>
          </p:cNvSpPr>
          <p:nvPr>
            <p:ph type="title"/>
          </p:nvPr>
        </p:nvSpPr>
        <p:spPr>
          <a:xfrm>
            <a:off x="1981200" y="381000"/>
            <a:ext cx="8305800" cy="1143000"/>
          </a:xfrm>
        </p:spPr>
        <p:txBody>
          <a:bodyPr/>
          <a:lstStyle/>
          <a:p>
            <a:r>
              <a:rPr lang="en-GB" dirty="0"/>
              <a:t>Moving Forward</a:t>
            </a:r>
          </a:p>
        </p:txBody>
      </p:sp>
      <p:sp>
        <p:nvSpPr>
          <p:cNvPr id="3" name="Content Placeholder 2">
            <a:extLst>
              <a:ext uri="{FF2B5EF4-FFF2-40B4-BE49-F238E27FC236}">
                <a16:creationId xmlns:a16="http://schemas.microsoft.com/office/drawing/2014/main" id="{958975F1-431C-A44D-CAA9-5976990BBF5F}"/>
              </a:ext>
            </a:extLst>
          </p:cNvPr>
          <p:cNvSpPr>
            <a:spLocks noGrp="1"/>
          </p:cNvSpPr>
          <p:nvPr>
            <p:ph idx="1"/>
          </p:nvPr>
        </p:nvSpPr>
        <p:spPr>
          <a:xfrm>
            <a:off x="1981200" y="1412776"/>
            <a:ext cx="8305800" cy="4114800"/>
          </a:xfrm>
        </p:spPr>
        <p:txBody>
          <a:bodyPr/>
          <a:lstStyle/>
          <a:p>
            <a:r>
              <a:rPr lang="en-GB" dirty="0"/>
              <a:t>Much progress on </a:t>
            </a:r>
            <a:r>
              <a:rPr lang="en-GB"/>
              <a:t>learning from the MAX SAR </a:t>
            </a:r>
            <a:endParaRPr lang="en-GB" dirty="0"/>
          </a:p>
          <a:p>
            <a:r>
              <a:rPr lang="en-GB" dirty="0"/>
              <a:t>Our services will continue to monitor practice through transition audits and act &amp; learn actively as a result</a:t>
            </a:r>
          </a:p>
          <a:p>
            <a:endParaRPr lang="en-GB" dirty="0"/>
          </a:p>
          <a:p>
            <a:r>
              <a:rPr lang="en-GB" dirty="0"/>
              <a:t>Accommodation strategy &amp; offer will continue to expand the breath of options available to people closer to home</a:t>
            </a:r>
          </a:p>
          <a:p>
            <a:endParaRPr lang="en-GB" dirty="0"/>
          </a:p>
          <a:p>
            <a:r>
              <a:rPr lang="en-GB" dirty="0"/>
              <a:t>Continue to work with all partner agencies to improve the system and pathways and collegiate approaches</a:t>
            </a:r>
          </a:p>
        </p:txBody>
      </p:sp>
    </p:spTree>
    <p:extLst>
      <p:ext uri="{BB962C8B-B14F-4D97-AF65-F5344CB8AC3E}">
        <p14:creationId xmlns:p14="http://schemas.microsoft.com/office/powerpoint/2010/main" val="16209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12" name="Rectangle 2111">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a:solidFill>
                <a:srgbClr val="FFFFFF"/>
              </a:solidFill>
              <a:latin typeface="Arial"/>
              <a:ea typeface="ＭＳ Ｐゴシック"/>
            </a:endParaRPr>
          </a:p>
        </p:txBody>
      </p:sp>
      <p:sp>
        <p:nvSpPr>
          <p:cNvPr id="2114" name="Arc 2113">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61782" y="1162045"/>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sz="2400" dirty="0">
              <a:solidFill>
                <a:srgbClr val="000000"/>
              </a:solidFill>
              <a:latin typeface="Arial"/>
              <a:ea typeface="ＭＳ Ｐゴシック"/>
            </a:endParaRPr>
          </a:p>
        </p:txBody>
      </p:sp>
      <p:sp>
        <p:nvSpPr>
          <p:cNvPr id="2" name="TextBox 1">
            <a:extLst>
              <a:ext uri="{FF2B5EF4-FFF2-40B4-BE49-F238E27FC236}">
                <a16:creationId xmlns:a16="http://schemas.microsoft.com/office/drawing/2014/main" id="{86A05CB5-3BB6-3EC3-5096-046C8E17FAC3}"/>
              </a:ext>
            </a:extLst>
          </p:cNvPr>
          <p:cNvSpPr txBox="1"/>
          <p:nvPr/>
        </p:nvSpPr>
        <p:spPr>
          <a:xfrm>
            <a:off x="725622" y="1142387"/>
            <a:ext cx="6305550" cy="2565400"/>
          </a:xfrm>
          <a:prstGeom prst="rect">
            <a:avLst/>
          </a:prstGeom>
        </p:spPr>
        <p:txBody>
          <a:bodyPr vert="horz" lIns="91440" tIns="45720" rIns="91440" bIns="45720" rtlCol="0">
            <a:normAutofit/>
          </a:bodyPr>
          <a:lstStyle/>
          <a:p>
            <a:pPr fontAlgn="base">
              <a:lnSpc>
                <a:spcPct val="90000"/>
              </a:lnSpc>
              <a:spcBef>
                <a:spcPct val="0"/>
              </a:spcBef>
              <a:spcAft>
                <a:spcPts val="600"/>
              </a:spcAft>
            </a:pPr>
            <a:r>
              <a:rPr lang="en-GB" sz="2400" b="1" dirty="0">
                <a:solidFill>
                  <a:srgbClr val="000000"/>
                </a:solidFill>
                <a:latin typeface="Arial"/>
                <a:ea typeface="ＭＳ Ｐゴシック"/>
              </a:rPr>
              <a:t>Central Bedfordshire Children’s Services</a:t>
            </a:r>
            <a:endParaRPr lang="en-US" sz="2400" b="1" dirty="0">
              <a:solidFill>
                <a:srgbClr val="000000"/>
              </a:solidFill>
              <a:latin typeface="Arial"/>
              <a:ea typeface="ＭＳ Ｐゴシック"/>
            </a:endParaRPr>
          </a:p>
          <a:p>
            <a:pPr indent="-228600" fontAlgn="base">
              <a:lnSpc>
                <a:spcPct val="90000"/>
              </a:lnSpc>
              <a:spcBef>
                <a:spcPct val="0"/>
              </a:spcBef>
              <a:spcAft>
                <a:spcPts val="600"/>
              </a:spcAft>
              <a:buFont typeface="Arial" panose="020B0604020202020204" pitchFamily="34" charset="0"/>
              <a:buChar char="•"/>
            </a:pPr>
            <a:endParaRPr lang="en-US" sz="2400" b="1" dirty="0">
              <a:solidFill>
                <a:srgbClr val="000000"/>
              </a:solidFill>
              <a:latin typeface="Arial"/>
              <a:ea typeface="ＭＳ Ｐゴシック"/>
            </a:endParaRPr>
          </a:p>
          <a:p>
            <a:pPr fontAlgn="base">
              <a:lnSpc>
                <a:spcPct val="90000"/>
              </a:lnSpc>
              <a:spcBef>
                <a:spcPct val="0"/>
              </a:spcBef>
              <a:spcAft>
                <a:spcPts val="600"/>
              </a:spcAft>
            </a:pPr>
            <a:r>
              <a:rPr lang="en-US" sz="2400" b="1" dirty="0">
                <a:solidFill>
                  <a:srgbClr val="000000"/>
                </a:solidFill>
                <a:latin typeface="Arial"/>
                <a:ea typeface="ＭＳ Ｐゴシック"/>
              </a:rPr>
              <a:t>Ruth Coals</a:t>
            </a:r>
          </a:p>
          <a:p>
            <a:pPr fontAlgn="base">
              <a:lnSpc>
                <a:spcPct val="90000"/>
              </a:lnSpc>
              <a:spcBef>
                <a:spcPct val="0"/>
              </a:spcBef>
              <a:spcAft>
                <a:spcPts val="600"/>
              </a:spcAft>
            </a:pPr>
            <a:r>
              <a:rPr lang="en-GB" sz="2400" dirty="0">
                <a:solidFill>
                  <a:srgbClr val="000000"/>
                </a:solidFill>
                <a:latin typeface="Arial"/>
                <a:ea typeface="ＭＳ Ｐゴシック"/>
              </a:rPr>
              <a:t>Head of Professional Standards and Principal Social Worker</a:t>
            </a:r>
            <a:endParaRPr lang="en-US" sz="2400" dirty="0">
              <a:solidFill>
                <a:srgbClr val="000000"/>
              </a:solidFill>
              <a:latin typeface="Arial"/>
              <a:ea typeface="ＭＳ Ｐゴシック"/>
            </a:endParaRPr>
          </a:p>
        </p:txBody>
      </p:sp>
      <p:sp>
        <p:nvSpPr>
          <p:cNvPr id="2116" name="Oval 21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1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a typeface="ＭＳ Ｐゴシック"/>
            </a:endParaRPr>
          </a:p>
        </p:txBody>
      </p:sp>
      <p:pic>
        <p:nvPicPr>
          <p:cNvPr id="2074" name="Picture 26" descr="001_CBC_2colou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84227" y="3212976"/>
            <a:ext cx="3645024" cy="3645024"/>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
        <p:nvSpPr>
          <p:cNvPr id="2076" name="Text Box 28"/>
          <p:cNvSpPr txBox="1">
            <a:spLocks noChangeArrowheads="1"/>
          </p:cNvSpPr>
          <p:nvPr/>
        </p:nvSpPr>
        <p:spPr bwMode="auto">
          <a:xfrm>
            <a:off x="5721376" y="2405894"/>
            <a:ext cx="4316172" cy="31974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t">
            <a:normAutofit/>
          </a:bodyPr>
          <a:lstStyle/>
          <a:p>
            <a:pPr indent="-228600" fontAlgn="base">
              <a:lnSpc>
                <a:spcPct val="90000"/>
              </a:lnSpc>
              <a:spcBef>
                <a:spcPct val="0"/>
              </a:spcBef>
              <a:spcAft>
                <a:spcPts val="600"/>
              </a:spcAft>
              <a:buFont typeface="Arial" panose="020B0604020202020204" pitchFamily="34" charset="0"/>
              <a:buChar char="•"/>
            </a:pPr>
            <a:endParaRPr lang="en-US" altLang="en-US" sz="1700" dirty="0">
              <a:solidFill>
                <a:srgbClr val="000000"/>
              </a:solidFill>
              <a:latin typeface="Arial"/>
              <a:ea typeface="ＭＳ Ｐゴシック"/>
            </a:endParaRPr>
          </a:p>
        </p:txBody>
      </p:sp>
      <p:sp>
        <p:nvSpPr>
          <p:cNvPr id="2068" name="Rectangle 20"/>
          <p:cNvSpPr>
            <a:spLocks noChangeArrowheads="1"/>
          </p:cNvSpPr>
          <p:nvPr/>
        </p:nvSpPr>
        <p:spPr bwMode="auto">
          <a:xfrm>
            <a:off x="2981325" y="59912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endParaRPr lang="en-GB" altLang="en-US" sz="2400">
              <a:solidFill>
                <a:srgbClr val="000000"/>
              </a:solidFill>
              <a:latin typeface="Arial" charset="0"/>
              <a:ea typeface="ＭＳ Ｐゴシック" pitchFamily="-64" charset="-128"/>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235C0-9D05-25FD-76EC-1FDA25D27259}"/>
              </a:ext>
            </a:extLst>
          </p:cNvPr>
          <p:cNvSpPr>
            <a:spLocks noGrp="1"/>
          </p:cNvSpPr>
          <p:nvPr>
            <p:ph type="title"/>
          </p:nvPr>
        </p:nvSpPr>
        <p:spPr>
          <a:xfrm>
            <a:off x="1371599" y="5510253"/>
            <a:ext cx="9895951" cy="1033669"/>
          </a:xfrm>
        </p:spPr>
        <p:txBody>
          <a:bodyPr>
            <a:normAutofit/>
          </a:bodyPr>
          <a:lstStyle/>
          <a:p>
            <a:r>
              <a:rPr lang="en-GB" sz="4000" dirty="0">
                <a:solidFill>
                  <a:srgbClr val="FFFFFF"/>
                </a:solidFill>
              </a:rPr>
              <a:t>Kate Walker</a:t>
            </a:r>
          </a:p>
        </p:txBody>
      </p:sp>
      <p:pic>
        <p:nvPicPr>
          <p:cNvPr id="4" name="Picture 3">
            <a:extLst>
              <a:ext uri="{FF2B5EF4-FFF2-40B4-BE49-F238E27FC236}">
                <a16:creationId xmlns:a16="http://schemas.microsoft.com/office/drawing/2014/main" id="{AEDB3B7A-A330-D1D5-7553-7223566238C1}"/>
              </a:ext>
            </a:extLst>
          </p:cNvPr>
          <p:cNvPicPr>
            <a:picLocks noChangeAspect="1"/>
          </p:cNvPicPr>
          <p:nvPr/>
        </p:nvPicPr>
        <p:blipFill>
          <a:blip r:embed="rId2"/>
          <a:stretch>
            <a:fillRect/>
          </a:stretch>
        </p:blipFill>
        <p:spPr>
          <a:xfrm>
            <a:off x="2262405" y="1119731"/>
            <a:ext cx="5957035" cy="2498112"/>
          </a:xfrm>
          <a:prstGeom prst="rect">
            <a:avLst/>
          </a:prstGeom>
        </p:spPr>
      </p:pic>
      <p:sp>
        <p:nvSpPr>
          <p:cNvPr id="3" name="Content Placeholder 2">
            <a:extLst>
              <a:ext uri="{FF2B5EF4-FFF2-40B4-BE49-F238E27FC236}">
                <a16:creationId xmlns:a16="http://schemas.microsoft.com/office/drawing/2014/main" id="{AE6146D0-C95C-4F63-8947-3993A984A548}"/>
              </a:ext>
            </a:extLst>
          </p:cNvPr>
          <p:cNvSpPr>
            <a:spLocks noGrp="1"/>
          </p:cNvSpPr>
          <p:nvPr>
            <p:ph idx="1"/>
          </p:nvPr>
        </p:nvSpPr>
        <p:spPr>
          <a:xfrm>
            <a:off x="1940256" y="3833199"/>
            <a:ext cx="8332826" cy="1119982"/>
          </a:xfrm>
        </p:spPr>
        <p:txBody>
          <a:bodyPr anchor="ctr">
            <a:normAutofit/>
          </a:bodyPr>
          <a:lstStyle/>
          <a:p>
            <a:r>
              <a:rPr lang="en-GB" sz="2000"/>
              <a:t>Director of Adults’ Services</a:t>
            </a:r>
          </a:p>
          <a:p>
            <a:r>
              <a:rPr lang="en-GB" sz="2000"/>
              <a:t>Bedford Borough Council</a:t>
            </a:r>
          </a:p>
          <a:p>
            <a:endParaRPr lang="en-GB" sz="2000"/>
          </a:p>
        </p:txBody>
      </p:sp>
    </p:spTree>
    <p:extLst>
      <p:ext uri="{BB962C8B-B14F-4D97-AF65-F5344CB8AC3E}">
        <p14:creationId xmlns:p14="http://schemas.microsoft.com/office/powerpoint/2010/main" val="145782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23094E-A003-3C89-75FE-875CE5776F48}"/>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lnSpc>
                <a:spcPct val="90000"/>
              </a:lnSpc>
            </a:pPr>
            <a:r>
              <a:rPr lang="en-US" sz="3600" kern="1200" dirty="0">
                <a:solidFill>
                  <a:schemeClr val="tx1"/>
                </a:solidFill>
                <a:latin typeface="+mj-lt"/>
                <a:ea typeface="+mj-ea"/>
                <a:cs typeface="+mj-cs"/>
              </a:rPr>
              <a:t>Maggie Atkinson – Independent Chair </a:t>
            </a:r>
          </a:p>
        </p:txBody>
      </p:sp>
      <p:pic>
        <p:nvPicPr>
          <p:cNvPr id="5" name="Content Placeholder 4">
            <a:extLst>
              <a:ext uri="{FF2B5EF4-FFF2-40B4-BE49-F238E27FC236}">
                <a16:creationId xmlns:a16="http://schemas.microsoft.com/office/drawing/2014/main" id="{D0069873-6FDC-2AE9-0C3B-D041EFBEF594}"/>
              </a:ext>
            </a:extLst>
          </p:cNvPr>
          <p:cNvPicPr>
            <a:picLocks noGrp="1" noChangeAspect="1"/>
          </p:cNvPicPr>
          <p:nvPr>
            <p:ph idx="1"/>
          </p:nvPr>
        </p:nvPicPr>
        <p:blipFill>
          <a:blip r:embed="rId2"/>
          <a:stretch>
            <a:fillRect/>
          </a:stretch>
        </p:blipFill>
        <p:spPr>
          <a:xfrm>
            <a:off x="1781152" y="2354239"/>
            <a:ext cx="8629695" cy="3948085"/>
          </a:xfrm>
          <a:prstGeom prst="rect">
            <a:avLst/>
          </a:prstGeom>
        </p:spPr>
      </p:pic>
    </p:spTree>
    <p:extLst>
      <p:ext uri="{BB962C8B-B14F-4D97-AF65-F5344CB8AC3E}">
        <p14:creationId xmlns:p14="http://schemas.microsoft.com/office/powerpoint/2010/main" val="141161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95FA-D8D0-54DB-57E0-406FF2F8E133}"/>
              </a:ext>
            </a:extLst>
          </p:cNvPr>
          <p:cNvSpPr>
            <a:spLocks noGrp="1"/>
          </p:cNvSpPr>
          <p:nvPr>
            <p:ph type="title"/>
          </p:nvPr>
        </p:nvSpPr>
        <p:spPr/>
        <p:txBody>
          <a:bodyPr/>
          <a:lstStyle/>
          <a:p>
            <a:r>
              <a:rPr lang="en-GB" dirty="0"/>
              <a:t>Video made by experts</a:t>
            </a:r>
          </a:p>
        </p:txBody>
      </p:sp>
      <p:sp>
        <p:nvSpPr>
          <p:cNvPr id="3" name="Content Placeholder 2">
            <a:extLst>
              <a:ext uri="{FF2B5EF4-FFF2-40B4-BE49-F238E27FC236}">
                <a16:creationId xmlns:a16="http://schemas.microsoft.com/office/drawing/2014/main" id="{2A986BB0-8674-194A-7C84-B9FEBCBEE02A}"/>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898178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60C92-2DAE-FC41-6BD8-3B4F21B13B11}"/>
              </a:ext>
            </a:extLst>
          </p:cNvPr>
          <p:cNvSpPr>
            <a:spLocks noGrp="1"/>
          </p:cNvSpPr>
          <p:nvPr>
            <p:ph type="title"/>
          </p:nvPr>
        </p:nvSpPr>
        <p:spPr>
          <a:xfrm>
            <a:off x="1289304" y="3220872"/>
            <a:ext cx="8921672" cy="1921433"/>
          </a:xfrm>
        </p:spPr>
        <p:txBody>
          <a:bodyPr vert="horz" lIns="91440" tIns="45720" rIns="91440" bIns="45720" rtlCol="0" anchor="b">
            <a:normAutofit fontScale="90000"/>
          </a:bodyPr>
          <a:lstStyle/>
          <a:p>
            <a:pPr>
              <a:lnSpc>
                <a:spcPct val="90000"/>
              </a:lnSpc>
            </a:pPr>
            <a:r>
              <a:rPr lang="en-US" sz="5000" kern="1200" dirty="0">
                <a:solidFill>
                  <a:schemeClr val="tx1"/>
                </a:solidFill>
              </a:rPr>
              <a:t>Coffee Break - Time for Reflection and Networking</a:t>
            </a:r>
            <a:br>
              <a:rPr lang="en-US" sz="5000" kern="1200" dirty="0">
                <a:solidFill>
                  <a:schemeClr val="tx1"/>
                </a:solidFill>
              </a:rPr>
            </a:br>
            <a:r>
              <a:rPr lang="en-US" sz="5000" kern="1200" dirty="0">
                <a:solidFill>
                  <a:schemeClr val="tx1"/>
                </a:solidFill>
              </a:rPr>
              <a:t>11:15-11:40</a:t>
            </a:r>
          </a:p>
        </p:txBody>
      </p:sp>
      <p:pic>
        <p:nvPicPr>
          <p:cNvPr id="5" name="Picture 4">
            <a:extLst>
              <a:ext uri="{FF2B5EF4-FFF2-40B4-BE49-F238E27FC236}">
                <a16:creationId xmlns:a16="http://schemas.microsoft.com/office/drawing/2014/main" id="{33C6E0ED-8804-5596-7EDE-ABF518377837}"/>
              </a:ext>
            </a:extLst>
          </p:cNvPr>
          <p:cNvPicPr>
            <a:picLocks noChangeAspect="1"/>
          </p:cNvPicPr>
          <p:nvPr/>
        </p:nvPicPr>
        <p:blipFill>
          <a:blip r:embed="rId2"/>
          <a:stretch>
            <a:fillRect/>
          </a:stretch>
        </p:blipFill>
        <p:spPr>
          <a:xfrm>
            <a:off x="1668446" y="1190747"/>
            <a:ext cx="2230244" cy="1828800"/>
          </a:xfrm>
          <a:prstGeom prst="rect">
            <a:avLst/>
          </a:prstGeom>
        </p:spPr>
      </p:pic>
      <p:pic>
        <p:nvPicPr>
          <p:cNvPr id="6" name="Picture 5">
            <a:extLst>
              <a:ext uri="{FF2B5EF4-FFF2-40B4-BE49-F238E27FC236}">
                <a16:creationId xmlns:a16="http://schemas.microsoft.com/office/drawing/2014/main" id="{8DBCC144-E325-32A1-FEC3-1D9415D981A7}"/>
              </a:ext>
            </a:extLst>
          </p:cNvPr>
          <p:cNvPicPr>
            <a:picLocks noChangeAspect="1"/>
          </p:cNvPicPr>
          <p:nvPr/>
        </p:nvPicPr>
        <p:blipFill>
          <a:blip r:embed="rId3"/>
          <a:stretch>
            <a:fillRect/>
          </a:stretch>
        </p:blipFill>
        <p:spPr>
          <a:xfrm>
            <a:off x="4870557" y="1190747"/>
            <a:ext cx="2446554" cy="1828800"/>
          </a:xfrm>
          <a:prstGeom prst="rect">
            <a:avLst/>
          </a:prstGeom>
        </p:spPr>
      </p:pic>
      <p:pic>
        <p:nvPicPr>
          <p:cNvPr id="4" name="Content Placeholder 3">
            <a:extLst>
              <a:ext uri="{FF2B5EF4-FFF2-40B4-BE49-F238E27FC236}">
                <a16:creationId xmlns:a16="http://schemas.microsoft.com/office/drawing/2014/main" id="{2776FB95-A3E8-1D86-8330-636F0AE53E18}"/>
              </a:ext>
            </a:extLst>
          </p:cNvPr>
          <p:cNvPicPr>
            <a:picLocks noGrp="1" noChangeAspect="1"/>
          </p:cNvPicPr>
          <p:nvPr>
            <p:ph idx="1"/>
          </p:nvPr>
        </p:nvPicPr>
        <p:blipFill>
          <a:blip r:embed="rId4"/>
          <a:stretch>
            <a:fillRect/>
          </a:stretch>
        </p:blipFill>
        <p:spPr>
          <a:xfrm>
            <a:off x="7909834" y="1248439"/>
            <a:ext cx="2992866" cy="1713415"/>
          </a:xfrm>
          <a:prstGeom prst="rect">
            <a:avLst/>
          </a:prstGeom>
        </p:spPr>
      </p:pic>
    </p:spTree>
    <p:extLst>
      <p:ext uri="{BB962C8B-B14F-4D97-AF65-F5344CB8AC3E}">
        <p14:creationId xmlns:p14="http://schemas.microsoft.com/office/powerpoint/2010/main" val="270912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Transitions to the Max –ELFT Updates</a:t>
            </a:r>
          </a:p>
        </p:txBody>
      </p:sp>
      <p:sp>
        <p:nvSpPr>
          <p:cNvPr id="3" name="Subtitle 2"/>
          <p:cNvSpPr>
            <a:spLocks noGrp="1"/>
          </p:cNvSpPr>
          <p:nvPr>
            <p:ph type="subTitle" idx="1"/>
          </p:nvPr>
        </p:nvSpPr>
        <p:spPr/>
        <p:txBody>
          <a:bodyPr/>
          <a:lstStyle/>
          <a:p>
            <a:r>
              <a:rPr lang="en-GB" dirty="0"/>
              <a:t>East London Foundation Trust</a:t>
            </a:r>
          </a:p>
        </p:txBody>
      </p:sp>
    </p:spTree>
    <p:extLst>
      <p:ext uri="{BB962C8B-B14F-4D97-AF65-F5344CB8AC3E}">
        <p14:creationId xmlns:p14="http://schemas.microsoft.com/office/powerpoint/2010/main" val="4163342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have done…</a:t>
            </a:r>
          </a:p>
        </p:txBody>
      </p:sp>
      <p:sp>
        <p:nvSpPr>
          <p:cNvPr id="3" name="Content Placeholder 2"/>
          <p:cNvSpPr>
            <a:spLocks noGrp="1"/>
          </p:cNvSpPr>
          <p:nvPr>
            <p:ph idx="1"/>
          </p:nvPr>
        </p:nvSpPr>
        <p:spPr>
          <a:xfrm>
            <a:off x="349135" y="1670859"/>
            <a:ext cx="10928465" cy="4425142"/>
          </a:xfrm>
        </p:spPr>
        <p:txBody>
          <a:bodyPr>
            <a:noAutofit/>
          </a:bodyPr>
          <a:lstStyle/>
          <a:p>
            <a:pPr marL="0" indent="0">
              <a:buNone/>
            </a:pPr>
            <a:endParaRPr lang="en-GB" dirty="0"/>
          </a:p>
          <a:p>
            <a:r>
              <a:rPr lang="en-GB" dirty="0">
                <a:latin typeface="Calibri" panose="020F0502020204030204" pitchFamily="34" charset="0"/>
                <a:cs typeface="Calibri" panose="020F0502020204030204" pitchFamily="34" charset="0"/>
              </a:rPr>
              <a:t>Strategic transitions lead has been reviewing current practice and procedures in place to be able to take a view and make recommendations of how ELFT could improve future practice- this has included meeting with colleagues across Bedford and Luton.</a:t>
            </a:r>
          </a:p>
          <a:p>
            <a:pPr marL="0" indent="0">
              <a:buNone/>
            </a:pP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ELFT held a transitions workshop ( across CAMH’s AMH’s and LA’s)to reiterate the importance of transitions planning for young people and to ascertain the level of confidence and understanding of the workforce in supporting young people. It was ascertained that the transitions policy wasn’t widely understood as such further work is being undertaken to communicate this to colleagues(R2)</a:t>
            </a:r>
          </a:p>
          <a:p>
            <a:pPr marL="0" indent="0">
              <a:buNone/>
            </a:pP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Transitions working group in place ( including young people) to respond to the outcomes and themes of the workshop – including a transitions e-learning module, support to carers, review of DNA policy, audit (R3). </a:t>
            </a:r>
          </a:p>
        </p:txBody>
      </p:sp>
    </p:spTree>
    <p:extLst>
      <p:ext uri="{BB962C8B-B14F-4D97-AF65-F5344CB8AC3E}">
        <p14:creationId xmlns:p14="http://schemas.microsoft.com/office/powerpoint/2010/main" val="1952540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have done…..</a:t>
            </a:r>
          </a:p>
        </p:txBody>
      </p:sp>
      <p:sp>
        <p:nvSpPr>
          <p:cNvPr id="3" name="Content Placeholder 2"/>
          <p:cNvSpPr>
            <a:spLocks noGrp="1"/>
          </p:cNvSpPr>
          <p:nvPr>
            <p:ph idx="1"/>
          </p:nvPr>
        </p:nvSpPr>
        <p:spPr/>
        <p:txBody>
          <a:bodyPr/>
          <a:lstStyle/>
          <a:p>
            <a:r>
              <a:rPr lang="en-GB" dirty="0">
                <a:latin typeface="Calibri" panose="020F0502020204030204" pitchFamily="34" charset="0"/>
                <a:cs typeface="Calibri" panose="020F0502020204030204" pitchFamily="34" charset="0"/>
              </a:rPr>
              <a:t>Strategic transitions lead, CAMH’s and adult colleagues have agreed a schedule for obtaining early forecasting information – this is to support teams to identify who may require transition to adult services and to enable team managers to prompt their teams to make early referrals ( R3)</a:t>
            </a:r>
          </a:p>
          <a:p>
            <a:r>
              <a:rPr lang="en-GB" dirty="0">
                <a:latin typeface="Calibri" panose="020F0502020204030204" pitchFamily="34" charset="0"/>
                <a:cs typeface="Calibri" panose="020F0502020204030204" pitchFamily="34" charset="0"/>
              </a:rPr>
              <a:t>ELFT ( Beds, CBC, Luton) agreed at DMT that transitions referrals will be accepted at 17yrs of age ( previously 17.5) to enable a longer period of planning and to ensure that care and support is in place prior to a young person’s 18</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birthday (R2/R3) </a:t>
            </a:r>
          </a:p>
          <a:p>
            <a:r>
              <a:rPr lang="en-GB" dirty="0">
                <a:latin typeface="Calibri" panose="020F0502020204030204" pitchFamily="34" charset="0"/>
                <a:cs typeface="Calibri" panose="020F0502020204030204" pitchFamily="34" charset="0"/>
              </a:rPr>
              <a:t>Co-operation between Teams protocol has been authored by CBC and ELFT and has been signed off by both CAMH’s and AMHS- we will continue to work collaboratively on communicating this to the wider system-to ensure that there is a consistent standard of practice and escalation route where there is dissent about which organisation should take the </a:t>
            </a:r>
            <a:r>
              <a:rPr lang="en-GB" sz="2000" dirty="0">
                <a:latin typeface="Calibri" panose="020F0502020204030204" pitchFamily="34" charset="0"/>
                <a:cs typeface="Calibri" panose="020F0502020204030204" pitchFamily="34" charset="0"/>
              </a:rPr>
              <a:t>lead.</a:t>
            </a:r>
            <a:r>
              <a:rPr lang="en-GB" dirty="0">
                <a:latin typeface="Calibri" panose="020F0502020204030204" pitchFamily="34" charset="0"/>
                <a:cs typeface="Calibri" panose="020F0502020204030204" pitchFamily="34" charset="0"/>
              </a:rPr>
              <a:t>(R1)</a:t>
            </a:r>
          </a:p>
          <a:p>
            <a:endParaRPr lang="en-GB" dirty="0"/>
          </a:p>
        </p:txBody>
      </p:sp>
    </p:spTree>
    <p:extLst>
      <p:ext uri="{BB962C8B-B14F-4D97-AF65-F5344CB8AC3E}">
        <p14:creationId xmlns:p14="http://schemas.microsoft.com/office/powerpoint/2010/main" val="38132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13655-811D-F9B6-C8DF-E366234FA54F}"/>
              </a:ext>
            </a:extLst>
          </p:cNvPr>
          <p:cNvSpPr>
            <a:spLocks noGrp="1"/>
          </p:cNvSpPr>
          <p:nvPr>
            <p:ph type="title"/>
          </p:nvPr>
        </p:nvSpPr>
        <p:spPr>
          <a:xfrm>
            <a:off x="1204636" y="665024"/>
            <a:ext cx="9984615" cy="1597228"/>
          </a:xfrm>
        </p:spPr>
        <p:txBody>
          <a:bodyPr>
            <a:normAutofit/>
          </a:bodyPr>
          <a:lstStyle/>
          <a:p>
            <a:r>
              <a:rPr lang="en-GB" sz="4000" dirty="0"/>
              <a:t>Welcome and Introductions: Maud O’Leary (SAB- CBC/BBC Independent Chair)</a:t>
            </a:r>
          </a:p>
        </p:txBody>
      </p:sp>
      <p:pic>
        <p:nvPicPr>
          <p:cNvPr id="4" name="Picture 3">
            <a:extLst>
              <a:ext uri="{FF2B5EF4-FFF2-40B4-BE49-F238E27FC236}">
                <a16:creationId xmlns:a16="http://schemas.microsoft.com/office/drawing/2014/main" id="{EEA4BB73-0153-1177-ACE5-B49531500CF5}"/>
              </a:ext>
            </a:extLst>
          </p:cNvPr>
          <p:cNvPicPr>
            <a:picLocks noChangeAspect="1"/>
          </p:cNvPicPr>
          <p:nvPr/>
        </p:nvPicPr>
        <p:blipFill>
          <a:blip r:embed="rId2"/>
          <a:stretch>
            <a:fillRect/>
          </a:stretch>
        </p:blipFill>
        <p:spPr>
          <a:xfrm>
            <a:off x="9598476" y="5047425"/>
            <a:ext cx="2270084" cy="1230768"/>
          </a:xfrm>
          <a:prstGeom prst="rect">
            <a:avLst/>
          </a:prstGeom>
        </p:spPr>
      </p:pic>
      <p:sp>
        <p:nvSpPr>
          <p:cNvPr id="3" name="Content Placeholder 2">
            <a:extLst>
              <a:ext uri="{FF2B5EF4-FFF2-40B4-BE49-F238E27FC236}">
                <a16:creationId xmlns:a16="http://schemas.microsoft.com/office/drawing/2014/main" id="{75B8E7FF-DCA9-6780-9AF3-7F43EC1A8A7A}"/>
              </a:ext>
            </a:extLst>
          </p:cNvPr>
          <p:cNvSpPr>
            <a:spLocks noGrp="1"/>
          </p:cNvSpPr>
          <p:nvPr>
            <p:ph idx="1"/>
          </p:nvPr>
        </p:nvSpPr>
        <p:spPr>
          <a:xfrm>
            <a:off x="1341120" y="2304001"/>
            <a:ext cx="7686299" cy="3422475"/>
          </a:xfrm>
        </p:spPr>
        <p:txBody>
          <a:bodyPr anchor="t">
            <a:normAutofit lnSpcReduction="10000"/>
          </a:bodyPr>
          <a:lstStyle/>
          <a:p>
            <a:r>
              <a:rPr lang="en-GB" dirty="0"/>
              <a:t>Welcome</a:t>
            </a:r>
          </a:p>
          <a:p>
            <a:r>
              <a:rPr lang="en-GB" dirty="0"/>
              <a:t>Why are we here?</a:t>
            </a:r>
          </a:p>
          <a:p>
            <a:r>
              <a:rPr lang="en-GB" b="1" dirty="0">
                <a:solidFill>
                  <a:srgbClr val="7030A0"/>
                </a:solidFill>
              </a:rPr>
              <a:t>MENTI POLL: </a:t>
            </a:r>
            <a:r>
              <a:rPr lang="en-GB" dirty="0"/>
              <a:t>What outcomes do we individually want from today?</a:t>
            </a:r>
          </a:p>
          <a:p>
            <a:r>
              <a:rPr lang="en-GB" dirty="0"/>
              <a:t>What role can each of us play in ensuring change?</a:t>
            </a:r>
          </a:p>
          <a:p>
            <a:r>
              <a:rPr lang="en-GB" dirty="0"/>
              <a:t>How will we measure our individual and collective success in delivering on the Max SAR recommendations?</a:t>
            </a:r>
          </a:p>
          <a:p>
            <a:endParaRPr lang="en-GB" sz="1700" dirty="0"/>
          </a:p>
        </p:txBody>
      </p:sp>
      <p:pic>
        <p:nvPicPr>
          <p:cNvPr id="5" name="Picture 4">
            <a:extLst>
              <a:ext uri="{FF2B5EF4-FFF2-40B4-BE49-F238E27FC236}">
                <a16:creationId xmlns:a16="http://schemas.microsoft.com/office/drawing/2014/main" id="{17194C09-F664-79A5-6C45-E7AB6DB39D30}"/>
              </a:ext>
            </a:extLst>
          </p:cNvPr>
          <p:cNvPicPr>
            <a:picLocks noChangeAspect="1"/>
          </p:cNvPicPr>
          <p:nvPr/>
        </p:nvPicPr>
        <p:blipFill rotWithShape="1">
          <a:blip r:embed="rId3"/>
          <a:srcRect l="3795" r="-3" b="-3"/>
          <a:stretch/>
        </p:blipFill>
        <p:spPr>
          <a:xfrm>
            <a:off x="9163882" y="1763964"/>
            <a:ext cx="2125990" cy="2209846"/>
          </a:xfrm>
          <a:prstGeom prst="rect">
            <a:avLst/>
          </a:prstGeom>
        </p:spPr>
      </p:pic>
    </p:spTree>
    <p:extLst>
      <p:ext uri="{BB962C8B-B14F-4D97-AF65-F5344CB8AC3E}">
        <p14:creationId xmlns:p14="http://schemas.microsoft.com/office/powerpoint/2010/main" val="1269391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have done….</a:t>
            </a:r>
          </a:p>
        </p:txBody>
      </p:sp>
      <p:sp>
        <p:nvSpPr>
          <p:cNvPr id="3" name="Content Placeholder 2"/>
          <p:cNvSpPr>
            <a:spLocks noGrp="1"/>
          </p:cNvSpPr>
          <p:nvPr>
            <p:ph idx="1"/>
          </p:nvPr>
        </p:nvSpPr>
        <p:spPr>
          <a:xfrm>
            <a:off x="677334" y="1629295"/>
            <a:ext cx="8596668" cy="4412067"/>
          </a:xfrm>
        </p:spPr>
        <p:txBody>
          <a:bodyPr>
            <a:normAutofit/>
          </a:bodyPr>
          <a:lstStyle/>
          <a:p>
            <a:pPr marL="0" indent="0">
              <a:buNone/>
            </a:pPr>
            <a:endParaRPr lang="en-GB" dirty="0"/>
          </a:p>
          <a:p>
            <a:r>
              <a:rPr lang="en-GB" dirty="0">
                <a:latin typeface="Calibri" panose="020F0502020204030204" pitchFamily="34" charset="0"/>
                <a:cs typeface="Calibri" panose="020F0502020204030204" pitchFamily="34" charset="0"/>
              </a:rPr>
              <a:t>Transitions referral form has recently been developed and approved for use across BBC, CBC and Luton this is to ensure the consistency of information and early planning (R2/R3)</a:t>
            </a:r>
          </a:p>
          <a:p>
            <a:r>
              <a:rPr lang="en-GB" dirty="0">
                <a:latin typeface="Calibri" panose="020F0502020204030204" pitchFamily="34" charset="0"/>
                <a:cs typeface="Calibri" panose="020F0502020204030204" pitchFamily="34" charset="0"/>
              </a:rPr>
              <a:t>Strategic transitions lead has attended DMT to promote the existing transitions policy and reinforce the responsibilities of working collaboratively with children’s colleagues ahead of any transition into adult services.  A further transitions event was held in July 2023 to reiterate the importance of early referral and planning, co-operation between teams protocol and consistent use of transitions referral form(R2)</a:t>
            </a:r>
          </a:p>
          <a:p>
            <a:r>
              <a:rPr lang="en-GB" dirty="0">
                <a:latin typeface="Calibri" panose="020F0502020204030204" pitchFamily="34" charset="0"/>
                <a:cs typeface="Calibri" panose="020F0502020204030204" pitchFamily="34" charset="0"/>
              </a:rPr>
              <a:t>Strategic transitions lead has consulted on several cases – to advise and guide on best practice and legal frameworks to secure good outcomes for young people-(R3)</a:t>
            </a:r>
          </a:p>
          <a:p>
            <a:pPr marL="0" indent="0">
              <a:buNone/>
            </a:pPr>
            <a:endParaRPr lang="en-GB" sz="2000" dirty="0"/>
          </a:p>
          <a:p>
            <a:endParaRPr lang="en-GB" dirty="0"/>
          </a:p>
        </p:txBody>
      </p:sp>
    </p:spTree>
    <p:extLst>
      <p:ext uri="{BB962C8B-B14F-4D97-AF65-F5344CB8AC3E}">
        <p14:creationId xmlns:p14="http://schemas.microsoft.com/office/powerpoint/2010/main" val="2287409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have done…..</a:t>
            </a:r>
          </a:p>
        </p:txBody>
      </p:sp>
      <p:sp>
        <p:nvSpPr>
          <p:cNvPr id="3" name="Content Placeholder 2"/>
          <p:cNvSpPr>
            <a:spLocks noGrp="1"/>
          </p:cNvSpPr>
          <p:nvPr>
            <p:ph idx="1"/>
          </p:nvPr>
        </p:nvSpPr>
        <p:spPr/>
        <p:txBody>
          <a:bodyPr>
            <a:normAutofit fontScale="92500"/>
          </a:bodyPr>
          <a:lstStyle/>
          <a:p>
            <a:pPr marL="0" indent="0">
              <a:buNone/>
            </a:pPr>
            <a:r>
              <a:rPr lang="en-GB" dirty="0">
                <a:latin typeface="Calibri" panose="020F0502020204030204" pitchFamily="34" charset="0"/>
                <a:cs typeface="Calibri" panose="020F0502020204030204" pitchFamily="34" charset="0"/>
              </a:rPr>
              <a:t>Strategic Lead for Transforming Care – Bedfordshire is in post hosted by ELFT.  This role ensures that adults who are at risk of admission and have a LD or Autism are supported via the Transforming Care pathway have the appropriate CETR and support to prevent admission and or to ensure a safe and appropriate discharge ( R7)</a:t>
            </a:r>
          </a:p>
          <a:p>
            <a:pPr marL="0" indent="0">
              <a:buNone/>
            </a:pPr>
            <a:r>
              <a:rPr lang="en-GB" dirty="0">
                <a:latin typeface="Calibri" panose="020F0502020204030204" pitchFamily="34" charset="0"/>
                <a:cs typeface="Calibri" panose="020F0502020204030204" pitchFamily="34" charset="0"/>
              </a:rPr>
              <a:t>Autism Practitioner post is being recruited for Bedford CMHT – to start in December 2023.</a:t>
            </a:r>
          </a:p>
          <a:p>
            <a:pPr marL="0" indent="0">
              <a:buNone/>
            </a:pPr>
            <a:r>
              <a:rPr lang="en-GB" dirty="0">
                <a:latin typeface="Calibri" panose="020F0502020204030204" pitchFamily="34" charset="0"/>
                <a:cs typeface="Calibri" panose="020F0502020204030204" pitchFamily="34" charset="0"/>
              </a:rPr>
              <a:t>Monthly meetings are in place between Strategic Transitions Lead and Head of Patient Flow to ensure that support is in place for any young person on an adult ward (up to 25), and to ensure that any young person who has a diagnosis of LD/Autism is appropriately referred for support via the TCP program -CETR).  This will also be an opportunity to highlight frequent admissions and ensure that a MDT is convened to assess ongoing risks and discharge plans ( R7)</a:t>
            </a:r>
          </a:p>
          <a:p>
            <a:pPr marL="0" indent="0">
              <a:buNone/>
            </a:pPr>
            <a:r>
              <a:rPr lang="en-GB" dirty="0">
                <a:latin typeface="Calibri" panose="020F0502020204030204" pitchFamily="34" charset="0"/>
                <a:cs typeface="Calibri" panose="020F0502020204030204" pitchFamily="34" charset="0"/>
              </a:rPr>
              <a:t>Strategic transitions lead will offer some bespoke training to key staff on the wards to ensure that they are aware of TCP responsibilities, transitions and the necessary legal frameworks to ensure safe and appropriate discharge (R7)</a:t>
            </a:r>
          </a:p>
          <a:p>
            <a:pPr marL="0" indent="0">
              <a:buNone/>
            </a:pPr>
            <a:endParaRPr lang="en-GB" sz="2000" dirty="0"/>
          </a:p>
          <a:p>
            <a:pPr marL="0" indent="0">
              <a:buNone/>
            </a:pPr>
            <a:endParaRPr lang="en-GB" sz="2000" dirty="0"/>
          </a:p>
          <a:p>
            <a:endParaRPr lang="en-GB" dirty="0"/>
          </a:p>
        </p:txBody>
      </p:sp>
    </p:spTree>
    <p:extLst>
      <p:ext uri="{BB962C8B-B14F-4D97-AF65-F5344CB8AC3E}">
        <p14:creationId xmlns:p14="http://schemas.microsoft.com/office/powerpoint/2010/main" val="2266647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1079315"/>
          <a:ext cx="12191999" cy="4846320"/>
        </p:xfrm>
        <a:graphic>
          <a:graphicData uri="http://schemas.openxmlformats.org/drawingml/2006/table">
            <a:tbl>
              <a:tblPr firstRow="1" bandRow="1"/>
              <a:tblGrid>
                <a:gridCol w="2609385">
                  <a:extLst>
                    <a:ext uri="{9D8B030D-6E8A-4147-A177-3AD203B41FA5}">
                      <a16:colId xmlns:a16="http://schemas.microsoft.com/office/drawing/2014/main" val="2786334925"/>
                    </a:ext>
                  </a:extLst>
                </a:gridCol>
                <a:gridCol w="2910469">
                  <a:extLst>
                    <a:ext uri="{9D8B030D-6E8A-4147-A177-3AD203B41FA5}">
                      <a16:colId xmlns:a16="http://schemas.microsoft.com/office/drawing/2014/main" val="430519864"/>
                    </a:ext>
                  </a:extLst>
                </a:gridCol>
                <a:gridCol w="2395566">
                  <a:extLst>
                    <a:ext uri="{9D8B030D-6E8A-4147-A177-3AD203B41FA5}">
                      <a16:colId xmlns:a16="http://schemas.microsoft.com/office/drawing/2014/main" val="3677954883"/>
                    </a:ext>
                  </a:extLst>
                </a:gridCol>
                <a:gridCol w="2145792">
                  <a:extLst>
                    <a:ext uri="{9D8B030D-6E8A-4147-A177-3AD203B41FA5}">
                      <a16:colId xmlns:a16="http://schemas.microsoft.com/office/drawing/2014/main" val="1538054474"/>
                    </a:ext>
                  </a:extLst>
                </a:gridCol>
                <a:gridCol w="2130787">
                  <a:extLst>
                    <a:ext uri="{9D8B030D-6E8A-4147-A177-3AD203B41FA5}">
                      <a16:colId xmlns:a16="http://schemas.microsoft.com/office/drawing/2014/main" val="3627163176"/>
                    </a:ext>
                  </a:extLst>
                </a:gridCol>
              </a:tblGrid>
              <a:tr h="41286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Arial"/>
                        </a:rPr>
                        <a:t>Additional capacity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Arial"/>
                        </a:rPr>
                        <a:t>Strategic Transitions Lead providing system leadership across all agencies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Arial"/>
                        </a:rPr>
                        <a:t>CAMHS Transitions clinical leads for North and South Beds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Arial"/>
                        </a:rPr>
                        <a:t>Transitions support workers  support service users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Arial"/>
                        </a:rPr>
                        <a:t>Transformation Project Manager supporting transitions working group meetings and projects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n-ea"/>
                          <a:cs typeface="Arial"/>
                        </a:rPr>
                        <a:t>Joint working</a:t>
                      </a:r>
                      <a:r>
                        <a:rPr lang="en-GB" sz="1800" b="1" i="0" u="none" strike="noStrike" kern="1200" cap="none" spc="0" normalizeH="0" baseline="0" noProof="0" dirty="0">
                          <a:ln>
                            <a:noFill/>
                          </a:ln>
                          <a:solidFill>
                            <a:schemeClr val="tx1"/>
                          </a:solidFill>
                          <a:effectLst/>
                          <a:uLnTx/>
                          <a:uFillTx/>
                          <a:latin typeface="Arial"/>
                          <a:ea typeface="+mn-ea"/>
                          <a:cs typeface="Arial"/>
                        </a:rPr>
                        <a:t> </a:t>
                      </a:r>
                      <a:endParaRPr kumimoji="0" lang="en-GB" sz="1800" b="1" i="0" u="none" strike="noStrike" kern="1200" cap="none" spc="0" normalizeH="0" baseline="0" noProof="0" dirty="0">
                        <a:ln>
                          <a:noFill/>
                        </a:ln>
                        <a:solidFill>
                          <a:schemeClr val="tx1"/>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Arial"/>
                        </a:rPr>
                        <a:t>New referral form to ensure consistency in info provided &amp; enough time for joint working and care planning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Arial"/>
                        </a:rPr>
                        <a:t>Discussions on more strategic and earlier identification of YP and predominant/ primary needs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cap="none" spc="0" normalizeH="0" baseline="0" noProof="0" dirty="0">
                          <a:ln>
                            <a:noFill/>
                          </a:ln>
                          <a:solidFill>
                            <a:schemeClr val="tx1"/>
                          </a:solidFill>
                          <a:effectLst/>
                          <a:uLnTx/>
                          <a:uFillTx/>
                          <a:latin typeface="Arial"/>
                          <a:ea typeface="+mn-ea"/>
                          <a:cs typeface="Arial"/>
                        </a:rPr>
                        <a:t>'Co-operation</a:t>
                      </a:r>
                      <a:r>
                        <a:rPr kumimoji="0" lang="en-GB" sz="1400" b="0" i="0" u="none" strike="noStrike" kern="1200" cap="none" spc="0" normalizeH="0" baseline="0" noProof="0" dirty="0">
                          <a:ln>
                            <a:noFill/>
                          </a:ln>
                          <a:solidFill>
                            <a:schemeClr val="tx1"/>
                          </a:solidFill>
                          <a:effectLst/>
                          <a:uLnTx/>
                          <a:uFillTx/>
                          <a:latin typeface="Arial"/>
                          <a:ea typeface="+mn-ea"/>
                          <a:cs typeface="Arial"/>
                        </a:rPr>
                        <a:t> between teams</a:t>
                      </a:r>
                      <a:r>
                        <a:rPr lang="en-GB" sz="1400" b="0" i="0" u="none" strike="noStrike" kern="1200" cap="none" spc="0" normalizeH="0" baseline="0" noProof="0" dirty="0">
                          <a:ln>
                            <a:noFill/>
                          </a:ln>
                          <a:solidFill>
                            <a:schemeClr val="tx1"/>
                          </a:solidFill>
                          <a:effectLst/>
                          <a:uLnTx/>
                          <a:uFillTx/>
                          <a:latin typeface="Arial"/>
                          <a:ea typeface="+mn-ea"/>
                          <a:cs typeface="Arial"/>
                        </a:rPr>
                        <a:t>'</a:t>
                      </a:r>
                      <a:r>
                        <a:rPr kumimoji="0" lang="en-GB" sz="1400" b="0" i="0" u="none" strike="noStrike" kern="1200" cap="none" spc="0" normalizeH="0" baseline="0" noProof="0" dirty="0">
                          <a:ln>
                            <a:noFill/>
                          </a:ln>
                          <a:solidFill>
                            <a:schemeClr val="tx1"/>
                          </a:solidFill>
                          <a:effectLst/>
                          <a:uLnTx/>
                          <a:uFillTx/>
                          <a:latin typeface="Arial"/>
                          <a:ea typeface="+mn-ea"/>
                          <a:cs typeface="Arial"/>
                        </a:rPr>
                        <a:t> policy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Arial"/>
                        </a:rPr>
                        <a:t>ASC pathway pilot site for accepting earlier transitions to enable Adults, LA &amp; CAMHS to work more closely 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Arial"/>
                        </a:rPr>
                        <a:t>Care plan template being developed for Rio which will support transitions planning in CAMHS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Supporting staff</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b="0" i="0" u="none" strike="noStrike" kern="1200" cap="none" spc="0" normalizeH="0" baseline="0" noProof="0" dirty="0">
                          <a:ln>
                            <a:noFill/>
                          </a:ln>
                          <a:solidFill>
                            <a:schemeClr val="tx1"/>
                          </a:solidFill>
                          <a:effectLst/>
                          <a:uLnTx/>
                          <a:uFillTx/>
                          <a:latin typeface="Arial"/>
                          <a:ea typeface="+mn-ea"/>
                          <a:cs typeface="Arial"/>
                        </a:rPr>
                        <a:t>Easier to read version of ELFT transitions policy has been produced to sit alongside the policy on ELFT’s intranet</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400" b="0" i="0" u="none" strike="noStrike" kern="1200" cap="none" spc="0" normalizeH="0" baseline="0" noProof="0" dirty="0">
                        <a:ln>
                          <a:noFill/>
                        </a:ln>
                        <a:solidFill>
                          <a:schemeClr val="tx1"/>
                        </a:solidFill>
                        <a:effectLst/>
                        <a:uLnTx/>
                        <a:uFillTx/>
                        <a:latin typeface="Arial"/>
                        <a:ea typeface="+mn-ea"/>
                        <a:cs typeface="Arial"/>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b="0" i="0" u="none" strike="noStrike" kern="1200" cap="none" spc="0" normalizeH="0" baseline="0" noProof="0" dirty="0">
                          <a:ln>
                            <a:noFill/>
                          </a:ln>
                          <a:solidFill>
                            <a:schemeClr val="tx1"/>
                          </a:solidFill>
                          <a:effectLst/>
                          <a:uLnTx/>
                          <a:uFillTx/>
                          <a:latin typeface="Arial"/>
                          <a:ea typeface="+mn-ea"/>
                          <a:cs typeface="Arial"/>
                        </a:rPr>
                        <a:t>Awareness raising &amp; </a:t>
                      </a:r>
                      <a:r>
                        <a:rPr kumimoji="0" lang="en-GB" sz="1400" b="0" i="0" u="none" strike="noStrike" kern="1200" cap="none" spc="0" normalizeH="0" baseline="0" noProof="0" dirty="0">
                          <a:ln>
                            <a:noFill/>
                          </a:ln>
                          <a:solidFill>
                            <a:schemeClr val="tx1"/>
                          </a:solidFill>
                          <a:effectLst/>
                          <a:uLnTx/>
                          <a:uFillTx/>
                          <a:latin typeface="Arial"/>
                          <a:ea typeface="+mn-ea"/>
                          <a:cs typeface="Arial"/>
                        </a:rPr>
                        <a:t>spotlight sessions at whole staff meetings, learning sessions &amp; </a:t>
                      </a:r>
                      <a:r>
                        <a:rPr lang="en-GB" sz="1400" b="0" i="0" u="none" strike="noStrike" kern="1200" cap="none" spc="0" normalizeH="0" baseline="0" noProof="0" dirty="0">
                          <a:ln>
                            <a:noFill/>
                          </a:ln>
                          <a:solidFill>
                            <a:schemeClr val="tx1"/>
                          </a:solidFill>
                          <a:effectLst/>
                          <a:uLnTx/>
                          <a:uFillTx/>
                          <a:latin typeface="Arial"/>
                          <a:ea typeface="+mn-ea"/>
                          <a:cs typeface="Arial"/>
                        </a:rPr>
                        <a:t>support for new starters via inductions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400" b="0" i="0" u="none" strike="noStrike" kern="1200" cap="none" spc="0" normalizeH="0" baseline="0" noProof="0" dirty="0">
                        <a:ln>
                          <a:noFill/>
                        </a:ln>
                        <a:solidFill>
                          <a:schemeClr val="tx1"/>
                        </a:solidFill>
                        <a:effectLst/>
                        <a:uLnTx/>
                        <a:uFillTx/>
                        <a:latin typeface="Arial"/>
                        <a:ea typeface="+mn-ea"/>
                        <a:cs typeface="Arial"/>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kumimoji="0" lang="en-GB" sz="1400" b="0" i="0" u="none" strike="noStrike" kern="1200" cap="none" spc="0" normalizeH="0" baseline="0" noProof="0" dirty="0">
                          <a:ln>
                            <a:noFill/>
                          </a:ln>
                          <a:solidFill>
                            <a:schemeClr val="tx1"/>
                          </a:solidFill>
                          <a:effectLst/>
                          <a:uLnTx/>
                          <a:uFillTx/>
                          <a:latin typeface="Arial"/>
                          <a:ea typeface="+mn-ea"/>
                          <a:cs typeface="Arial"/>
                        </a:rPr>
                        <a:t>Co-producing transitions e-learning module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kumimoji="0" lang="en-GB" sz="1400" b="0" i="0" u="none" strike="noStrike" kern="1200" cap="none" spc="0" normalizeH="0" baseline="0" noProof="0" dirty="0">
                        <a:ln>
                          <a:noFill/>
                        </a:ln>
                        <a:solidFill>
                          <a:schemeClr val="tx1"/>
                        </a:solidFill>
                        <a:effectLst/>
                        <a:uLnTx/>
                        <a:uFillTx/>
                        <a:latin typeface="Arial"/>
                        <a:ea typeface="+mn-ea"/>
                        <a:cs typeface="Arial"/>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kumimoji="0" lang="en-GB" sz="1400" b="0" i="0" u="none" strike="noStrike" kern="1200" cap="none" spc="0" normalizeH="0" baseline="0" noProof="0" dirty="0">
                          <a:ln>
                            <a:noFill/>
                          </a:ln>
                          <a:solidFill>
                            <a:schemeClr val="tx1"/>
                          </a:solidFill>
                          <a:effectLst/>
                          <a:uLnTx/>
                          <a:uFillTx/>
                          <a:latin typeface="Arial"/>
                          <a:ea typeface="+mn-ea"/>
                          <a:cs typeface="Arial"/>
                        </a:rPr>
                        <a:t>Practice guide on what to consider when supporting young people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GB" sz="1600" dirty="0">
                          <a:solidFill>
                            <a:schemeClr val="tx1"/>
                          </a:solidFill>
                          <a:latin typeface="Arial"/>
                          <a:cs typeface="Arial"/>
                        </a:rPr>
                        <a:t>Support for young adults and carers </a:t>
                      </a:r>
                      <a:endParaRPr lang="en-GB" sz="1200" b="0" baseline="0" dirty="0">
                        <a:solidFill>
                          <a:schemeClr val="tx1"/>
                        </a:solidFill>
                        <a:latin typeface="Arial"/>
                        <a:cs typeface="Arial"/>
                      </a:endParaRPr>
                    </a:p>
                    <a:p>
                      <a:pPr marL="171450" indent="-171450" algn="l">
                        <a:buFont typeface="Arial" panose="020B0604020202020204" pitchFamily="34" charset="0"/>
                        <a:buChar char="•"/>
                      </a:pPr>
                      <a:r>
                        <a:rPr lang="en-GB" sz="1400" b="0" dirty="0">
                          <a:solidFill>
                            <a:schemeClr val="tx1"/>
                          </a:solidFill>
                          <a:latin typeface="Arial"/>
                          <a:cs typeface="Arial"/>
                        </a:rPr>
                        <a:t>Promotin</a:t>
                      </a:r>
                      <a:r>
                        <a:rPr lang="en-GB" sz="1400" b="0" baseline="0" dirty="0">
                          <a:solidFill>
                            <a:schemeClr val="tx1"/>
                          </a:solidFill>
                          <a:latin typeface="Arial"/>
                          <a:cs typeface="Arial"/>
                        </a:rPr>
                        <a:t>g </a:t>
                      </a:r>
                      <a:r>
                        <a:rPr lang="en-GB" sz="1400" b="0" dirty="0">
                          <a:solidFill>
                            <a:schemeClr val="tx1"/>
                          </a:solidFill>
                          <a:latin typeface="Arial"/>
                          <a:cs typeface="Arial"/>
                        </a:rPr>
                        <a:t>Discovery &amp; Recovery college offer for young adults</a:t>
                      </a:r>
                      <a:r>
                        <a:rPr lang="en-GB" sz="1400" b="0" baseline="0" dirty="0">
                          <a:solidFill>
                            <a:schemeClr val="tx1"/>
                          </a:solidFill>
                          <a:latin typeface="Arial"/>
                          <a:cs typeface="Arial"/>
                        </a:rPr>
                        <a:t> via t</a:t>
                      </a:r>
                      <a:r>
                        <a:rPr lang="en-GB" sz="1400" b="0" dirty="0">
                          <a:solidFill>
                            <a:schemeClr val="tx1"/>
                          </a:solidFill>
                          <a:latin typeface="Arial"/>
                          <a:cs typeface="Arial"/>
                        </a:rPr>
                        <a:t>ransitions open days</a:t>
                      </a:r>
                    </a:p>
                    <a:p>
                      <a:pPr marL="171450" indent="-171450" algn="l">
                        <a:buFont typeface="Arial" panose="020B0604020202020204" pitchFamily="34" charset="0"/>
                        <a:buChar char="•"/>
                      </a:pPr>
                      <a:endParaRPr lang="en-GB" sz="1400" b="0" dirty="0">
                        <a:solidFill>
                          <a:schemeClr val="tx1"/>
                        </a:solidFill>
                        <a:latin typeface="Arial"/>
                        <a:cs typeface="Arial"/>
                      </a:endParaRPr>
                    </a:p>
                    <a:p>
                      <a:pPr marL="171450" indent="-171450" algn="l">
                        <a:buFont typeface="Arial" panose="020B0604020202020204" pitchFamily="34" charset="0"/>
                        <a:buChar char="•"/>
                      </a:pPr>
                      <a:r>
                        <a:rPr lang="en-GB" sz="1400" b="0" dirty="0">
                          <a:solidFill>
                            <a:schemeClr val="tx1"/>
                          </a:solidFill>
                          <a:latin typeface="Arial"/>
                          <a:cs typeface="Arial"/>
                        </a:rPr>
                        <a:t>Co-producing content on transitions for CAMHS</a:t>
                      </a:r>
                      <a:r>
                        <a:rPr lang="en-GB" sz="1400" b="0" baseline="0" dirty="0">
                          <a:solidFill>
                            <a:schemeClr val="tx1"/>
                          </a:solidFill>
                          <a:latin typeface="Arial"/>
                          <a:cs typeface="Arial"/>
                        </a:rPr>
                        <a:t> website</a:t>
                      </a:r>
                      <a:endParaRPr lang="en-GB" sz="1400" b="0" dirty="0">
                        <a:solidFill>
                          <a:schemeClr val="tx1"/>
                        </a:solidFill>
                        <a:latin typeface="Arial"/>
                        <a:cs typeface="Arial"/>
                      </a:endParaRPr>
                    </a:p>
                    <a:p>
                      <a:pPr marL="0" indent="0" algn="l">
                        <a:buFont typeface="Arial" panose="020B0604020202020204" pitchFamily="34" charset="0"/>
                        <a:buNone/>
                      </a:pPr>
                      <a:endParaRPr lang="en-GB" sz="1400" b="0" dirty="0">
                        <a:solidFill>
                          <a:schemeClr val="tx1"/>
                        </a:solidFill>
                        <a:latin typeface="Arial"/>
                        <a:cs typeface="Arial"/>
                      </a:endParaRPr>
                    </a:p>
                    <a:p>
                      <a:pPr marL="171450" indent="-171450" algn="l">
                        <a:buFont typeface="Arial" panose="020B0604020202020204" pitchFamily="34" charset="0"/>
                        <a:buChar char="•"/>
                      </a:pPr>
                      <a:r>
                        <a:rPr lang="en-GB" sz="1400" b="0" baseline="0" dirty="0">
                          <a:solidFill>
                            <a:schemeClr val="tx1"/>
                          </a:solidFill>
                          <a:latin typeface="Arial"/>
                          <a:cs typeface="Arial"/>
                        </a:rPr>
                        <a:t>Reaching out to parents/ carers via Adults People Participation and Carer Forums to be part of improvement projects</a:t>
                      </a:r>
                    </a:p>
                    <a:p>
                      <a:pPr marL="0" indent="0" algn="l">
                        <a:buFont typeface="Arial" panose="020B0604020202020204" pitchFamily="34" charset="0"/>
                        <a:buNone/>
                      </a:pPr>
                      <a:endParaRPr lang="en-GB" sz="1200" b="0" baseline="0" dirty="0">
                        <a:solidFill>
                          <a:schemeClr val="tx1"/>
                        </a:solidFill>
                        <a:latin typeface="Arial"/>
                        <a:cs typeface="Arial"/>
                      </a:endParaRPr>
                    </a:p>
                    <a:p>
                      <a:pPr marL="285750" indent="-285750" algn="l">
                        <a:buFont typeface="Arial" panose="020B0604020202020204" pitchFamily="34" charset="0"/>
                        <a:buChar char="•"/>
                      </a:pPr>
                      <a:endParaRPr lang="en-GB" sz="1600" b="0" dirty="0">
                        <a:solidFill>
                          <a:schemeClr val="tx1"/>
                        </a:solidFill>
                        <a:latin typeface="Arial"/>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GB" sz="1600" dirty="0">
                          <a:solidFill>
                            <a:schemeClr val="tx1"/>
                          </a:solidFill>
                          <a:latin typeface="Arial"/>
                          <a:cs typeface="Arial"/>
                        </a:rPr>
                        <a:t>Service user experience </a:t>
                      </a:r>
                      <a:endParaRPr lang="en-GB" sz="16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0" dirty="0">
                          <a:solidFill>
                            <a:schemeClr val="tx1"/>
                          </a:solidFill>
                          <a:latin typeface="Arial"/>
                          <a:cs typeface="Arial"/>
                        </a:rPr>
                        <a:t>‘Journal of my experiences’ to support communication needs</a:t>
                      </a:r>
                      <a:r>
                        <a:rPr lang="en-GB" sz="1400" b="0" baseline="0" dirty="0">
                          <a:solidFill>
                            <a:schemeClr val="tx1"/>
                          </a:solidFill>
                          <a:latin typeface="Arial"/>
                          <a:cs typeface="Arial"/>
                        </a:rPr>
                        <a:t> when working with multiple services</a:t>
                      </a:r>
                    </a:p>
                    <a:p>
                      <a:pPr marL="0" indent="0">
                        <a:buFont typeface="Arial" panose="020B0604020202020204" pitchFamily="34" charset="0"/>
                        <a:buNone/>
                      </a:pPr>
                      <a:endParaRPr lang="en-GB" sz="14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0" dirty="0">
                          <a:solidFill>
                            <a:schemeClr val="tx1"/>
                          </a:solidFill>
                          <a:latin typeface="Arial"/>
                          <a:cs typeface="Arial"/>
                        </a:rPr>
                        <a:t>Co-designing service user feedback form</a:t>
                      </a:r>
                    </a:p>
                    <a:p>
                      <a:pPr marL="0" indent="0">
                        <a:buFont typeface="Arial" panose="020B0604020202020204" pitchFamily="34" charset="0"/>
                        <a:buNone/>
                      </a:pPr>
                      <a:endParaRPr lang="en-GB" sz="14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0" baseline="0" dirty="0">
                          <a:solidFill>
                            <a:schemeClr val="tx1"/>
                          </a:solidFill>
                          <a:latin typeface="Arial"/>
                          <a:cs typeface="Arial"/>
                        </a:rPr>
                        <a:t>CAMHS working with Adults services on appointments/ discharge (FAQs; Welcome Packs)</a:t>
                      </a:r>
                    </a:p>
                    <a:p>
                      <a:pPr marL="171450" indent="-171450">
                        <a:buFont typeface="Arial" panose="020B0604020202020204" pitchFamily="34" charset="0"/>
                        <a:buChar char="•"/>
                      </a:pPr>
                      <a:endParaRPr lang="en-GB" sz="1400" b="0" baseline="0" dirty="0">
                        <a:solidFill>
                          <a:schemeClr val="tx1"/>
                        </a:solidFill>
                        <a:latin typeface="Arial"/>
                        <a:cs typeface="Arial"/>
                      </a:endParaRPr>
                    </a:p>
                    <a:p>
                      <a:pPr marL="171450" indent="-171450">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Discussions about whether Dialog + would be helpful for all transitions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3489823755"/>
                  </a:ext>
                </a:extLst>
              </a:tr>
            </a:tbl>
          </a:graphicData>
        </a:graphic>
      </p:graphicFrame>
      <p:sp>
        <p:nvSpPr>
          <p:cNvPr id="4" name="Text Placeholder 1">
            <a:extLst>
              <a:ext uri="{FF2B5EF4-FFF2-40B4-BE49-F238E27FC236}">
                <a16:creationId xmlns:a16="http://schemas.microsoft.com/office/drawing/2014/main" id="{FD090095-C6B4-F71D-3099-892C0804AC60}"/>
              </a:ext>
            </a:extLst>
          </p:cNvPr>
          <p:cNvSpPr>
            <a:spLocks noGrp="1"/>
          </p:cNvSpPr>
          <p:nvPr>
            <p:ph type="body" sz="quarter" idx="12"/>
          </p:nvPr>
        </p:nvSpPr>
        <p:spPr>
          <a:xfrm>
            <a:off x="1986115" y="280946"/>
            <a:ext cx="8436078" cy="642424"/>
          </a:xfrm>
        </p:spPr>
        <p:txBody>
          <a:bodyPr vert="horz" lIns="91440" tIns="45720" rIns="91440" bIns="45720" rtlCol="0" anchor="t">
            <a:noAutofit/>
          </a:bodyPr>
          <a:lstStyle/>
          <a:p>
            <a:r>
              <a:rPr lang="en-GB" sz="2400" dirty="0">
                <a:latin typeface="Arial"/>
                <a:cs typeface="Arial"/>
              </a:rPr>
              <a:t>IMPROVEMENT WORK ACROSS NORTH &amp; SOUTH BEDS</a:t>
            </a:r>
            <a:endParaRPr lang="en-GB" sz="2400" dirty="0"/>
          </a:p>
        </p:txBody>
      </p:sp>
      <p:sp>
        <p:nvSpPr>
          <p:cNvPr id="2" name="Rectangle 1"/>
          <p:cNvSpPr/>
          <p:nvPr/>
        </p:nvSpPr>
        <p:spPr>
          <a:xfrm>
            <a:off x="-1" y="5925634"/>
            <a:ext cx="12192001" cy="932365"/>
          </a:xfrm>
          <a:prstGeom prst="rect">
            <a:avLst/>
          </a:prstGeom>
          <a:solidFill>
            <a:schemeClr val="bg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rebuchet MS" panose="020B0603020202020204"/>
                <a:ea typeface="+mn-ea"/>
                <a:cs typeface="+mn-cs"/>
              </a:rPr>
              <a:t>Local audits undertaken in B&amp;L with series of recommendations of which some of above is a response to. This work is in development in B&amp;L and shared across the Directorate with plans to discuss focus and approach of future audits Trust-wide together with local audit leads. Invitation for expressions of interest for a Trust-wide audit lead has been emailed to staff.</a:t>
            </a:r>
          </a:p>
        </p:txBody>
      </p:sp>
      <p:sp>
        <p:nvSpPr>
          <p:cNvPr id="9" name="Wave 8"/>
          <p:cNvSpPr/>
          <p:nvPr/>
        </p:nvSpPr>
        <p:spPr>
          <a:xfrm rot="20843475">
            <a:off x="96984" y="90480"/>
            <a:ext cx="1929372" cy="1101731"/>
          </a:xfrm>
          <a:prstGeom prst="wave">
            <a:avLst>
              <a:gd name="adj1" fmla="val 12500"/>
              <a:gd name="adj2" fmla="val 890"/>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Trebuchet MS" panose="020B0603020202020204"/>
                <a:ea typeface="+mn-ea"/>
                <a:cs typeface="+mn-cs"/>
              </a:rPr>
              <a:t>Patient Safety Forum updated in May &amp; further update due in Nov</a:t>
            </a:r>
          </a:p>
        </p:txBody>
      </p:sp>
    </p:spTree>
    <p:extLst>
      <p:ext uri="{BB962C8B-B14F-4D97-AF65-F5344CB8AC3E}">
        <p14:creationId xmlns:p14="http://schemas.microsoft.com/office/powerpoint/2010/main" val="3953269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FAEB-463C-9F48-B3A1-B84176641AF1}"/>
              </a:ext>
            </a:extLst>
          </p:cNvPr>
          <p:cNvSpPr>
            <a:spLocks noGrp="1"/>
          </p:cNvSpPr>
          <p:nvPr>
            <p:ph type="title"/>
          </p:nvPr>
        </p:nvSpPr>
        <p:spPr>
          <a:xfrm>
            <a:off x="5087888" y="2924945"/>
            <a:ext cx="6429060" cy="1728192"/>
          </a:xfrm>
        </p:spPr>
        <p:txBody>
          <a:bodyPr/>
          <a:lstStyle/>
          <a:p>
            <a:r>
              <a:rPr lang="en-US" dirty="0"/>
              <a:t>Max SAR</a:t>
            </a:r>
          </a:p>
        </p:txBody>
      </p:sp>
      <p:sp>
        <p:nvSpPr>
          <p:cNvPr id="3" name="Text Placeholder 2">
            <a:extLst>
              <a:ext uri="{FF2B5EF4-FFF2-40B4-BE49-F238E27FC236}">
                <a16:creationId xmlns:a16="http://schemas.microsoft.com/office/drawing/2014/main" id="{D8E08D1A-DA72-FB4F-847A-A097B0F0F303}"/>
              </a:ext>
            </a:extLst>
          </p:cNvPr>
          <p:cNvSpPr>
            <a:spLocks noGrp="1"/>
          </p:cNvSpPr>
          <p:nvPr>
            <p:ph type="body" idx="1"/>
          </p:nvPr>
        </p:nvSpPr>
        <p:spPr>
          <a:xfrm>
            <a:off x="5087888" y="5085184"/>
            <a:ext cx="6429060" cy="1080120"/>
          </a:xfrm>
        </p:spPr>
        <p:txBody>
          <a:bodyPr>
            <a:normAutofit/>
          </a:bodyPr>
          <a:lstStyle/>
          <a:p>
            <a:r>
              <a:rPr lang="en-US" sz="2400" b="1" dirty="0">
                <a:solidFill>
                  <a:srgbClr val="106FB8"/>
                </a:solidFill>
              </a:rPr>
              <a:t>BLMK ICB</a:t>
            </a:r>
          </a:p>
          <a:p>
            <a:r>
              <a:rPr lang="en-US" sz="2400" b="1" dirty="0">
                <a:solidFill>
                  <a:srgbClr val="106FB8"/>
                </a:solidFill>
              </a:rPr>
              <a:t>Andrea Piggott – Head of Safeguarding</a:t>
            </a:r>
          </a:p>
        </p:txBody>
      </p:sp>
    </p:spTree>
    <p:extLst>
      <p:ext uri="{BB962C8B-B14F-4D97-AF65-F5344CB8AC3E}">
        <p14:creationId xmlns:p14="http://schemas.microsoft.com/office/powerpoint/2010/main" val="262172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0D1C-E707-5D6A-E866-7D42EDBC7D8A}"/>
              </a:ext>
            </a:extLst>
          </p:cNvPr>
          <p:cNvSpPr>
            <a:spLocks noGrp="1"/>
          </p:cNvSpPr>
          <p:nvPr>
            <p:ph type="title"/>
          </p:nvPr>
        </p:nvSpPr>
        <p:spPr/>
        <p:txBody>
          <a:bodyPr/>
          <a:lstStyle/>
          <a:p>
            <a:r>
              <a:rPr lang="en-GB" dirty="0"/>
              <a:t>ENGAGEMENT WITH HEALTH PARTNERS</a:t>
            </a:r>
          </a:p>
        </p:txBody>
      </p:sp>
      <p:sp>
        <p:nvSpPr>
          <p:cNvPr id="4" name="Content Placeholder 3">
            <a:extLst>
              <a:ext uri="{FF2B5EF4-FFF2-40B4-BE49-F238E27FC236}">
                <a16:creationId xmlns:a16="http://schemas.microsoft.com/office/drawing/2014/main" id="{8B1F4BF4-46FD-6043-8363-6C060D3F6CF0}"/>
              </a:ext>
            </a:extLst>
          </p:cNvPr>
          <p:cNvSpPr>
            <a:spLocks noGrp="1"/>
          </p:cNvSpPr>
          <p:nvPr>
            <p:ph idx="1"/>
          </p:nvPr>
        </p:nvSpPr>
        <p:spPr/>
        <p:txBody>
          <a:bodyPr/>
          <a:lstStyle/>
          <a:p>
            <a:pPr algn="l">
              <a:lnSpc>
                <a:spcPct val="107000"/>
              </a:lnSpc>
              <a:spcAft>
                <a:spcPts val="800"/>
              </a:spcAft>
            </a:pPr>
            <a:r>
              <a:rPr lang="en-GB" sz="2400" dirty="0">
                <a:effectLst/>
              </a:rPr>
              <a:t>Recommendations and learning from Max SAR presented and disseminated to internal directorates and teams.</a:t>
            </a:r>
          </a:p>
          <a:p>
            <a:pPr algn="l">
              <a:lnSpc>
                <a:spcPct val="107000"/>
              </a:lnSpc>
              <a:spcAft>
                <a:spcPts val="800"/>
              </a:spcAft>
            </a:pPr>
            <a:endParaRPr lang="en-GB" sz="2400" dirty="0">
              <a:effectLst/>
            </a:endParaRPr>
          </a:p>
          <a:p>
            <a:pPr algn="l">
              <a:lnSpc>
                <a:spcPct val="107000"/>
              </a:lnSpc>
              <a:spcAft>
                <a:spcPts val="800"/>
              </a:spcAft>
            </a:pPr>
            <a:r>
              <a:rPr lang="en-GB" sz="2400" dirty="0">
                <a:effectLst/>
              </a:rPr>
              <a:t>Individual health partners in provider services have shared recommendations and learning from Max SAR</a:t>
            </a:r>
            <a:endParaRPr lang="en-GB" sz="2400" dirty="0"/>
          </a:p>
          <a:p>
            <a:endParaRPr lang="en-GB" dirty="0"/>
          </a:p>
          <a:p>
            <a:endParaRPr lang="en-GB" dirty="0"/>
          </a:p>
        </p:txBody>
      </p:sp>
      <p:sp>
        <p:nvSpPr>
          <p:cNvPr id="5" name="Footer Placeholder 4">
            <a:extLst>
              <a:ext uri="{FF2B5EF4-FFF2-40B4-BE49-F238E27FC236}">
                <a16:creationId xmlns:a16="http://schemas.microsoft.com/office/drawing/2014/main" id="{46875A72-DD61-F557-3901-4DC696F7B8D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15563"/>
                </a:solidFill>
                <a:effectLst/>
                <a:uLnTx/>
                <a:uFillTx/>
                <a:latin typeface="Arial" panose="020B0604020202020204"/>
                <a:ea typeface="+mn-ea"/>
                <a:cs typeface="+mn-cs"/>
              </a:rPr>
              <a:t>NHS Bedfordshire, Luton and Milton Keynes Integrated Care Board</a:t>
            </a:r>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5C2A04B3-2FF2-9CB7-C0FC-E73A21C3F3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60DCE-9105-48A5-8A92-25C9283756D1}" type="slidenum">
              <a:rPr kumimoji="0" lang="en-GB" sz="1200" b="0" i="0" u="none" strike="noStrike" kern="1200" cap="none" spc="0" normalizeH="0" baseline="0" noProof="0" smtClean="0">
                <a:ln>
                  <a:noFill/>
                </a:ln>
                <a:solidFill>
                  <a:srgbClr val="415563"/>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7148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132A-EC22-2B53-77EE-20B631674362}"/>
              </a:ext>
            </a:extLst>
          </p:cNvPr>
          <p:cNvSpPr>
            <a:spLocks noGrp="1"/>
          </p:cNvSpPr>
          <p:nvPr>
            <p:ph type="title"/>
          </p:nvPr>
        </p:nvSpPr>
        <p:spPr/>
        <p:txBody>
          <a:bodyPr/>
          <a:lstStyle/>
          <a:p>
            <a:r>
              <a:rPr lang="en-GB" dirty="0"/>
              <a:t>SHARED LEARNING- THROUGH TRAINING</a:t>
            </a:r>
          </a:p>
        </p:txBody>
      </p:sp>
      <p:sp>
        <p:nvSpPr>
          <p:cNvPr id="4" name="Content Placeholder 3">
            <a:extLst>
              <a:ext uri="{FF2B5EF4-FFF2-40B4-BE49-F238E27FC236}">
                <a16:creationId xmlns:a16="http://schemas.microsoft.com/office/drawing/2014/main" id="{B6F3BC5A-ADD3-390F-17DC-AEA1A46A417E}"/>
              </a:ext>
            </a:extLst>
          </p:cNvPr>
          <p:cNvSpPr>
            <a:spLocks noGrp="1"/>
          </p:cNvSpPr>
          <p:nvPr>
            <p:ph idx="1"/>
          </p:nvPr>
        </p:nvSpPr>
        <p:spPr>
          <a:xfrm>
            <a:off x="695400" y="1772816"/>
            <a:ext cx="11172331" cy="4323480"/>
          </a:xfrm>
        </p:spPr>
        <p:txBody>
          <a:bodyPr>
            <a:normAutofit fontScale="92500" lnSpcReduction="20000"/>
          </a:bodyPr>
          <a:lstStyle/>
          <a:p>
            <a:r>
              <a:rPr lang="en-GB" sz="1700" dirty="0"/>
              <a:t>Review of ICB training offer-New Training Matrix developed</a:t>
            </a:r>
          </a:p>
          <a:p>
            <a:r>
              <a:rPr lang="en-GB" sz="1700" dirty="0"/>
              <a:t>L3 Safeguarding Primary care training delivery and Bitesize sessions</a:t>
            </a:r>
          </a:p>
          <a:p>
            <a:r>
              <a:rPr lang="en-GB" sz="1700" dirty="0"/>
              <a:t>10 bitesize sessions on MCA delivered across Primary care (data Jan-July 23)</a:t>
            </a:r>
          </a:p>
          <a:p>
            <a:r>
              <a:rPr lang="en-GB" sz="1700" dirty="0"/>
              <a:t>Covering MCA topics and Case studies</a:t>
            </a:r>
          </a:p>
          <a:p>
            <a:r>
              <a:rPr lang="en-GB" sz="1700" dirty="0"/>
              <a:t>Access to E-Learning modules</a:t>
            </a:r>
          </a:p>
          <a:p>
            <a:r>
              <a:rPr lang="en-GB" sz="1700" dirty="0"/>
              <a:t>Positive feedback and discussion engagement </a:t>
            </a:r>
          </a:p>
          <a:p>
            <a:endParaRPr lang="en-GB" sz="1700" dirty="0"/>
          </a:p>
          <a:p>
            <a:pPr marL="342900" lvl="0" indent="-342900">
              <a:buFont typeface="Symbol" panose="05050102010706020507" pitchFamily="18" charset="2"/>
              <a:buChar char=""/>
            </a:pPr>
            <a:r>
              <a:rPr lang="en-GB" sz="1700" dirty="0">
                <a:effectLst/>
                <a:ea typeface="Times New Roman" panose="02020603050405020304" pitchFamily="18" charset="0"/>
              </a:rPr>
              <a:t>Adulthood transition summit held in May 2023 -two dates offered to ensure accessibility. Focus areas included-</a:t>
            </a:r>
          </a:p>
          <a:p>
            <a:pPr lvl="7" indent="-342900">
              <a:buFont typeface="Symbol" panose="05050102010706020507" pitchFamily="18" charset="2"/>
              <a:buChar char=""/>
            </a:pPr>
            <a:r>
              <a:rPr lang="en-GB" sz="1700" dirty="0">
                <a:ea typeface="Calibri" panose="020F0502020204030204" pitchFamily="34" charset="0"/>
              </a:rPr>
              <a:t>SEND</a:t>
            </a:r>
          </a:p>
          <a:p>
            <a:pPr lvl="7" indent="-342900">
              <a:buFont typeface="Symbol" panose="05050102010706020507" pitchFamily="18" charset="2"/>
              <a:buChar char=""/>
            </a:pPr>
            <a:r>
              <a:rPr lang="en-GB" sz="1700" dirty="0">
                <a:effectLst/>
                <a:ea typeface="Calibri" panose="020F0502020204030204" pitchFamily="34" charset="0"/>
              </a:rPr>
              <a:t>LAC</a:t>
            </a:r>
          </a:p>
          <a:p>
            <a:pPr lvl="7" indent="-342900">
              <a:buFont typeface="Symbol" panose="05050102010706020507" pitchFamily="18" charset="2"/>
              <a:buChar char=""/>
            </a:pPr>
            <a:r>
              <a:rPr lang="en-GB" sz="1700" dirty="0">
                <a:ea typeface="Calibri" panose="020F0502020204030204" pitchFamily="34" charset="0"/>
              </a:rPr>
              <a:t>LD and Autism</a:t>
            </a:r>
          </a:p>
          <a:p>
            <a:pPr lvl="7" indent="-342900">
              <a:buFont typeface="Symbol" panose="05050102010706020507" pitchFamily="18" charset="2"/>
              <a:buChar char=""/>
            </a:pPr>
            <a:r>
              <a:rPr lang="en-GB" sz="1700" dirty="0">
                <a:effectLst/>
                <a:ea typeface="Calibri" panose="020F0502020204030204" pitchFamily="34" charset="0"/>
              </a:rPr>
              <a:t>LA support 0-25year olds</a:t>
            </a:r>
          </a:p>
          <a:p>
            <a:pPr lvl="7" indent="-342900">
              <a:buFont typeface="Symbol" panose="05050102010706020507" pitchFamily="18" charset="2"/>
              <a:buChar char=""/>
            </a:pPr>
            <a:r>
              <a:rPr lang="en-GB" sz="1700" dirty="0">
                <a:ea typeface="Calibri" panose="020F0502020204030204" pitchFamily="34" charset="0"/>
              </a:rPr>
              <a:t>Youth Justice</a:t>
            </a:r>
          </a:p>
          <a:p>
            <a:pPr lvl="7" indent="-342900">
              <a:buFont typeface="Symbol" panose="05050102010706020507" pitchFamily="18" charset="2"/>
              <a:buChar char=""/>
            </a:pPr>
            <a:r>
              <a:rPr lang="en-GB" sz="1700" dirty="0">
                <a:effectLst/>
                <a:ea typeface="Calibri" panose="020F0502020204030204" pitchFamily="34" charset="0"/>
              </a:rPr>
              <a:t>Physical/long term health conditions</a:t>
            </a:r>
          </a:p>
          <a:p>
            <a:pPr lvl="7" indent="-342900">
              <a:buFont typeface="Symbol" panose="05050102010706020507" pitchFamily="18" charset="2"/>
              <a:buChar char=""/>
            </a:pPr>
            <a:r>
              <a:rPr lang="en-GB" sz="1700" dirty="0">
                <a:ea typeface="Calibri" panose="020F0502020204030204" pitchFamily="34" charset="0"/>
              </a:rPr>
              <a:t>Palliative/</a:t>
            </a:r>
            <a:r>
              <a:rPr lang="en-GB" sz="1700" dirty="0" err="1">
                <a:ea typeface="Calibri" panose="020F0502020204030204" pitchFamily="34" charset="0"/>
              </a:rPr>
              <a:t>EoLC</a:t>
            </a:r>
            <a:endParaRPr lang="en-GB" sz="1700" dirty="0">
              <a:ea typeface="Calibri" panose="020F0502020204030204" pitchFamily="34" charset="0"/>
            </a:endParaRPr>
          </a:p>
          <a:p>
            <a:pPr lvl="7" indent="-342900">
              <a:buFont typeface="Symbol" panose="05050102010706020507" pitchFamily="18" charset="2"/>
              <a:buChar char=""/>
            </a:pPr>
            <a:r>
              <a:rPr lang="en-GB" sz="1700" dirty="0">
                <a:effectLst/>
                <a:ea typeface="Calibri" panose="020F0502020204030204" pitchFamily="34" charset="0"/>
              </a:rPr>
              <a:t>CYP Mental health</a:t>
            </a:r>
          </a:p>
          <a:p>
            <a:pPr lvl="7" indent="-342900">
              <a:buFont typeface="Symbol" panose="05050102010706020507" pitchFamily="18" charset="2"/>
              <a:buChar char=""/>
            </a:pPr>
            <a:r>
              <a:rPr lang="en-GB" sz="1700" dirty="0">
                <a:ea typeface="Calibri" panose="020F0502020204030204" pitchFamily="34" charset="0"/>
              </a:rPr>
              <a:t>Transitional Safeguarding</a:t>
            </a:r>
            <a:endParaRPr lang="en-GB" sz="1700" dirty="0">
              <a:effectLst/>
              <a:ea typeface="Calibri" panose="020F0502020204030204" pitchFamily="34" charset="0"/>
            </a:endParaRPr>
          </a:p>
          <a:p>
            <a:endParaRPr lang="en-GB" dirty="0"/>
          </a:p>
          <a:p>
            <a:endParaRPr lang="en-GB" dirty="0"/>
          </a:p>
        </p:txBody>
      </p:sp>
      <p:sp>
        <p:nvSpPr>
          <p:cNvPr id="5" name="Footer Placeholder 4">
            <a:extLst>
              <a:ext uri="{FF2B5EF4-FFF2-40B4-BE49-F238E27FC236}">
                <a16:creationId xmlns:a16="http://schemas.microsoft.com/office/drawing/2014/main" id="{C211CF42-F428-798B-56EB-CD7E6D09ED9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15563"/>
                </a:solidFill>
                <a:effectLst/>
                <a:uLnTx/>
                <a:uFillTx/>
                <a:latin typeface="Arial" panose="020B0604020202020204"/>
                <a:ea typeface="+mn-ea"/>
                <a:cs typeface="+mn-cs"/>
              </a:rPr>
              <a:t>NHS </a:t>
            </a:r>
            <a:r>
              <a:rPr kumimoji="0" lang="en-GB" sz="1200" b="1" i="0" u="none" strike="noStrike" kern="1200" cap="none" spc="0" normalizeH="0" baseline="0" noProof="0" dirty="0" err="1">
                <a:ln>
                  <a:noFill/>
                </a:ln>
                <a:solidFill>
                  <a:srgbClr val="415563"/>
                </a:solidFill>
                <a:effectLst/>
                <a:uLnTx/>
                <a:uFillTx/>
                <a:latin typeface="Arial" panose="020B0604020202020204"/>
                <a:ea typeface="+mn-ea"/>
                <a:cs typeface="+mn-cs"/>
              </a:rPr>
              <a:t>Bedfordshire,</a:t>
            </a:r>
            <a:r>
              <a:rPr kumimoji="0" lang="en-GB" sz="1200" b="1" i="0" u="none" strike="noStrike" kern="1200" cap="none" spc="0" normalizeH="0" baseline="0" noProof="0" dirty="0">
                <a:ln>
                  <a:noFill/>
                </a:ln>
                <a:solidFill>
                  <a:srgbClr val="415563"/>
                </a:solidFill>
                <a:effectLst/>
                <a:uLnTx/>
                <a:uFillTx/>
                <a:latin typeface="Arial" panose="020B0604020202020204"/>
                <a:ea typeface="+mn-ea"/>
                <a:cs typeface="+mn-cs"/>
              </a:rPr>
              <a:t> Luton and Milton Keynes Integrated Care Board</a:t>
            </a:r>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D8D5820B-A0E2-C499-9638-879C7D7B30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60DCE-9105-48A5-8A92-25C9283756D1}" type="slidenum">
              <a:rPr kumimoji="0" lang="en-GB" sz="1200" b="0" i="0" u="none" strike="noStrike" kern="1200" cap="none" spc="0" normalizeH="0" baseline="0" noProof="0" smtClean="0">
                <a:ln>
                  <a:noFill/>
                </a:ln>
                <a:solidFill>
                  <a:srgbClr val="415563"/>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6144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2E0CF-D94C-EDD4-0195-788461364FA2}"/>
              </a:ext>
            </a:extLst>
          </p:cNvPr>
          <p:cNvSpPr>
            <a:spLocks noGrp="1"/>
          </p:cNvSpPr>
          <p:nvPr>
            <p:ph type="title"/>
          </p:nvPr>
        </p:nvSpPr>
        <p:spPr/>
        <p:txBody>
          <a:bodyPr/>
          <a:lstStyle/>
          <a:p>
            <a:r>
              <a:rPr lang="en-GB" dirty="0"/>
              <a:t>SHARED LEARNING- THROUGH TRAINING</a:t>
            </a:r>
          </a:p>
        </p:txBody>
      </p:sp>
      <p:sp>
        <p:nvSpPr>
          <p:cNvPr id="3" name="Content Placeholder 2">
            <a:extLst>
              <a:ext uri="{FF2B5EF4-FFF2-40B4-BE49-F238E27FC236}">
                <a16:creationId xmlns:a16="http://schemas.microsoft.com/office/drawing/2014/main" id="{886B130B-7967-A16A-F874-D0A2C3170A45}"/>
              </a:ext>
            </a:extLst>
          </p:cNvPr>
          <p:cNvSpPr>
            <a:spLocks noGrp="1"/>
          </p:cNvSpPr>
          <p:nvPr>
            <p:ph idx="15"/>
          </p:nvPr>
        </p:nvSpPr>
        <p:spPr/>
        <p:txBody>
          <a:bodyPr/>
          <a:lstStyle/>
          <a:p>
            <a:endParaRPr lang="en-GB"/>
          </a:p>
        </p:txBody>
      </p:sp>
      <p:sp>
        <p:nvSpPr>
          <p:cNvPr id="4" name="Content Placeholder 3">
            <a:extLst>
              <a:ext uri="{FF2B5EF4-FFF2-40B4-BE49-F238E27FC236}">
                <a16:creationId xmlns:a16="http://schemas.microsoft.com/office/drawing/2014/main" id="{337610CC-F4C7-CE5B-351F-DE3DAD5AF6D1}"/>
              </a:ext>
            </a:extLst>
          </p:cNvPr>
          <p:cNvSpPr>
            <a:spLocks noGrp="1"/>
          </p:cNvSpPr>
          <p:nvPr>
            <p:ph idx="1"/>
          </p:nvPr>
        </p:nvSpPr>
        <p:spPr/>
        <p:txBody>
          <a:bodyPr/>
          <a:lstStyle/>
          <a:p>
            <a:r>
              <a:rPr lang="en-GB" dirty="0"/>
              <a:t>LeDeR</a:t>
            </a:r>
          </a:p>
          <a:p>
            <a:endParaRPr lang="en-GB" dirty="0"/>
          </a:p>
          <a:p>
            <a:pPr lvl="1"/>
            <a:r>
              <a:rPr lang="en-GB" dirty="0"/>
              <a:t>To now include reviews where autism is the sole diagnosis</a:t>
            </a:r>
          </a:p>
          <a:p>
            <a:pPr lvl="1"/>
            <a:endParaRPr lang="en-GB" dirty="0"/>
          </a:p>
          <a:p>
            <a:pPr lvl="1"/>
            <a:r>
              <a:rPr lang="en-GB" dirty="0"/>
              <a:t>To include over 18 years</a:t>
            </a:r>
          </a:p>
          <a:p>
            <a:pPr lvl="1"/>
            <a:endParaRPr lang="en-GB" dirty="0"/>
          </a:p>
          <a:p>
            <a:pPr lvl="1"/>
            <a:r>
              <a:rPr lang="en-GB" dirty="0"/>
              <a:t>Under 18 years to be reviewed under CDOP process</a:t>
            </a:r>
          </a:p>
          <a:p>
            <a:pPr lvl="1"/>
            <a:endParaRPr lang="en-GB" dirty="0"/>
          </a:p>
          <a:p>
            <a:pPr lvl="1"/>
            <a:r>
              <a:rPr lang="en-GB" dirty="0"/>
              <a:t>To develop process to track themes and identified learning so to embed change</a:t>
            </a:r>
          </a:p>
        </p:txBody>
      </p:sp>
      <p:sp>
        <p:nvSpPr>
          <p:cNvPr id="5" name="Footer Placeholder 4">
            <a:extLst>
              <a:ext uri="{FF2B5EF4-FFF2-40B4-BE49-F238E27FC236}">
                <a16:creationId xmlns:a16="http://schemas.microsoft.com/office/drawing/2014/main" id="{38CE5A12-0F78-46D4-7260-B33CFA35A9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15563"/>
                </a:solidFill>
                <a:effectLst/>
                <a:uLnTx/>
                <a:uFillTx/>
                <a:latin typeface="Arial" panose="020B0604020202020204"/>
                <a:ea typeface="+mn-ea"/>
                <a:cs typeface="+mn-cs"/>
              </a:rPr>
              <a:t>NHS Bedfordshire, Luton and Milton Keynes Integrated Care Board</a:t>
            </a:r>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20BE8A2D-B0EB-8074-4E3D-E44D199F5C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60DCE-9105-48A5-8A92-25C9283756D1}" type="slidenum">
              <a:rPr kumimoji="0" lang="en-GB" sz="1200" b="0" i="0" u="none" strike="noStrike" kern="1200" cap="none" spc="0" normalizeH="0" baseline="0" noProof="0" smtClean="0">
                <a:ln>
                  <a:noFill/>
                </a:ln>
                <a:solidFill>
                  <a:srgbClr val="415563"/>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74778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67BE-8FA4-25AA-8A99-137DC5BDC618}"/>
              </a:ext>
            </a:extLst>
          </p:cNvPr>
          <p:cNvSpPr>
            <a:spLocks noGrp="1"/>
          </p:cNvSpPr>
          <p:nvPr>
            <p:ph type="title"/>
          </p:nvPr>
        </p:nvSpPr>
        <p:spPr>
          <a:xfrm>
            <a:off x="523445" y="382349"/>
            <a:ext cx="8812915" cy="1234800"/>
          </a:xfrm>
        </p:spPr>
        <p:txBody>
          <a:bodyPr anchor="ctr">
            <a:normAutofit/>
          </a:bodyPr>
          <a:lstStyle/>
          <a:p>
            <a:r>
              <a:rPr lang="en-GB" dirty="0"/>
              <a:t>SHARED LEARNING THROUGH SUPERVISION</a:t>
            </a:r>
          </a:p>
        </p:txBody>
      </p:sp>
      <p:sp>
        <p:nvSpPr>
          <p:cNvPr id="4" name="Content Placeholder 3">
            <a:extLst>
              <a:ext uri="{FF2B5EF4-FFF2-40B4-BE49-F238E27FC236}">
                <a16:creationId xmlns:a16="http://schemas.microsoft.com/office/drawing/2014/main" id="{8FD67CB7-B24E-AEE3-EE1F-29CD17272921}"/>
              </a:ext>
            </a:extLst>
          </p:cNvPr>
          <p:cNvSpPr>
            <a:spLocks noGrp="1"/>
          </p:cNvSpPr>
          <p:nvPr>
            <p:ph sz="half" idx="1"/>
          </p:nvPr>
        </p:nvSpPr>
        <p:spPr>
          <a:xfrm>
            <a:off x="517409" y="1844824"/>
            <a:ext cx="5384800" cy="4281340"/>
          </a:xfrm>
        </p:spPr>
        <p:txBody>
          <a:bodyPr>
            <a:normAutofit/>
          </a:bodyPr>
          <a:lstStyle/>
          <a:p>
            <a:r>
              <a:rPr lang="en-GB" dirty="0"/>
              <a:t>Launch of ICB Safeguarding Supervision framework</a:t>
            </a:r>
          </a:p>
          <a:p>
            <a:endParaRPr lang="en-GB" dirty="0"/>
          </a:p>
          <a:p>
            <a:r>
              <a:rPr lang="en-GB" dirty="0"/>
              <a:t>Internal and external offer</a:t>
            </a:r>
          </a:p>
          <a:p>
            <a:endParaRPr lang="en-GB" dirty="0"/>
          </a:p>
          <a:p>
            <a:r>
              <a:rPr lang="en-GB" dirty="0"/>
              <a:t>Tracking of themes to identify potential learning gaps </a:t>
            </a:r>
          </a:p>
          <a:p>
            <a:endParaRPr lang="en-GB" dirty="0"/>
          </a:p>
        </p:txBody>
      </p:sp>
      <p:pic>
        <p:nvPicPr>
          <p:cNvPr id="8" name="Picture 7">
            <a:extLst>
              <a:ext uri="{FF2B5EF4-FFF2-40B4-BE49-F238E27FC236}">
                <a16:creationId xmlns:a16="http://schemas.microsoft.com/office/drawing/2014/main" id="{CE1153D4-0FD0-3AC6-C4D1-7E24305BE167}"/>
              </a:ext>
            </a:extLst>
          </p:cNvPr>
          <p:cNvPicPr>
            <a:picLocks noChangeAspect="1"/>
          </p:cNvPicPr>
          <p:nvPr/>
        </p:nvPicPr>
        <p:blipFill>
          <a:blip r:embed="rId2"/>
          <a:stretch>
            <a:fillRect/>
          </a:stretch>
        </p:blipFill>
        <p:spPr>
          <a:xfrm>
            <a:off x="6600056" y="1812699"/>
            <a:ext cx="2943421" cy="4281340"/>
          </a:xfrm>
          <a:prstGeom prst="rect">
            <a:avLst/>
          </a:prstGeom>
          <a:noFill/>
        </p:spPr>
      </p:pic>
      <p:sp>
        <p:nvSpPr>
          <p:cNvPr id="5" name="Footer Placeholder 4">
            <a:extLst>
              <a:ext uri="{FF2B5EF4-FFF2-40B4-BE49-F238E27FC236}">
                <a16:creationId xmlns:a16="http://schemas.microsoft.com/office/drawing/2014/main" id="{5AD3267C-DC53-D7FE-AD56-67E8FA194EAF}"/>
              </a:ext>
            </a:extLst>
          </p:cNvPr>
          <p:cNvSpPr>
            <a:spLocks noGrp="1"/>
          </p:cNvSpPr>
          <p:nvPr>
            <p:ph type="ftr" sz="quarter" idx="11"/>
          </p:nvPr>
        </p:nvSpPr>
        <p:spPr>
          <a:xfrm>
            <a:off x="523445" y="6321714"/>
            <a:ext cx="7403008" cy="536286"/>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415563"/>
                </a:solidFill>
                <a:effectLst/>
                <a:uLnTx/>
                <a:uFillTx/>
                <a:latin typeface="Arial" panose="020B0604020202020204"/>
                <a:ea typeface="+mn-ea"/>
                <a:cs typeface="+mn-cs"/>
              </a:rPr>
              <a:t>NHS Bedfordshire, Luton and Milton Keynes Integrated Care Board</a:t>
            </a:r>
            <a:endParaRPr kumimoji="0" lang="en-GB" sz="1200" b="0" i="0" u="none" strike="noStrike" kern="1200" cap="none" spc="0" normalizeH="0" baseline="0" noProof="0">
              <a:ln>
                <a:noFill/>
              </a:ln>
              <a:solidFill>
                <a:srgbClr val="415563"/>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D8AB09E6-3715-137E-DE19-1C08351288D4}"/>
              </a:ext>
            </a:extLst>
          </p:cNvPr>
          <p:cNvSpPr>
            <a:spLocks noGrp="1"/>
          </p:cNvSpPr>
          <p:nvPr>
            <p:ph type="sldNum" sz="quarter" idx="12"/>
          </p:nvPr>
        </p:nvSpPr>
        <p:spPr>
          <a:xfrm>
            <a:off x="11208568" y="6321714"/>
            <a:ext cx="487208" cy="536286"/>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0A60DCE-9105-48A5-8A92-25C9283756D1}" type="slidenum">
              <a:rPr kumimoji="0" lang="en-GB" sz="1200" b="0" i="0" u="none" strike="noStrike" kern="1200" cap="none" spc="0" normalizeH="0" baseline="0" noProof="0" smtClean="0">
                <a:ln>
                  <a:noFill/>
                </a:ln>
                <a:solidFill>
                  <a:srgbClr val="415563"/>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GB" sz="1200" b="0" i="0" u="none" strike="noStrike" kern="1200" cap="none" spc="0" normalizeH="0" baseline="0" noProof="0">
              <a:ln>
                <a:noFill/>
              </a:ln>
              <a:solidFill>
                <a:srgbClr val="4155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55253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658B-1AA9-05A3-ABC6-35BE10F2E77C}"/>
              </a:ext>
            </a:extLst>
          </p:cNvPr>
          <p:cNvSpPr>
            <a:spLocks noGrp="1"/>
          </p:cNvSpPr>
          <p:nvPr>
            <p:ph type="title"/>
          </p:nvPr>
        </p:nvSpPr>
        <p:spPr/>
        <p:txBody>
          <a:bodyPr/>
          <a:lstStyle/>
          <a:p>
            <a:r>
              <a:rPr lang="en-GB" dirty="0"/>
              <a:t>NDD PATHWAYS</a:t>
            </a:r>
          </a:p>
        </p:txBody>
      </p:sp>
      <p:sp>
        <p:nvSpPr>
          <p:cNvPr id="4" name="Content Placeholder 3">
            <a:extLst>
              <a:ext uri="{FF2B5EF4-FFF2-40B4-BE49-F238E27FC236}">
                <a16:creationId xmlns:a16="http://schemas.microsoft.com/office/drawing/2014/main" id="{430E5FCB-4E04-7642-5D8F-C5BABE136E9F}"/>
              </a:ext>
            </a:extLst>
          </p:cNvPr>
          <p:cNvSpPr>
            <a:spLocks noGrp="1"/>
          </p:cNvSpPr>
          <p:nvPr>
            <p:ph idx="1"/>
          </p:nvPr>
        </p:nvSpPr>
        <p:spPr/>
        <p:txBody>
          <a:bodyPr/>
          <a:lstStyle/>
          <a:p>
            <a:pPr marL="342900" lvl="0" indent="-342900">
              <a:buFont typeface="+mj-lt"/>
              <a:buAutoNum type="arabicPeriod"/>
            </a:pPr>
            <a:r>
              <a:rPr lang="en-GB" sz="1800" dirty="0">
                <a:effectLst/>
                <a:ea typeface="Times New Roman" panose="02020603050405020304" pitchFamily="18" charset="0"/>
              </a:rPr>
              <a:t>ICS Children Transformation Board has NDD review as one of its priorities – following System scoping and workshop Board agreed 5 areas of transformation end of Feb 2023. 12-18mont work plan being developed, improving transition is a golden thread across the 5 transformation areas (Communication  and training, Schools, Diagnostic pathway, Post diagnostic support and resource to identify / meet needs earlier).</a:t>
            </a:r>
          </a:p>
          <a:p>
            <a:pPr marL="342900" lvl="0" indent="-342900">
              <a:buFont typeface="+mj-lt"/>
              <a:buAutoNum type="arabicPeriod"/>
            </a:pPr>
            <a:endParaRPr lang="en-GB" sz="1800" dirty="0">
              <a:effectLst/>
              <a:ea typeface="Times New Roman" panose="02020603050405020304" pitchFamily="18" charset="0"/>
            </a:endParaRPr>
          </a:p>
          <a:p>
            <a:pPr marL="342900" lvl="0" indent="-342900">
              <a:buFont typeface="+mj-lt"/>
              <a:buAutoNum type="arabicPeriod"/>
            </a:pPr>
            <a:r>
              <a:rPr lang="en-GB" sz="1800" dirty="0">
                <a:effectLst/>
                <a:ea typeface="Times New Roman" panose="02020603050405020304" pitchFamily="18" charset="0"/>
              </a:rPr>
              <a:t>Place based Joint Commissioning Intentions have ‘preparing for adulthood’ as priority areas, the joint commissioning operational groups report progress against to their Place based SEND Boards.  Recommendations from the BLMK Transition summits to be taken forward at Place through this governance.</a:t>
            </a:r>
            <a:endParaRPr lang="en-GB" sz="1800" dirty="0">
              <a:effectLst/>
              <a:ea typeface="Calibri" panose="020F0502020204030204" pitchFamily="34" charset="0"/>
            </a:endParaRPr>
          </a:p>
          <a:p>
            <a:endParaRPr lang="en-GB" dirty="0"/>
          </a:p>
          <a:p>
            <a:r>
              <a:rPr lang="en-GB" sz="1800" dirty="0"/>
              <a:t>MCA-Being incorporated </a:t>
            </a:r>
            <a:r>
              <a:rPr lang="en-GB" sz="1800"/>
              <a:t>into SEND</a:t>
            </a:r>
            <a:r>
              <a:rPr lang="en-GB" sz="1800" dirty="0"/>
              <a:t>, Transition to Adulthood, LD, MH Dementia and </a:t>
            </a:r>
            <a:r>
              <a:rPr lang="en-GB" sz="1800" dirty="0" err="1"/>
              <a:t>EoL</a:t>
            </a:r>
            <a:r>
              <a:rPr lang="en-GB" sz="1800" dirty="0"/>
              <a:t> workstreams to ensure all parties are conversant with the law and its application</a:t>
            </a:r>
            <a:endParaRPr lang="en-GB" dirty="0"/>
          </a:p>
        </p:txBody>
      </p:sp>
      <p:sp>
        <p:nvSpPr>
          <p:cNvPr id="5" name="Footer Placeholder 4">
            <a:extLst>
              <a:ext uri="{FF2B5EF4-FFF2-40B4-BE49-F238E27FC236}">
                <a16:creationId xmlns:a16="http://schemas.microsoft.com/office/drawing/2014/main" id="{AC24DE50-DB8A-ABE5-D583-3E9BFFDBDA8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15563"/>
                </a:solidFill>
                <a:effectLst/>
                <a:uLnTx/>
                <a:uFillTx/>
                <a:latin typeface="Arial" panose="020B0604020202020204"/>
                <a:ea typeface="+mn-ea"/>
                <a:cs typeface="+mn-cs"/>
              </a:rPr>
              <a:t>NHS Bedfordshire, Luton and Milton Keynes Integrated Care Board</a:t>
            </a:r>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D9DD166E-FEDF-4879-83E3-9E347FC4C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60DCE-9105-48A5-8A92-25C9283756D1}" type="slidenum">
              <a:rPr kumimoji="0" lang="en-GB" sz="1200" b="0" i="0" u="none" strike="noStrike" kern="1200" cap="none" spc="0" normalizeH="0" baseline="0" noProof="0" smtClean="0">
                <a:ln>
                  <a:noFill/>
                </a:ln>
                <a:solidFill>
                  <a:srgbClr val="415563"/>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0524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2800-D008-A040-4E65-D1421E7F133D}"/>
              </a:ext>
            </a:extLst>
          </p:cNvPr>
          <p:cNvSpPr>
            <a:spLocks noGrp="1"/>
          </p:cNvSpPr>
          <p:nvPr>
            <p:ph type="title"/>
          </p:nvPr>
        </p:nvSpPr>
        <p:spPr/>
        <p:txBody>
          <a:bodyPr/>
          <a:lstStyle/>
          <a:p>
            <a:r>
              <a:rPr lang="en-GB" dirty="0"/>
              <a:t>PRIMARY CARE-GP PRACTICE</a:t>
            </a:r>
          </a:p>
        </p:txBody>
      </p:sp>
      <p:sp>
        <p:nvSpPr>
          <p:cNvPr id="4" name="Content Placeholder 3">
            <a:extLst>
              <a:ext uri="{FF2B5EF4-FFF2-40B4-BE49-F238E27FC236}">
                <a16:creationId xmlns:a16="http://schemas.microsoft.com/office/drawing/2014/main" id="{3D1C98A0-B0A5-DB0B-CF97-C5B14494B219}"/>
              </a:ext>
            </a:extLst>
          </p:cNvPr>
          <p:cNvSpPr>
            <a:spLocks noGrp="1"/>
          </p:cNvSpPr>
          <p:nvPr>
            <p:ph idx="1"/>
          </p:nvPr>
        </p:nvSpPr>
        <p:spPr/>
        <p:txBody>
          <a:bodyPr/>
          <a:lstStyle/>
          <a:p>
            <a:pPr>
              <a:lnSpc>
                <a:spcPct val="115000"/>
              </a:lnSpc>
              <a:spcAft>
                <a:spcPts val="1000"/>
              </a:spcAft>
            </a:pPr>
            <a:r>
              <a:rPr lang="en-GB" sz="2000" kern="100" dirty="0">
                <a:effectLst/>
                <a:ea typeface="Calibri" panose="020F0502020204030204" pitchFamily="34" charset="0"/>
                <a:cs typeface="Times New Roman" panose="02020603050405020304" pitchFamily="18" charset="0"/>
              </a:rPr>
              <a:t>Changes implemented within GP practice following recommendations from multi-agency action</a:t>
            </a:r>
          </a:p>
          <a:p>
            <a:pPr>
              <a:lnSpc>
                <a:spcPct val="115000"/>
              </a:lnSpc>
              <a:spcAft>
                <a:spcPts val="1000"/>
              </a:spcAft>
            </a:pPr>
            <a:r>
              <a:rPr lang="en-GB" sz="2000" kern="100" dirty="0">
                <a:effectLst/>
                <a:ea typeface="Calibri" panose="020F0502020204030204" pitchFamily="34" charset="0"/>
                <a:cs typeface="Times New Roman" panose="02020603050405020304" pitchFamily="18" charset="0"/>
              </a:rPr>
              <a:t>All newly registered patients with safeguarding concerns are added to watch list and patients with active ongoing concerns are identified by admin and passed to GP for review.</a:t>
            </a:r>
          </a:p>
          <a:p>
            <a:pPr>
              <a:lnSpc>
                <a:spcPct val="115000"/>
              </a:lnSpc>
              <a:spcAft>
                <a:spcPts val="1000"/>
              </a:spcAft>
            </a:pPr>
            <a:r>
              <a:rPr lang="en-GB" sz="2000" kern="100" dirty="0">
                <a:effectLst/>
                <a:ea typeface="Calibri" panose="020F0502020204030204" pitchFamily="34" charset="0"/>
                <a:cs typeface="Times New Roman" panose="02020603050405020304" pitchFamily="18" charset="0"/>
              </a:rPr>
              <a:t>Robust system in place for identifying patients with safeguarding concerns and complex needs to be referred to MDT meeting where their care is discussed with other agencies who are involved in their care.</a:t>
            </a:r>
          </a:p>
          <a:p>
            <a:pPr>
              <a:lnSpc>
                <a:spcPct val="115000"/>
              </a:lnSpc>
              <a:spcAft>
                <a:spcPts val="1000"/>
              </a:spcAft>
            </a:pPr>
            <a:r>
              <a:rPr lang="en-GB" sz="2000" kern="100" dirty="0">
                <a:effectLst/>
                <a:ea typeface="Calibri" panose="020F0502020204030204" pitchFamily="34" charset="0"/>
                <a:cs typeface="Times New Roman" panose="02020603050405020304" pitchFamily="18" charset="0"/>
              </a:rPr>
              <a:t>All clinical and non-clinical staff to complete mandatory training.</a:t>
            </a:r>
          </a:p>
          <a:p>
            <a:pPr>
              <a:lnSpc>
                <a:spcPct val="115000"/>
              </a:lnSpc>
              <a:spcAft>
                <a:spcPts val="1000"/>
              </a:spcAft>
            </a:pPr>
            <a:r>
              <a:rPr lang="en-GB" sz="2000" kern="100" dirty="0">
                <a:effectLst/>
                <a:ea typeface="Calibri" panose="020F0502020204030204" pitchFamily="34" charset="0"/>
                <a:cs typeface="Times New Roman" panose="02020603050405020304" pitchFamily="18" charset="0"/>
              </a:rPr>
              <a:t>All the above are now incorporated in our adult safeguarding protocol. </a:t>
            </a:r>
          </a:p>
          <a:p>
            <a:endParaRPr lang="en-GB" dirty="0"/>
          </a:p>
        </p:txBody>
      </p:sp>
      <p:sp>
        <p:nvSpPr>
          <p:cNvPr id="5" name="Footer Placeholder 4">
            <a:extLst>
              <a:ext uri="{FF2B5EF4-FFF2-40B4-BE49-F238E27FC236}">
                <a16:creationId xmlns:a16="http://schemas.microsoft.com/office/drawing/2014/main" id="{5218BD1B-7220-B473-A686-232B0BEEE73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15563"/>
                </a:solidFill>
                <a:effectLst/>
                <a:uLnTx/>
                <a:uFillTx/>
                <a:latin typeface="Arial" panose="020B0604020202020204"/>
                <a:ea typeface="+mn-ea"/>
                <a:cs typeface="+mn-cs"/>
              </a:rPr>
              <a:t>NHS Bedfordshire, Luton and Milton Keynes Integrated Care Board</a:t>
            </a:r>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DF257F79-7B0E-5E99-30DD-C6E756B3A6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60DCE-9105-48A5-8A92-25C9283756D1}" type="slidenum">
              <a:rPr kumimoji="0" lang="en-GB" sz="1200" b="0" i="0" u="none" strike="noStrike" kern="1200" cap="none" spc="0" normalizeH="0" baseline="0" noProof="0" smtClean="0">
                <a:ln>
                  <a:noFill/>
                </a:ln>
                <a:solidFill>
                  <a:srgbClr val="415563"/>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655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BBE85-CC9E-131F-4F22-4541A7FFF388}"/>
              </a:ext>
            </a:extLst>
          </p:cNvPr>
          <p:cNvSpPr>
            <a:spLocks noGrp="1"/>
          </p:cNvSpPr>
          <p:nvPr>
            <p:ph type="title"/>
          </p:nvPr>
        </p:nvSpPr>
        <p:spPr>
          <a:xfrm>
            <a:off x="1014957" y="2642933"/>
            <a:ext cx="6795544" cy="918965"/>
          </a:xfrm>
        </p:spPr>
        <p:txBody>
          <a:bodyPr vert="horz" lIns="91440" tIns="45720" rIns="91440" bIns="45720" rtlCol="0" anchor="ctr">
            <a:normAutofit fontScale="90000"/>
          </a:bodyPr>
          <a:lstStyle/>
          <a:p>
            <a:r>
              <a:rPr lang="en-US" sz="2800" kern="1200" dirty="0">
                <a:solidFill>
                  <a:schemeClr val="tx1"/>
                </a:solidFill>
                <a:latin typeface="+mj-lt"/>
                <a:ea typeface="+mj-ea"/>
                <a:cs typeface="+mj-cs"/>
              </a:rPr>
              <a:t>“Sometimes you have to do something because its the right thing to do.” – Fran Leddra, Chief Social Worker, Bridging The Gap</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endParaRPr lang="en-US" sz="24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F32E764A-1976-40BC-FCD3-E64FFDBD489D}"/>
              </a:ext>
            </a:extLst>
          </p:cNvPr>
          <p:cNvSpPr txBox="1"/>
          <p:nvPr/>
        </p:nvSpPr>
        <p:spPr>
          <a:xfrm>
            <a:off x="1014956" y="3760520"/>
            <a:ext cx="6462169" cy="1918992"/>
          </a:xfrm>
          <a:prstGeom prst="rect">
            <a:avLst/>
          </a:prstGeom>
        </p:spPr>
        <p:txBody>
          <a:bodyPr vert="horz" lIns="91440" tIns="45720" rIns="91440" bIns="45720" rtlCol="0" anchor="t">
            <a:normAutofit/>
          </a:bodyPr>
          <a:lstStyle/>
          <a:p>
            <a:pPr>
              <a:lnSpc>
                <a:spcPct val="90000"/>
              </a:lnSpc>
              <a:spcAft>
                <a:spcPts val="600"/>
              </a:spcAft>
            </a:pPr>
            <a:r>
              <a:rPr lang="en-US" sz="2800" dirty="0">
                <a:latin typeface="+mj-lt"/>
              </a:rPr>
              <a:t>“Everyone thinks of changing the world, but no-one thinks of changing themselves.” – Leo Tolstoy </a:t>
            </a:r>
          </a:p>
        </p:txBody>
      </p:sp>
      <p:pic>
        <p:nvPicPr>
          <p:cNvPr id="6" name="Picture 5">
            <a:extLst>
              <a:ext uri="{FF2B5EF4-FFF2-40B4-BE49-F238E27FC236}">
                <a16:creationId xmlns:a16="http://schemas.microsoft.com/office/drawing/2014/main" id="{57A637A2-67C9-AB1D-65A9-2900E1C2DE9B}"/>
              </a:ext>
            </a:extLst>
          </p:cNvPr>
          <p:cNvPicPr>
            <a:picLocks noChangeAspect="1"/>
          </p:cNvPicPr>
          <p:nvPr/>
        </p:nvPicPr>
        <p:blipFill>
          <a:blip r:embed="rId2"/>
          <a:stretch>
            <a:fillRect/>
          </a:stretch>
        </p:blipFill>
        <p:spPr>
          <a:xfrm>
            <a:off x="10153650" y="4652076"/>
            <a:ext cx="2034951" cy="1105492"/>
          </a:xfrm>
          <a:prstGeom prst="rect">
            <a:avLst/>
          </a:prstGeom>
        </p:spPr>
      </p:pic>
      <p:sp>
        <p:nvSpPr>
          <p:cNvPr id="7" name="TextBox 6">
            <a:extLst>
              <a:ext uri="{FF2B5EF4-FFF2-40B4-BE49-F238E27FC236}">
                <a16:creationId xmlns:a16="http://schemas.microsoft.com/office/drawing/2014/main" id="{BD94201F-64AF-5133-633B-147E11254B98}"/>
              </a:ext>
            </a:extLst>
          </p:cNvPr>
          <p:cNvSpPr txBox="1"/>
          <p:nvPr/>
        </p:nvSpPr>
        <p:spPr>
          <a:xfrm>
            <a:off x="1014956" y="958749"/>
            <a:ext cx="7677149" cy="707886"/>
          </a:xfrm>
          <a:prstGeom prst="rect">
            <a:avLst/>
          </a:prstGeom>
          <a:noFill/>
        </p:spPr>
        <p:txBody>
          <a:bodyPr wrap="square" rtlCol="0">
            <a:spAutoFit/>
          </a:bodyPr>
          <a:lstStyle/>
          <a:p>
            <a:r>
              <a:rPr lang="en-GB" sz="4000" dirty="0">
                <a:latin typeface="+mj-lt"/>
              </a:rPr>
              <a:t>Maud O’Leary – A couple of quotes:</a:t>
            </a:r>
          </a:p>
        </p:txBody>
      </p:sp>
    </p:spTree>
    <p:extLst>
      <p:ext uri="{BB962C8B-B14F-4D97-AF65-F5344CB8AC3E}">
        <p14:creationId xmlns:p14="http://schemas.microsoft.com/office/powerpoint/2010/main" val="3638356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CE62-E534-7AE3-A652-B4071D5A8866}"/>
              </a:ext>
            </a:extLst>
          </p:cNvPr>
          <p:cNvSpPr>
            <a:spLocks noGrp="1"/>
          </p:cNvSpPr>
          <p:nvPr>
            <p:ph type="title"/>
          </p:nvPr>
        </p:nvSpPr>
        <p:spPr/>
        <p:txBody>
          <a:bodyPr/>
          <a:lstStyle/>
          <a:p>
            <a:r>
              <a:rPr lang="en-GB" dirty="0"/>
              <a:t>MODEL OF WORKING</a:t>
            </a:r>
          </a:p>
        </p:txBody>
      </p:sp>
      <p:sp>
        <p:nvSpPr>
          <p:cNvPr id="4" name="Content Placeholder 3">
            <a:extLst>
              <a:ext uri="{FF2B5EF4-FFF2-40B4-BE49-F238E27FC236}">
                <a16:creationId xmlns:a16="http://schemas.microsoft.com/office/drawing/2014/main" id="{41F7C852-5AA8-7A8E-8238-C647AD5259E9}"/>
              </a:ext>
            </a:extLst>
          </p:cNvPr>
          <p:cNvSpPr>
            <a:spLocks noGrp="1"/>
          </p:cNvSpPr>
          <p:nvPr>
            <p:ph idx="1"/>
          </p:nvPr>
        </p:nvSpPr>
        <p:spPr>
          <a:xfrm>
            <a:off x="550507" y="1640189"/>
            <a:ext cx="11172331" cy="4281340"/>
          </a:xfrm>
        </p:spPr>
        <p:txBody>
          <a:bodyPr/>
          <a:lstStyle/>
          <a:p>
            <a:r>
              <a:rPr lang="en-GB" sz="2400" dirty="0">
                <a:effectLst/>
                <a:ea typeface="Times New Roman" panose="02020603050405020304" pitchFamily="18" charset="0"/>
              </a:rPr>
              <a:t>ICB Safeguarding and quality team continues to offer support and advice across the system around policy and procedures and complex cases </a:t>
            </a:r>
          </a:p>
          <a:p>
            <a:endParaRPr lang="en-GB" sz="2400" dirty="0">
              <a:effectLst/>
              <a:ea typeface="Times New Roman" panose="02020603050405020304" pitchFamily="18" charset="0"/>
            </a:endParaRPr>
          </a:p>
          <a:p>
            <a:r>
              <a:rPr lang="en-GB" dirty="0">
                <a:ea typeface="Calibri" panose="020F0502020204030204" pitchFamily="34" charset="0"/>
              </a:rPr>
              <a:t>Support listening and reflecting service user experience in pathways / policies</a:t>
            </a:r>
          </a:p>
          <a:p>
            <a:endParaRPr lang="en-GB" dirty="0">
              <a:ea typeface="Calibri" panose="020F0502020204030204" pitchFamily="34" charset="0"/>
            </a:endParaRPr>
          </a:p>
          <a:p>
            <a:r>
              <a:rPr lang="en-GB" dirty="0">
                <a:ea typeface="Calibri" panose="020F0502020204030204" pitchFamily="34" charset="0"/>
              </a:rPr>
              <a:t> Joint working across the system</a:t>
            </a:r>
          </a:p>
          <a:p>
            <a:endParaRPr lang="en-GB" dirty="0">
              <a:ea typeface="Calibri" panose="020F0502020204030204" pitchFamily="34" charset="0"/>
            </a:endParaRPr>
          </a:p>
          <a:p>
            <a:r>
              <a:rPr lang="en-GB" sz="2400" dirty="0">
                <a:effectLst/>
                <a:ea typeface="Calibri" panose="020F0502020204030204" pitchFamily="34" charset="0"/>
              </a:rPr>
              <a:t>Transformation workstreams mapping- Target Operating Model</a:t>
            </a:r>
          </a:p>
          <a:p>
            <a:endParaRPr lang="en-GB" sz="2400" dirty="0">
              <a:effectLst/>
              <a:ea typeface="Calibri" panose="020F0502020204030204" pitchFamily="34" charset="0"/>
            </a:endParaRPr>
          </a:p>
          <a:p>
            <a:r>
              <a:rPr lang="en-GB" dirty="0">
                <a:ea typeface="Calibri" panose="020F0502020204030204" pitchFamily="34" charset="0"/>
              </a:rPr>
              <a:t>QI driven-measurable , impactful change</a:t>
            </a:r>
            <a:endParaRPr lang="en-GB" sz="2400" dirty="0">
              <a:effectLst/>
              <a:ea typeface="Calibri" panose="020F0502020204030204" pitchFamily="34" charset="0"/>
            </a:endParaRPr>
          </a:p>
        </p:txBody>
      </p:sp>
      <p:sp>
        <p:nvSpPr>
          <p:cNvPr id="5" name="Footer Placeholder 4">
            <a:extLst>
              <a:ext uri="{FF2B5EF4-FFF2-40B4-BE49-F238E27FC236}">
                <a16:creationId xmlns:a16="http://schemas.microsoft.com/office/drawing/2014/main" id="{81A217DE-C067-7BB6-BBDE-2A84BFF5B61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15563"/>
                </a:solidFill>
                <a:effectLst/>
                <a:uLnTx/>
                <a:uFillTx/>
                <a:latin typeface="Arial" panose="020B0604020202020204"/>
                <a:ea typeface="+mn-ea"/>
                <a:cs typeface="+mn-cs"/>
              </a:rPr>
              <a:t>NHS Bedfordshire, Luton and Milton Keynes Integrated Care Board</a:t>
            </a:r>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9E88E4A8-1E46-6792-DF33-528223CD20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60DCE-9105-48A5-8A92-25C9283756D1}" type="slidenum">
              <a:rPr kumimoji="0" lang="en-GB" sz="1200" b="0" i="0" u="none" strike="noStrike" kern="1200" cap="none" spc="0" normalizeH="0" baseline="0" noProof="0" smtClean="0">
                <a:ln>
                  <a:noFill/>
                </a:ln>
                <a:solidFill>
                  <a:srgbClr val="415563"/>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srgbClr val="4155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4315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D3A63-F4AB-A630-CB31-A80D0FBA922D}"/>
              </a:ext>
            </a:extLst>
          </p:cNvPr>
          <p:cNvSpPr>
            <a:spLocks noGrp="1"/>
          </p:cNvSpPr>
          <p:nvPr>
            <p:ph type="title"/>
          </p:nvPr>
        </p:nvSpPr>
        <p:spPr>
          <a:xfrm>
            <a:off x="1101992" y="719735"/>
            <a:ext cx="9984615" cy="792563"/>
          </a:xfrm>
        </p:spPr>
        <p:txBody>
          <a:bodyPr>
            <a:normAutofit/>
          </a:bodyPr>
          <a:lstStyle/>
          <a:p>
            <a:r>
              <a:rPr lang="en-GB" sz="5100" b="1" dirty="0"/>
              <a:t>Table Discussion and Audience Poll</a:t>
            </a:r>
          </a:p>
        </p:txBody>
      </p:sp>
      <p:pic>
        <p:nvPicPr>
          <p:cNvPr id="4" name="Picture 3">
            <a:extLst>
              <a:ext uri="{FF2B5EF4-FFF2-40B4-BE49-F238E27FC236}">
                <a16:creationId xmlns:a16="http://schemas.microsoft.com/office/drawing/2014/main" id="{7F46DDA4-5186-71A7-1F37-5A630FF3C924}"/>
              </a:ext>
            </a:extLst>
          </p:cNvPr>
          <p:cNvPicPr>
            <a:picLocks noChangeAspect="1"/>
          </p:cNvPicPr>
          <p:nvPr/>
        </p:nvPicPr>
        <p:blipFill>
          <a:blip r:embed="rId2"/>
          <a:stretch>
            <a:fillRect/>
          </a:stretch>
        </p:blipFill>
        <p:spPr>
          <a:xfrm>
            <a:off x="1101992" y="4164327"/>
            <a:ext cx="3253810" cy="1764114"/>
          </a:xfrm>
          <a:prstGeom prst="rect">
            <a:avLst/>
          </a:prstGeom>
        </p:spPr>
      </p:pic>
      <p:sp>
        <p:nvSpPr>
          <p:cNvPr id="3" name="Content Placeholder 2">
            <a:extLst>
              <a:ext uri="{FF2B5EF4-FFF2-40B4-BE49-F238E27FC236}">
                <a16:creationId xmlns:a16="http://schemas.microsoft.com/office/drawing/2014/main" id="{B7891037-2C8D-289F-2ACB-0F4C20540E75}"/>
              </a:ext>
            </a:extLst>
          </p:cNvPr>
          <p:cNvSpPr>
            <a:spLocks noGrp="1"/>
          </p:cNvSpPr>
          <p:nvPr>
            <p:ph idx="1"/>
          </p:nvPr>
        </p:nvSpPr>
        <p:spPr>
          <a:xfrm>
            <a:off x="5255260" y="1727200"/>
            <a:ext cx="5831347" cy="4153483"/>
          </a:xfrm>
        </p:spPr>
        <p:txBody>
          <a:bodyPr anchor="t">
            <a:normAutofit fontScale="92500" lnSpcReduction="20000"/>
          </a:bodyPr>
          <a:lstStyle/>
          <a:p>
            <a:pPr marL="0" indent="0">
              <a:buNone/>
            </a:pPr>
            <a:r>
              <a:rPr lang="en-GB" b="1" dirty="0"/>
              <a:t>Please discuss:</a:t>
            </a:r>
          </a:p>
          <a:p>
            <a:pPr>
              <a:buFont typeface="Wingdings" panose="05000000000000000000" pitchFamily="2" charset="2"/>
              <a:buChar char="ü"/>
            </a:pPr>
            <a:r>
              <a:rPr lang="en-GB" dirty="0"/>
              <a:t>In practice, what has changed?</a:t>
            </a:r>
          </a:p>
          <a:p>
            <a:pPr>
              <a:buFont typeface="Wingdings" panose="05000000000000000000" pitchFamily="2" charset="2"/>
              <a:buChar char="ü"/>
            </a:pPr>
            <a:r>
              <a:rPr lang="en-GB" dirty="0"/>
              <a:t>Give any best practice examples</a:t>
            </a:r>
          </a:p>
          <a:p>
            <a:pPr>
              <a:buFont typeface="Wingdings" panose="05000000000000000000" pitchFamily="2" charset="2"/>
              <a:buChar char="ü"/>
            </a:pPr>
            <a:r>
              <a:rPr lang="en-GB" dirty="0"/>
              <a:t>Discuss any ongoing challenges and barriers to improving the outcomes to Max and people like him</a:t>
            </a:r>
          </a:p>
          <a:p>
            <a:pPr marL="0" indent="0" algn="ctr">
              <a:buNone/>
            </a:pPr>
            <a:r>
              <a:rPr lang="en-GB" b="1" dirty="0">
                <a:solidFill>
                  <a:srgbClr val="7030A0"/>
                </a:solidFill>
              </a:rPr>
              <a:t>Please add key discussion points to </a:t>
            </a:r>
            <a:r>
              <a:rPr lang="en-GB" b="1" dirty="0" err="1">
                <a:solidFill>
                  <a:srgbClr val="7030A0"/>
                </a:solidFill>
              </a:rPr>
              <a:t>Menti</a:t>
            </a:r>
            <a:r>
              <a:rPr lang="en-GB" b="1" dirty="0">
                <a:solidFill>
                  <a:srgbClr val="7030A0"/>
                </a:solidFill>
              </a:rPr>
              <a:t>. </a:t>
            </a:r>
            <a:r>
              <a:rPr lang="en-GB" b="1" dirty="0"/>
              <a:t>Your discussion notes will be collected by the SAB team. </a:t>
            </a:r>
          </a:p>
          <a:p>
            <a:pPr marL="0" indent="0">
              <a:buNone/>
            </a:pPr>
            <a:endParaRPr lang="en-GB" sz="17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Audience Poll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Go to Menti.com &amp; enter the code: </a:t>
            </a: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14661116</a:t>
            </a:r>
          </a:p>
        </p:txBody>
      </p:sp>
      <p:pic>
        <p:nvPicPr>
          <p:cNvPr id="5" name="Picture 4">
            <a:extLst>
              <a:ext uri="{FF2B5EF4-FFF2-40B4-BE49-F238E27FC236}">
                <a16:creationId xmlns:a16="http://schemas.microsoft.com/office/drawing/2014/main" id="{3878277F-3188-C117-82B4-AD3F44DCA77B}"/>
              </a:ext>
            </a:extLst>
          </p:cNvPr>
          <p:cNvPicPr>
            <a:picLocks noChangeAspect="1"/>
          </p:cNvPicPr>
          <p:nvPr/>
        </p:nvPicPr>
        <p:blipFill rotWithShape="1">
          <a:blip r:embed="rId3"/>
          <a:srcRect l="3795" r="-3" b="-3"/>
          <a:stretch/>
        </p:blipFill>
        <p:spPr>
          <a:xfrm>
            <a:off x="1019930" y="1512298"/>
            <a:ext cx="2551394" cy="2652029"/>
          </a:xfrm>
          <a:prstGeom prst="rect">
            <a:avLst/>
          </a:prstGeom>
        </p:spPr>
      </p:pic>
    </p:spTree>
    <p:extLst>
      <p:ext uri="{BB962C8B-B14F-4D97-AF65-F5344CB8AC3E}">
        <p14:creationId xmlns:p14="http://schemas.microsoft.com/office/powerpoint/2010/main" val="266288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E5-ACD3-E4BA-5F89-C2C2B509E423}"/>
              </a:ext>
            </a:extLst>
          </p:cNvPr>
          <p:cNvSpPr>
            <a:spLocks noGrp="1"/>
          </p:cNvSpPr>
          <p:nvPr>
            <p:ph type="title"/>
          </p:nvPr>
        </p:nvSpPr>
        <p:spPr>
          <a:xfrm>
            <a:off x="929038" y="572568"/>
            <a:ext cx="4481161" cy="3728749"/>
          </a:xfrm>
        </p:spPr>
        <p:txBody>
          <a:bodyPr anchor="b">
            <a:normAutofit/>
          </a:bodyPr>
          <a:lstStyle/>
          <a:p>
            <a:r>
              <a:rPr lang="en-GB" sz="3600" b="1" dirty="0">
                <a:solidFill>
                  <a:schemeClr val="tx2"/>
                </a:solidFill>
              </a:rPr>
              <a:t>13:00-13:45 Lunch and networking</a:t>
            </a:r>
            <a:br>
              <a:rPr lang="en-GB" sz="3600" dirty="0">
                <a:solidFill>
                  <a:schemeClr val="tx2"/>
                </a:solidFill>
              </a:rPr>
            </a:br>
            <a:endParaRPr lang="en-GB" sz="3600" dirty="0">
              <a:solidFill>
                <a:schemeClr val="tx2"/>
              </a:solidFill>
            </a:endParaRPr>
          </a:p>
        </p:txBody>
      </p:sp>
      <p:pic>
        <p:nvPicPr>
          <p:cNvPr id="4" name="Content Placeholder 3" descr="A plate of sandwiches&#10;&#10;Description automatically generated">
            <a:extLst>
              <a:ext uri="{FF2B5EF4-FFF2-40B4-BE49-F238E27FC236}">
                <a16:creationId xmlns:a16="http://schemas.microsoft.com/office/drawing/2014/main" id="{C44F7383-EE7A-ACC9-704D-646CC7A83CB7}"/>
              </a:ext>
            </a:extLst>
          </p:cNvPr>
          <p:cNvPicPr>
            <a:picLocks noChangeAspect="1"/>
          </p:cNvPicPr>
          <p:nvPr/>
        </p:nvPicPr>
        <p:blipFill rotWithShape="1">
          <a:blip r:embed="rId2"/>
          <a:srcRect l="51" r="9180" b="1"/>
          <a:stretch/>
        </p:blipFill>
        <p:spPr>
          <a:xfrm>
            <a:off x="6095999" y="962793"/>
            <a:ext cx="3310976" cy="3338524"/>
          </a:xfrm>
          <a:custGeom>
            <a:avLst/>
            <a:gdLst/>
            <a:ahLst/>
            <a:cxnLst/>
            <a:rect l="l" t="t" r="r" b="b"/>
            <a:pathLst>
              <a:path w="3310976" h="3338524">
                <a:moveTo>
                  <a:pt x="1591218" y="85"/>
                </a:moveTo>
                <a:cubicBezTo>
                  <a:pt x="2019814" y="3576"/>
                  <a:pt x="2638443" y="115405"/>
                  <a:pt x="2908708" y="414594"/>
                </a:cubicBezTo>
                <a:cubicBezTo>
                  <a:pt x="3217582" y="756524"/>
                  <a:pt x="3391632" y="1577051"/>
                  <a:pt x="3273985" y="2056571"/>
                </a:cubicBezTo>
                <a:cubicBezTo>
                  <a:pt x="3156338" y="2536091"/>
                  <a:pt x="2660115" y="3146495"/>
                  <a:pt x="2202824" y="3291719"/>
                </a:cubicBezTo>
                <a:cubicBezTo>
                  <a:pt x="1745532" y="3436943"/>
                  <a:pt x="897162" y="3224283"/>
                  <a:pt x="530231" y="2927911"/>
                </a:cubicBezTo>
                <a:cubicBezTo>
                  <a:pt x="163300" y="2631538"/>
                  <a:pt x="20038" y="1902822"/>
                  <a:pt x="1236" y="1513479"/>
                </a:cubicBezTo>
                <a:cubicBezTo>
                  <a:pt x="-17565" y="1124137"/>
                  <a:pt x="180834" y="843261"/>
                  <a:pt x="417417" y="591847"/>
                </a:cubicBezTo>
                <a:cubicBezTo>
                  <a:pt x="653999" y="340434"/>
                  <a:pt x="1005522" y="34534"/>
                  <a:pt x="1420738" y="4992"/>
                </a:cubicBezTo>
                <a:cubicBezTo>
                  <a:pt x="1472640" y="1299"/>
                  <a:pt x="1529990" y="-414"/>
                  <a:pt x="1591218" y="85"/>
                </a:cubicBezTo>
                <a:close/>
              </a:path>
            </a:pathLst>
          </a:custGeom>
        </p:spPr>
      </p:pic>
      <p:pic>
        <p:nvPicPr>
          <p:cNvPr id="6" name="Picture 5" descr="A tray of fruit on a table&#10;&#10;Description automatically generated">
            <a:extLst>
              <a:ext uri="{FF2B5EF4-FFF2-40B4-BE49-F238E27FC236}">
                <a16:creationId xmlns:a16="http://schemas.microsoft.com/office/drawing/2014/main" id="{906A5D55-74DA-294E-9232-5D95485B3A74}"/>
              </a:ext>
            </a:extLst>
          </p:cNvPr>
          <p:cNvPicPr>
            <a:picLocks noChangeAspect="1"/>
          </p:cNvPicPr>
          <p:nvPr/>
        </p:nvPicPr>
        <p:blipFill rotWithShape="1">
          <a:blip r:embed="rId3"/>
          <a:srcRect t="12691" r="-2" b="22469"/>
          <a:stretch/>
        </p:blipFill>
        <p:spPr>
          <a:xfrm>
            <a:off x="9270966" y="-16585"/>
            <a:ext cx="2932313" cy="2984579"/>
          </a:xfrm>
          <a:custGeom>
            <a:avLst/>
            <a:gdLst/>
            <a:ahLst/>
            <a:cxnLst/>
            <a:rect l="l" t="t" r="r" b="b"/>
            <a:pathLst>
              <a:path w="2932313" h="2984579">
                <a:moveTo>
                  <a:pt x="593506" y="0"/>
                </a:moveTo>
                <a:lnTo>
                  <a:pt x="2932313" y="0"/>
                </a:lnTo>
                <a:lnTo>
                  <a:pt x="2932313" y="2497889"/>
                </a:lnTo>
                <a:lnTo>
                  <a:pt x="2882217" y="2548524"/>
                </a:lnTo>
                <a:cubicBezTo>
                  <a:pt x="2670009" y="2744428"/>
                  <a:pt x="2398412" y="2854000"/>
                  <a:pt x="2044169" y="2957557"/>
                </a:cubicBezTo>
                <a:cubicBezTo>
                  <a:pt x="1516036" y="3077897"/>
                  <a:pt x="872365" y="2771546"/>
                  <a:pt x="537731" y="2526646"/>
                </a:cubicBezTo>
                <a:cubicBezTo>
                  <a:pt x="237676" y="2219933"/>
                  <a:pt x="102690" y="1680915"/>
                  <a:pt x="36364" y="1488164"/>
                </a:cubicBezTo>
                <a:cubicBezTo>
                  <a:pt x="5826" y="1350288"/>
                  <a:pt x="-12118" y="1215834"/>
                  <a:pt x="9517" y="1097852"/>
                </a:cubicBezTo>
                <a:cubicBezTo>
                  <a:pt x="112086" y="538509"/>
                  <a:pt x="322625" y="225535"/>
                  <a:pt x="569177" y="18111"/>
                </a:cubicBezTo>
                <a:close/>
              </a:path>
            </a:pathLst>
          </a:custGeom>
        </p:spPr>
      </p:pic>
      <p:sp>
        <p:nvSpPr>
          <p:cNvPr id="13" name="Freeform: Shape 12">
            <a:extLst>
              <a:ext uri="{FF2B5EF4-FFF2-40B4-BE49-F238E27FC236}">
                <a16:creationId xmlns:a16="http://schemas.microsoft.com/office/drawing/2014/main" id="{D18F9937-D035-C8CB-D4BE-0545C0941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493515" flipH="1">
            <a:off x="10461429" y="3344428"/>
            <a:ext cx="331954" cy="354880"/>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618490 w 4786397"/>
              <a:gd name="connsiteY0" fmla="*/ 334011 h 4492102"/>
              <a:gd name="connsiteX1" fmla="*/ 3990493 w 4786397"/>
              <a:gd name="connsiteY1" fmla="*/ 118959 h 4492102"/>
              <a:gd name="connsiteX2" fmla="*/ 4762261 w 4786397"/>
              <a:gd name="connsiteY2" fmla="*/ 1434061 h 4492102"/>
              <a:gd name="connsiteX3" fmla="*/ 4477383 w 4786397"/>
              <a:gd name="connsiteY3" fmla="*/ 3337242 h 4492102"/>
              <a:gd name="connsiteX4" fmla="*/ 3446218 w 4786397"/>
              <a:gd name="connsiteY4" fmla="*/ 4373010 h 4492102"/>
              <a:gd name="connsiteX5" fmla="*/ 1100888 w 4786397"/>
              <a:gd name="connsiteY5" fmla="*/ 4185391 h 4492102"/>
              <a:gd name="connsiteX6" fmla="*/ 59712 w 4786397"/>
              <a:gd name="connsiteY6" fmla="*/ 2523820 h 4492102"/>
              <a:gd name="connsiteX7" fmla="*/ 618490 w 4786397"/>
              <a:gd name="connsiteY7" fmla="*/ 334011 h 4492102"/>
              <a:gd name="connsiteX0" fmla="*/ 618490 w 4880845"/>
              <a:gd name="connsiteY0" fmla="*/ 334011 h 4207111"/>
              <a:gd name="connsiteX1" fmla="*/ 3990493 w 4880845"/>
              <a:gd name="connsiteY1" fmla="*/ 118959 h 4207111"/>
              <a:gd name="connsiteX2" fmla="*/ 4762261 w 4880845"/>
              <a:gd name="connsiteY2" fmla="*/ 1434061 h 4207111"/>
              <a:gd name="connsiteX3" fmla="*/ 4477383 w 4880845"/>
              <a:gd name="connsiteY3" fmla="*/ 3337242 h 4207111"/>
              <a:gd name="connsiteX4" fmla="*/ 1100888 w 4880845"/>
              <a:gd name="connsiteY4" fmla="*/ 4185391 h 4207111"/>
              <a:gd name="connsiteX5" fmla="*/ 59712 w 4880845"/>
              <a:gd name="connsiteY5" fmla="*/ 2523820 h 4207111"/>
              <a:gd name="connsiteX6" fmla="*/ 618490 w 4880845"/>
              <a:gd name="connsiteY6" fmla="*/ 334011 h 4207111"/>
              <a:gd name="connsiteX0" fmla="*/ 618490 w 4708128"/>
              <a:gd name="connsiteY0" fmla="*/ 334011 h 4207111"/>
              <a:gd name="connsiteX1" fmla="*/ 3990493 w 4708128"/>
              <a:gd name="connsiteY1" fmla="*/ 118959 h 4207111"/>
              <a:gd name="connsiteX2" fmla="*/ 4477383 w 4708128"/>
              <a:gd name="connsiteY2" fmla="*/ 3337242 h 4207111"/>
              <a:gd name="connsiteX3" fmla="*/ 1100888 w 4708128"/>
              <a:gd name="connsiteY3" fmla="*/ 4185391 h 4207111"/>
              <a:gd name="connsiteX4" fmla="*/ 59712 w 4708128"/>
              <a:gd name="connsiteY4" fmla="*/ 2523820 h 4207111"/>
              <a:gd name="connsiteX5" fmla="*/ 618490 w 4708128"/>
              <a:gd name="connsiteY5" fmla="*/ 334011 h 4207111"/>
              <a:gd name="connsiteX0" fmla="*/ 618490 w 4659985"/>
              <a:gd name="connsiteY0" fmla="*/ 334011 h 4457960"/>
              <a:gd name="connsiteX1" fmla="*/ 3990493 w 4659985"/>
              <a:gd name="connsiteY1" fmla="*/ 118959 h 4457960"/>
              <a:gd name="connsiteX2" fmla="*/ 4477383 w 4659985"/>
              <a:gd name="connsiteY2" fmla="*/ 3337242 h 4457960"/>
              <a:gd name="connsiteX3" fmla="*/ 1750735 w 4659985"/>
              <a:gd name="connsiteY3" fmla="*/ 4436235 h 4457960"/>
              <a:gd name="connsiteX4" fmla="*/ 59712 w 4659985"/>
              <a:gd name="connsiteY4" fmla="*/ 2523820 h 4457960"/>
              <a:gd name="connsiteX5" fmla="*/ 618490 w 4659985"/>
              <a:gd name="connsiteY5" fmla="*/ 334011 h 4457960"/>
              <a:gd name="connsiteX0" fmla="*/ 577306 w 4618801"/>
              <a:gd name="connsiteY0" fmla="*/ 304401 h 4428350"/>
              <a:gd name="connsiteX1" fmla="*/ 3949309 w 4618801"/>
              <a:gd name="connsiteY1" fmla="*/ 89349 h 4428350"/>
              <a:gd name="connsiteX2" fmla="*/ 4436199 w 4618801"/>
              <a:gd name="connsiteY2" fmla="*/ 3307632 h 4428350"/>
              <a:gd name="connsiteX3" fmla="*/ 1709551 w 4618801"/>
              <a:gd name="connsiteY3" fmla="*/ 4406625 h 4428350"/>
              <a:gd name="connsiteX4" fmla="*/ 18528 w 4618801"/>
              <a:gd name="connsiteY4" fmla="*/ 2494210 h 4428350"/>
              <a:gd name="connsiteX5" fmla="*/ 577306 w 4618801"/>
              <a:gd name="connsiteY5" fmla="*/ 304401 h 4428350"/>
              <a:gd name="connsiteX0" fmla="*/ 577306 w 4618801"/>
              <a:gd name="connsiteY0" fmla="*/ 571581 h 4695530"/>
              <a:gd name="connsiteX1" fmla="*/ 3949309 w 4618801"/>
              <a:gd name="connsiteY1" fmla="*/ 356529 h 4695530"/>
              <a:gd name="connsiteX2" fmla="*/ 4436199 w 4618801"/>
              <a:gd name="connsiteY2" fmla="*/ 3574812 h 4695530"/>
              <a:gd name="connsiteX3" fmla="*/ 1709551 w 4618801"/>
              <a:gd name="connsiteY3" fmla="*/ 4673805 h 4695530"/>
              <a:gd name="connsiteX4" fmla="*/ 18528 w 4618801"/>
              <a:gd name="connsiteY4" fmla="*/ 2761390 h 4695530"/>
              <a:gd name="connsiteX5" fmla="*/ 577306 w 4618801"/>
              <a:gd name="connsiteY5" fmla="*/ 571581 h 46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801" h="4695530">
                <a:moveTo>
                  <a:pt x="577306" y="571581"/>
                </a:moveTo>
                <a:cubicBezTo>
                  <a:pt x="692934" y="285307"/>
                  <a:pt x="2764297" y="-427981"/>
                  <a:pt x="3949309" y="356529"/>
                </a:cubicBezTo>
                <a:cubicBezTo>
                  <a:pt x="4592458" y="857067"/>
                  <a:pt x="4809492" y="2855266"/>
                  <a:pt x="4436199" y="3574812"/>
                </a:cubicBezTo>
                <a:cubicBezTo>
                  <a:pt x="4062906" y="4294358"/>
                  <a:pt x="2445829" y="4809375"/>
                  <a:pt x="1709551" y="4673805"/>
                </a:cubicBezTo>
                <a:cubicBezTo>
                  <a:pt x="1145133" y="4365607"/>
                  <a:pt x="130365" y="3390625"/>
                  <a:pt x="18528" y="2761390"/>
                </a:cubicBezTo>
                <a:cubicBezTo>
                  <a:pt x="-109257" y="2084308"/>
                  <a:pt x="461678" y="857855"/>
                  <a:pt x="577306" y="57158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C845DF2-F1F4-03D1-5627-CF4E6BF88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838920" flipH="1">
            <a:off x="7249512" y="5215145"/>
            <a:ext cx="434218" cy="424437"/>
          </a:xfrm>
          <a:custGeom>
            <a:avLst/>
            <a:gdLst>
              <a:gd name="connsiteX0" fmla="*/ 14793 w 1356327"/>
              <a:gd name="connsiteY0" fmla="*/ 970823 h 1353988"/>
              <a:gd name="connsiteX1" fmla="*/ 314198 w 1356327"/>
              <a:gd name="connsiteY1" fmla="*/ 1245952 h 1353988"/>
              <a:gd name="connsiteX2" fmla="*/ 435579 w 1356327"/>
              <a:gd name="connsiteY2" fmla="*/ 1286412 h 1353988"/>
              <a:gd name="connsiteX3" fmla="*/ 937285 w 1356327"/>
              <a:gd name="connsiteY3" fmla="*/ 1334965 h 1353988"/>
              <a:gd name="connsiteX4" fmla="*/ 1301427 w 1356327"/>
              <a:gd name="connsiteY4" fmla="*/ 938455 h 1353988"/>
              <a:gd name="connsiteX5" fmla="*/ 1349979 w 1356327"/>
              <a:gd name="connsiteY5" fmla="*/ 566221 h 1353988"/>
              <a:gd name="connsiteX6" fmla="*/ 1252874 w 1356327"/>
              <a:gd name="connsiteY6" fmla="*/ 193988 h 1353988"/>
              <a:gd name="connsiteX7" fmla="*/ 880641 w 1356327"/>
              <a:gd name="connsiteY7" fmla="*/ 88791 h 1353988"/>
              <a:gd name="connsiteX8" fmla="*/ 637880 w 1356327"/>
              <a:gd name="connsiteY8" fmla="*/ 7871 h 1353988"/>
              <a:gd name="connsiteX9" fmla="*/ 209002 w 1356327"/>
              <a:gd name="connsiteY9" fmla="*/ 291092 h 1353988"/>
              <a:gd name="connsiteX10" fmla="*/ 63345 w 1356327"/>
              <a:gd name="connsiteY10" fmla="*/ 485301 h 1353988"/>
              <a:gd name="connsiteX11" fmla="*/ 14793 w 1356327"/>
              <a:gd name="connsiteY11" fmla="*/ 970823 h 1353988"/>
              <a:gd name="connsiteX0" fmla="*/ 14793 w 1356327"/>
              <a:gd name="connsiteY0" fmla="*/ 972135 h 1355300"/>
              <a:gd name="connsiteX1" fmla="*/ 314198 w 1356327"/>
              <a:gd name="connsiteY1" fmla="*/ 1247264 h 1355300"/>
              <a:gd name="connsiteX2" fmla="*/ 435579 w 1356327"/>
              <a:gd name="connsiteY2" fmla="*/ 1287724 h 1355300"/>
              <a:gd name="connsiteX3" fmla="*/ 937285 w 1356327"/>
              <a:gd name="connsiteY3" fmla="*/ 1336277 h 1355300"/>
              <a:gd name="connsiteX4" fmla="*/ 1301427 w 1356327"/>
              <a:gd name="connsiteY4" fmla="*/ 939767 h 1355300"/>
              <a:gd name="connsiteX5" fmla="*/ 1349979 w 1356327"/>
              <a:gd name="connsiteY5" fmla="*/ 567533 h 1355300"/>
              <a:gd name="connsiteX6" fmla="*/ 1252874 w 1356327"/>
              <a:gd name="connsiteY6" fmla="*/ 195300 h 1355300"/>
              <a:gd name="connsiteX7" fmla="*/ 880641 w 1356327"/>
              <a:gd name="connsiteY7" fmla="*/ 90103 h 1355300"/>
              <a:gd name="connsiteX8" fmla="*/ 637880 w 1356327"/>
              <a:gd name="connsiteY8" fmla="*/ 9183 h 1355300"/>
              <a:gd name="connsiteX9" fmla="*/ 209002 w 1356327"/>
              <a:gd name="connsiteY9" fmla="*/ 292404 h 1355300"/>
              <a:gd name="connsiteX10" fmla="*/ 63345 w 1356327"/>
              <a:gd name="connsiteY10" fmla="*/ 486613 h 1355300"/>
              <a:gd name="connsiteX11" fmla="*/ 14793 w 1356327"/>
              <a:gd name="connsiteY11" fmla="*/ 972135 h 1355300"/>
              <a:gd name="connsiteX0" fmla="*/ 14793 w 1356327"/>
              <a:gd name="connsiteY0" fmla="*/ 970824 h 1353989"/>
              <a:gd name="connsiteX1" fmla="*/ 314198 w 1356327"/>
              <a:gd name="connsiteY1" fmla="*/ 1245953 h 1353989"/>
              <a:gd name="connsiteX2" fmla="*/ 435579 w 1356327"/>
              <a:gd name="connsiteY2" fmla="*/ 1286413 h 1353989"/>
              <a:gd name="connsiteX3" fmla="*/ 937285 w 1356327"/>
              <a:gd name="connsiteY3" fmla="*/ 1334966 h 1353989"/>
              <a:gd name="connsiteX4" fmla="*/ 1301427 w 1356327"/>
              <a:gd name="connsiteY4" fmla="*/ 938456 h 1353989"/>
              <a:gd name="connsiteX5" fmla="*/ 1349979 w 1356327"/>
              <a:gd name="connsiteY5" fmla="*/ 566222 h 1353989"/>
              <a:gd name="connsiteX6" fmla="*/ 1252874 w 1356327"/>
              <a:gd name="connsiteY6" fmla="*/ 193989 h 1353989"/>
              <a:gd name="connsiteX7" fmla="*/ 918348 w 1356327"/>
              <a:gd name="connsiteY7" fmla="*/ 88792 h 1353989"/>
              <a:gd name="connsiteX8" fmla="*/ 637880 w 1356327"/>
              <a:gd name="connsiteY8" fmla="*/ 7872 h 1353989"/>
              <a:gd name="connsiteX9" fmla="*/ 209002 w 1356327"/>
              <a:gd name="connsiteY9" fmla="*/ 291093 h 1353989"/>
              <a:gd name="connsiteX10" fmla="*/ 63345 w 1356327"/>
              <a:gd name="connsiteY10" fmla="*/ 485302 h 1353989"/>
              <a:gd name="connsiteX11" fmla="*/ 14793 w 1356327"/>
              <a:gd name="connsiteY11" fmla="*/ 970824 h 1353989"/>
              <a:gd name="connsiteX0" fmla="*/ 14793 w 1356327"/>
              <a:gd name="connsiteY0" fmla="*/ 882394 h 1265559"/>
              <a:gd name="connsiteX1" fmla="*/ 314198 w 1356327"/>
              <a:gd name="connsiteY1" fmla="*/ 1157523 h 1265559"/>
              <a:gd name="connsiteX2" fmla="*/ 435579 w 1356327"/>
              <a:gd name="connsiteY2" fmla="*/ 1197983 h 1265559"/>
              <a:gd name="connsiteX3" fmla="*/ 937285 w 1356327"/>
              <a:gd name="connsiteY3" fmla="*/ 1246536 h 1265559"/>
              <a:gd name="connsiteX4" fmla="*/ 1301427 w 1356327"/>
              <a:gd name="connsiteY4" fmla="*/ 850026 h 1265559"/>
              <a:gd name="connsiteX5" fmla="*/ 1349979 w 1356327"/>
              <a:gd name="connsiteY5" fmla="*/ 477792 h 1265559"/>
              <a:gd name="connsiteX6" fmla="*/ 1252874 w 1356327"/>
              <a:gd name="connsiteY6" fmla="*/ 105559 h 1265559"/>
              <a:gd name="connsiteX7" fmla="*/ 918348 w 1356327"/>
              <a:gd name="connsiteY7" fmla="*/ 362 h 1265559"/>
              <a:gd name="connsiteX8" fmla="*/ 566236 w 1356327"/>
              <a:gd name="connsiteY8" fmla="*/ 75927 h 1265559"/>
              <a:gd name="connsiteX9" fmla="*/ 209002 w 1356327"/>
              <a:gd name="connsiteY9" fmla="*/ 202663 h 1265559"/>
              <a:gd name="connsiteX10" fmla="*/ 63345 w 1356327"/>
              <a:gd name="connsiteY10" fmla="*/ 396872 h 1265559"/>
              <a:gd name="connsiteX11" fmla="*/ 14793 w 1356327"/>
              <a:gd name="connsiteY11" fmla="*/ 882394 h 1265559"/>
              <a:gd name="connsiteX0" fmla="*/ 14793 w 1356327"/>
              <a:gd name="connsiteY0" fmla="*/ 905493 h 1288658"/>
              <a:gd name="connsiteX1" fmla="*/ 314198 w 1356327"/>
              <a:gd name="connsiteY1" fmla="*/ 1180622 h 1288658"/>
              <a:gd name="connsiteX2" fmla="*/ 435579 w 1356327"/>
              <a:gd name="connsiteY2" fmla="*/ 1221082 h 1288658"/>
              <a:gd name="connsiteX3" fmla="*/ 937285 w 1356327"/>
              <a:gd name="connsiteY3" fmla="*/ 1269635 h 1288658"/>
              <a:gd name="connsiteX4" fmla="*/ 1301427 w 1356327"/>
              <a:gd name="connsiteY4" fmla="*/ 873125 h 1288658"/>
              <a:gd name="connsiteX5" fmla="*/ 1349979 w 1356327"/>
              <a:gd name="connsiteY5" fmla="*/ 500891 h 1288658"/>
              <a:gd name="connsiteX6" fmla="*/ 1252874 w 1356327"/>
              <a:gd name="connsiteY6" fmla="*/ 128658 h 1288658"/>
              <a:gd name="connsiteX7" fmla="*/ 918348 w 1356327"/>
              <a:gd name="connsiteY7" fmla="*/ 23461 h 1288658"/>
              <a:gd name="connsiteX8" fmla="*/ 519102 w 1356327"/>
              <a:gd name="connsiteY8" fmla="*/ 17955 h 1288658"/>
              <a:gd name="connsiteX9" fmla="*/ 209002 w 1356327"/>
              <a:gd name="connsiteY9" fmla="*/ 225762 h 1288658"/>
              <a:gd name="connsiteX10" fmla="*/ 63345 w 1356327"/>
              <a:gd name="connsiteY10" fmla="*/ 419971 h 1288658"/>
              <a:gd name="connsiteX11" fmla="*/ 14793 w 1356327"/>
              <a:gd name="connsiteY11" fmla="*/ 905493 h 1288658"/>
              <a:gd name="connsiteX0" fmla="*/ 14793 w 1360084"/>
              <a:gd name="connsiteY0" fmla="*/ 912051 h 1295216"/>
              <a:gd name="connsiteX1" fmla="*/ 314198 w 1360084"/>
              <a:gd name="connsiteY1" fmla="*/ 1187180 h 1295216"/>
              <a:gd name="connsiteX2" fmla="*/ 435579 w 1360084"/>
              <a:gd name="connsiteY2" fmla="*/ 1227640 h 1295216"/>
              <a:gd name="connsiteX3" fmla="*/ 937285 w 1360084"/>
              <a:gd name="connsiteY3" fmla="*/ 1276193 h 1295216"/>
              <a:gd name="connsiteX4" fmla="*/ 1301427 w 1360084"/>
              <a:gd name="connsiteY4" fmla="*/ 879683 h 1295216"/>
              <a:gd name="connsiteX5" fmla="*/ 1349979 w 1360084"/>
              <a:gd name="connsiteY5" fmla="*/ 507449 h 1295216"/>
              <a:gd name="connsiteX6" fmla="*/ 1201969 w 1360084"/>
              <a:gd name="connsiteY6" fmla="*/ 257765 h 1295216"/>
              <a:gd name="connsiteX7" fmla="*/ 918348 w 1360084"/>
              <a:gd name="connsiteY7" fmla="*/ 30019 h 1295216"/>
              <a:gd name="connsiteX8" fmla="*/ 519102 w 1360084"/>
              <a:gd name="connsiteY8" fmla="*/ 24513 h 1295216"/>
              <a:gd name="connsiteX9" fmla="*/ 209002 w 1360084"/>
              <a:gd name="connsiteY9" fmla="*/ 232320 h 1295216"/>
              <a:gd name="connsiteX10" fmla="*/ 63345 w 1360084"/>
              <a:gd name="connsiteY10" fmla="*/ 426529 h 1295216"/>
              <a:gd name="connsiteX11" fmla="*/ 14793 w 1360084"/>
              <a:gd name="connsiteY11" fmla="*/ 912051 h 1295216"/>
              <a:gd name="connsiteX0" fmla="*/ 14793 w 1360224"/>
              <a:gd name="connsiteY0" fmla="*/ 907038 h 1290203"/>
              <a:gd name="connsiteX1" fmla="*/ 314198 w 1360224"/>
              <a:gd name="connsiteY1" fmla="*/ 1182167 h 1290203"/>
              <a:gd name="connsiteX2" fmla="*/ 435579 w 1360224"/>
              <a:gd name="connsiteY2" fmla="*/ 1222627 h 1290203"/>
              <a:gd name="connsiteX3" fmla="*/ 937285 w 1360224"/>
              <a:gd name="connsiteY3" fmla="*/ 1271180 h 1290203"/>
              <a:gd name="connsiteX4" fmla="*/ 1301427 w 1360224"/>
              <a:gd name="connsiteY4" fmla="*/ 874670 h 1290203"/>
              <a:gd name="connsiteX5" fmla="*/ 1349979 w 1360224"/>
              <a:gd name="connsiteY5" fmla="*/ 502436 h 1290203"/>
              <a:gd name="connsiteX6" fmla="*/ 1200083 w 1360224"/>
              <a:gd name="connsiteY6" fmla="*/ 162255 h 1290203"/>
              <a:gd name="connsiteX7" fmla="*/ 918348 w 1360224"/>
              <a:gd name="connsiteY7" fmla="*/ 25006 h 1290203"/>
              <a:gd name="connsiteX8" fmla="*/ 519102 w 1360224"/>
              <a:gd name="connsiteY8" fmla="*/ 19500 h 1290203"/>
              <a:gd name="connsiteX9" fmla="*/ 209002 w 1360224"/>
              <a:gd name="connsiteY9" fmla="*/ 227307 h 1290203"/>
              <a:gd name="connsiteX10" fmla="*/ 63345 w 1360224"/>
              <a:gd name="connsiteY10" fmla="*/ 421516 h 1290203"/>
              <a:gd name="connsiteX11" fmla="*/ 14793 w 1360224"/>
              <a:gd name="connsiteY11" fmla="*/ 907038 h 1290203"/>
              <a:gd name="connsiteX0" fmla="*/ 14793 w 1345120"/>
              <a:gd name="connsiteY0" fmla="*/ 907038 h 1290203"/>
              <a:gd name="connsiteX1" fmla="*/ 314198 w 1345120"/>
              <a:gd name="connsiteY1" fmla="*/ 1182167 h 1290203"/>
              <a:gd name="connsiteX2" fmla="*/ 435579 w 1345120"/>
              <a:gd name="connsiteY2" fmla="*/ 1222627 h 1290203"/>
              <a:gd name="connsiteX3" fmla="*/ 937285 w 1345120"/>
              <a:gd name="connsiteY3" fmla="*/ 1271180 h 1290203"/>
              <a:gd name="connsiteX4" fmla="*/ 1301427 w 1345120"/>
              <a:gd name="connsiteY4" fmla="*/ 874670 h 1290203"/>
              <a:gd name="connsiteX5" fmla="*/ 1327355 w 1345120"/>
              <a:gd name="connsiteY5" fmla="*/ 504322 h 1290203"/>
              <a:gd name="connsiteX6" fmla="*/ 1200083 w 1345120"/>
              <a:gd name="connsiteY6" fmla="*/ 162255 h 1290203"/>
              <a:gd name="connsiteX7" fmla="*/ 918348 w 1345120"/>
              <a:gd name="connsiteY7" fmla="*/ 25006 h 1290203"/>
              <a:gd name="connsiteX8" fmla="*/ 519102 w 1345120"/>
              <a:gd name="connsiteY8" fmla="*/ 19500 h 1290203"/>
              <a:gd name="connsiteX9" fmla="*/ 209002 w 1345120"/>
              <a:gd name="connsiteY9" fmla="*/ 227307 h 1290203"/>
              <a:gd name="connsiteX10" fmla="*/ 63345 w 1345120"/>
              <a:gd name="connsiteY10" fmla="*/ 421516 h 1290203"/>
              <a:gd name="connsiteX11" fmla="*/ 14793 w 1345120"/>
              <a:gd name="connsiteY11" fmla="*/ 907038 h 1290203"/>
              <a:gd name="connsiteX0" fmla="*/ 11763 w 1342090"/>
              <a:gd name="connsiteY0" fmla="*/ 907038 h 1289887"/>
              <a:gd name="connsiteX1" fmla="*/ 267805 w 1342090"/>
              <a:gd name="connsiteY1" fmla="*/ 1197250 h 1289887"/>
              <a:gd name="connsiteX2" fmla="*/ 432549 w 1342090"/>
              <a:gd name="connsiteY2" fmla="*/ 1222627 h 1289887"/>
              <a:gd name="connsiteX3" fmla="*/ 934255 w 1342090"/>
              <a:gd name="connsiteY3" fmla="*/ 1271180 h 1289887"/>
              <a:gd name="connsiteX4" fmla="*/ 1298397 w 1342090"/>
              <a:gd name="connsiteY4" fmla="*/ 874670 h 1289887"/>
              <a:gd name="connsiteX5" fmla="*/ 1324325 w 1342090"/>
              <a:gd name="connsiteY5" fmla="*/ 504322 h 1289887"/>
              <a:gd name="connsiteX6" fmla="*/ 1197053 w 1342090"/>
              <a:gd name="connsiteY6" fmla="*/ 162255 h 1289887"/>
              <a:gd name="connsiteX7" fmla="*/ 915318 w 1342090"/>
              <a:gd name="connsiteY7" fmla="*/ 25006 h 1289887"/>
              <a:gd name="connsiteX8" fmla="*/ 516072 w 1342090"/>
              <a:gd name="connsiteY8" fmla="*/ 19500 h 1289887"/>
              <a:gd name="connsiteX9" fmla="*/ 205972 w 1342090"/>
              <a:gd name="connsiteY9" fmla="*/ 227307 h 1289887"/>
              <a:gd name="connsiteX10" fmla="*/ 60315 w 1342090"/>
              <a:gd name="connsiteY10" fmla="*/ 421516 h 1289887"/>
              <a:gd name="connsiteX11" fmla="*/ 11763 w 1342090"/>
              <a:gd name="connsiteY11" fmla="*/ 907038 h 1289887"/>
              <a:gd name="connsiteX0" fmla="*/ 11763 w 1342090"/>
              <a:gd name="connsiteY0" fmla="*/ 907038 h 1306674"/>
              <a:gd name="connsiteX1" fmla="*/ 267805 w 1342090"/>
              <a:gd name="connsiteY1" fmla="*/ 1197250 h 1306674"/>
              <a:gd name="connsiteX2" fmla="*/ 472142 w 1342090"/>
              <a:gd name="connsiteY2" fmla="*/ 1279188 h 1306674"/>
              <a:gd name="connsiteX3" fmla="*/ 934255 w 1342090"/>
              <a:gd name="connsiteY3" fmla="*/ 1271180 h 1306674"/>
              <a:gd name="connsiteX4" fmla="*/ 1298397 w 1342090"/>
              <a:gd name="connsiteY4" fmla="*/ 874670 h 1306674"/>
              <a:gd name="connsiteX5" fmla="*/ 1324325 w 1342090"/>
              <a:gd name="connsiteY5" fmla="*/ 504322 h 1306674"/>
              <a:gd name="connsiteX6" fmla="*/ 1197053 w 1342090"/>
              <a:gd name="connsiteY6" fmla="*/ 162255 h 1306674"/>
              <a:gd name="connsiteX7" fmla="*/ 915318 w 1342090"/>
              <a:gd name="connsiteY7" fmla="*/ 25006 h 1306674"/>
              <a:gd name="connsiteX8" fmla="*/ 516072 w 1342090"/>
              <a:gd name="connsiteY8" fmla="*/ 19500 h 1306674"/>
              <a:gd name="connsiteX9" fmla="*/ 205972 w 1342090"/>
              <a:gd name="connsiteY9" fmla="*/ 227307 h 1306674"/>
              <a:gd name="connsiteX10" fmla="*/ 60315 w 1342090"/>
              <a:gd name="connsiteY10" fmla="*/ 421516 h 1306674"/>
              <a:gd name="connsiteX11" fmla="*/ 11763 w 1342090"/>
              <a:gd name="connsiteY11" fmla="*/ 907038 h 1306674"/>
              <a:gd name="connsiteX0" fmla="*/ 11763 w 1339519"/>
              <a:gd name="connsiteY0" fmla="*/ 907038 h 1309345"/>
              <a:gd name="connsiteX1" fmla="*/ 267805 w 1339519"/>
              <a:gd name="connsiteY1" fmla="*/ 1197250 h 1309345"/>
              <a:gd name="connsiteX2" fmla="*/ 472142 w 1339519"/>
              <a:gd name="connsiteY2" fmla="*/ 1279188 h 1309345"/>
              <a:gd name="connsiteX3" fmla="*/ 977618 w 1339519"/>
              <a:gd name="connsiteY3" fmla="*/ 1274951 h 1309345"/>
              <a:gd name="connsiteX4" fmla="*/ 1298397 w 1339519"/>
              <a:gd name="connsiteY4" fmla="*/ 874670 h 1309345"/>
              <a:gd name="connsiteX5" fmla="*/ 1324325 w 1339519"/>
              <a:gd name="connsiteY5" fmla="*/ 504322 h 1309345"/>
              <a:gd name="connsiteX6" fmla="*/ 1197053 w 1339519"/>
              <a:gd name="connsiteY6" fmla="*/ 162255 h 1309345"/>
              <a:gd name="connsiteX7" fmla="*/ 915318 w 1339519"/>
              <a:gd name="connsiteY7" fmla="*/ 25006 h 1309345"/>
              <a:gd name="connsiteX8" fmla="*/ 516072 w 1339519"/>
              <a:gd name="connsiteY8" fmla="*/ 19500 h 1309345"/>
              <a:gd name="connsiteX9" fmla="*/ 205972 w 1339519"/>
              <a:gd name="connsiteY9" fmla="*/ 227307 h 1309345"/>
              <a:gd name="connsiteX10" fmla="*/ 60315 w 1339519"/>
              <a:gd name="connsiteY10" fmla="*/ 421516 h 1309345"/>
              <a:gd name="connsiteX11" fmla="*/ 11763 w 1339519"/>
              <a:gd name="connsiteY11" fmla="*/ 907038 h 13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9519" h="1309345">
                <a:moveTo>
                  <a:pt x="11763" y="907038"/>
                </a:moveTo>
                <a:cubicBezTo>
                  <a:pt x="46345" y="1036327"/>
                  <a:pt x="191075" y="1135225"/>
                  <a:pt x="267805" y="1197250"/>
                </a:cubicBezTo>
                <a:cubicBezTo>
                  <a:pt x="344535" y="1259275"/>
                  <a:pt x="353840" y="1266238"/>
                  <a:pt x="472142" y="1279188"/>
                </a:cubicBezTo>
                <a:cubicBezTo>
                  <a:pt x="590444" y="1292138"/>
                  <a:pt x="839909" y="1342371"/>
                  <a:pt x="977618" y="1274951"/>
                </a:cubicBezTo>
                <a:cubicBezTo>
                  <a:pt x="1115327" y="1207531"/>
                  <a:pt x="1240613" y="1003108"/>
                  <a:pt x="1298397" y="874670"/>
                </a:cubicBezTo>
                <a:cubicBezTo>
                  <a:pt x="1356182" y="746232"/>
                  <a:pt x="1341216" y="623058"/>
                  <a:pt x="1324325" y="504322"/>
                </a:cubicBezTo>
                <a:cubicBezTo>
                  <a:pt x="1307434" y="385586"/>
                  <a:pt x="1265221" y="242141"/>
                  <a:pt x="1197053" y="162255"/>
                </a:cubicBezTo>
                <a:cubicBezTo>
                  <a:pt x="1128885" y="82369"/>
                  <a:pt x="1028815" y="48798"/>
                  <a:pt x="915318" y="25006"/>
                </a:cubicBezTo>
                <a:cubicBezTo>
                  <a:pt x="801821" y="1214"/>
                  <a:pt x="634296" y="-14217"/>
                  <a:pt x="516072" y="19500"/>
                </a:cubicBezTo>
                <a:cubicBezTo>
                  <a:pt x="397848" y="53217"/>
                  <a:pt x="301728" y="147735"/>
                  <a:pt x="205972" y="227307"/>
                </a:cubicBezTo>
                <a:cubicBezTo>
                  <a:pt x="110216" y="306879"/>
                  <a:pt x="94032" y="316319"/>
                  <a:pt x="60315" y="421516"/>
                </a:cubicBezTo>
                <a:cubicBezTo>
                  <a:pt x="26598" y="526712"/>
                  <a:pt x="-22819" y="777749"/>
                  <a:pt x="11763" y="90703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ay of sandwiches&#10;&#10;Description automatically generated">
            <a:extLst>
              <a:ext uri="{FF2B5EF4-FFF2-40B4-BE49-F238E27FC236}">
                <a16:creationId xmlns:a16="http://schemas.microsoft.com/office/drawing/2014/main" id="{5973998D-6053-FFA0-9662-0C60E8C057C1}"/>
              </a:ext>
            </a:extLst>
          </p:cNvPr>
          <p:cNvPicPr>
            <a:picLocks noChangeAspect="1"/>
          </p:cNvPicPr>
          <p:nvPr/>
        </p:nvPicPr>
        <p:blipFill rotWithShape="1">
          <a:blip r:embed="rId4"/>
          <a:srcRect l="8435" r="4561" b="-3"/>
          <a:stretch/>
        </p:blipFill>
        <p:spPr>
          <a:xfrm>
            <a:off x="8152422" y="3795326"/>
            <a:ext cx="3543703" cy="3062676"/>
          </a:xfrm>
          <a:custGeom>
            <a:avLst/>
            <a:gdLst/>
            <a:ahLst/>
            <a:cxnLst/>
            <a:rect l="l" t="t" r="r" b="b"/>
            <a:pathLst>
              <a:path w="3543703" h="3062676">
                <a:moveTo>
                  <a:pt x="1562261" y="138"/>
                </a:moveTo>
                <a:cubicBezTo>
                  <a:pt x="1847369" y="3997"/>
                  <a:pt x="2289506" y="88314"/>
                  <a:pt x="2493120" y="160658"/>
                </a:cubicBezTo>
                <a:cubicBezTo>
                  <a:pt x="2725822" y="286651"/>
                  <a:pt x="3066907" y="485112"/>
                  <a:pt x="3260935" y="764447"/>
                </a:cubicBezTo>
                <a:cubicBezTo>
                  <a:pt x="3405013" y="950977"/>
                  <a:pt x="3553890" y="1438102"/>
                  <a:pt x="3543156" y="1801931"/>
                </a:cubicBezTo>
                <a:cubicBezTo>
                  <a:pt x="3532422" y="2165760"/>
                  <a:pt x="3471297" y="2651263"/>
                  <a:pt x="3196528" y="2947420"/>
                </a:cubicBezTo>
                <a:cubicBezTo>
                  <a:pt x="3144281" y="3010875"/>
                  <a:pt x="3106727" y="3040042"/>
                  <a:pt x="3072441" y="3062676"/>
                </a:cubicBezTo>
                <a:lnTo>
                  <a:pt x="744592" y="3062676"/>
                </a:lnTo>
                <a:lnTo>
                  <a:pt x="546545" y="3060244"/>
                </a:lnTo>
                <a:cubicBezTo>
                  <a:pt x="218871" y="2778031"/>
                  <a:pt x="94388" y="2369251"/>
                  <a:pt x="35311" y="2037503"/>
                </a:cubicBezTo>
                <a:cubicBezTo>
                  <a:pt x="-103120" y="1142501"/>
                  <a:pt x="193541" y="908430"/>
                  <a:pt x="439087" y="622399"/>
                </a:cubicBezTo>
                <a:cubicBezTo>
                  <a:pt x="684633" y="336368"/>
                  <a:pt x="1185502" y="27698"/>
                  <a:pt x="1450839" y="3680"/>
                </a:cubicBezTo>
                <a:cubicBezTo>
                  <a:pt x="1484006" y="678"/>
                  <a:pt x="1521531" y="-413"/>
                  <a:pt x="1562261" y="138"/>
                </a:cubicBezTo>
                <a:close/>
              </a:path>
            </a:pathLst>
          </a:custGeom>
        </p:spPr>
      </p:pic>
      <p:grpSp>
        <p:nvGrpSpPr>
          <p:cNvPr id="17" name="Group 16">
            <a:extLst>
              <a:ext uri="{FF2B5EF4-FFF2-40B4-BE49-F238E27FC236}">
                <a16:creationId xmlns:a16="http://schemas.microsoft.com/office/drawing/2014/main" id="{19823B0C-C308-259A-8E6B-0235EEBF56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62023" y="3447762"/>
            <a:ext cx="1431919" cy="814128"/>
            <a:chOff x="10962023" y="3447762"/>
            <a:chExt cx="1431919" cy="814128"/>
          </a:xfrm>
        </p:grpSpPr>
        <p:sp>
          <p:nvSpPr>
            <p:cNvPr id="18" name="Freeform: Shape 17">
              <a:extLst>
                <a:ext uri="{FF2B5EF4-FFF2-40B4-BE49-F238E27FC236}">
                  <a16:creationId xmlns:a16="http://schemas.microsoft.com/office/drawing/2014/main" id="{03FAF91D-2DC0-F3D4-F2F2-A2B5C1085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469866" flipH="1">
              <a:off x="10962023" y="3447762"/>
              <a:ext cx="1431919" cy="814128"/>
            </a:xfrm>
            <a:custGeom>
              <a:avLst/>
              <a:gdLst>
                <a:gd name="connsiteX0" fmla="*/ 0 w 1431919"/>
                <a:gd name="connsiteY0" fmla="*/ 580424 h 814128"/>
                <a:gd name="connsiteX1" fmla="*/ 356329 w 1431919"/>
                <a:gd name="connsiteY1" fmla="*/ 670214 h 814128"/>
                <a:gd name="connsiteX2" fmla="*/ 1064987 w 1431919"/>
                <a:gd name="connsiteY2" fmla="*/ 814128 h 814128"/>
                <a:gd name="connsiteX3" fmla="*/ 1431919 w 1431919"/>
                <a:gd name="connsiteY3" fmla="*/ 440707 h 814128"/>
                <a:gd name="connsiteX4" fmla="*/ 1377193 w 1431919"/>
                <a:gd name="connsiteY4" fmla="*/ 360211 h 814128"/>
                <a:gd name="connsiteX5" fmla="*/ 1143155 w 1431919"/>
                <a:gd name="connsiteY5" fmla="*/ 104603 h 814128"/>
                <a:gd name="connsiteX6" fmla="*/ 822412 w 1431919"/>
                <a:gd name="connsiteY6" fmla="*/ 146 h 814128"/>
                <a:gd name="connsiteX7" fmla="*/ 366100 w 1431919"/>
                <a:gd name="connsiteY7" fmla="*/ 89264 h 814128"/>
                <a:gd name="connsiteX8" fmla="*/ 102299 w 1431919"/>
                <a:gd name="connsiteY8" fmla="*/ 363715 h 814128"/>
                <a:gd name="connsiteX9" fmla="*/ 0 w 1431919"/>
                <a:gd name="connsiteY9" fmla="*/ 580424 h 81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1919" h="814128">
                  <a:moveTo>
                    <a:pt x="0" y="580424"/>
                  </a:moveTo>
                  <a:cubicBezTo>
                    <a:pt x="115245" y="609104"/>
                    <a:pt x="222047" y="641744"/>
                    <a:pt x="356329" y="670214"/>
                  </a:cubicBezTo>
                  <a:lnTo>
                    <a:pt x="1064987" y="814128"/>
                  </a:lnTo>
                  <a:lnTo>
                    <a:pt x="1431919" y="440707"/>
                  </a:lnTo>
                  <a:lnTo>
                    <a:pt x="1377193" y="360211"/>
                  </a:lnTo>
                  <a:cubicBezTo>
                    <a:pt x="1315565" y="271898"/>
                    <a:pt x="1242045" y="178150"/>
                    <a:pt x="1143155" y="104603"/>
                  </a:cubicBezTo>
                  <a:cubicBezTo>
                    <a:pt x="1099204" y="71916"/>
                    <a:pt x="951921" y="2703"/>
                    <a:pt x="822412" y="146"/>
                  </a:cubicBezTo>
                  <a:cubicBezTo>
                    <a:pt x="692902" y="-2410"/>
                    <a:pt x="486118" y="28668"/>
                    <a:pt x="366100" y="89264"/>
                  </a:cubicBezTo>
                  <a:cubicBezTo>
                    <a:pt x="246081" y="149859"/>
                    <a:pt x="156683" y="247753"/>
                    <a:pt x="102299" y="363715"/>
                  </a:cubicBezTo>
                  <a:cubicBezTo>
                    <a:pt x="81549" y="408641"/>
                    <a:pt x="10385" y="544303"/>
                    <a:pt x="0" y="580424"/>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F1B3FAD-205C-B6DA-A70B-FD1420685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469866" flipH="1">
              <a:off x="10962023" y="3447762"/>
              <a:ext cx="1431919" cy="814128"/>
            </a:xfrm>
            <a:custGeom>
              <a:avLst/>
              <a:gdLst>
                <a:gd name="connsiteX0" fmla="*/ 0 w 1431919"/>
                <a:gd name="connsiteY0" fmla="*/ 580424 h 814128"/>
                <a:gd name="connsiteX1" fmla="*/ 356329 w 1431919"/>
                <a:gd name="connsiteY1" fmla="*/ 670214 h 814128"/>
                <a:gd name="connsiteX2" fmla="*/ 1064987 w 1431919"/>
                <a:gd name="connsiteY2" fmla="*/ 814128 h 814128"/>
                <a:gd name="connsiteX3" fmla="*/ 1431919 w 1431919"/>
                <a:gd name="connsiteY3" fmla="*/ 440707 h 814128"/>
                <a:gd name="connsiteX4" fmla="*/ 1377193 w 1431919"/>
                <a:gd name="connsiteY4" fmla="*/ 360211 h 814128"/>
                <a:gd name="connsiteX5" fmla="*/ 1143155 w 1431919"/>
                <a:gd name="connsiteY5" fmla="*/ 104603 h 814128"/>
                <a:gd name="connsiteX6" fmla="*/ 822412 w 1431919"/>
                <a:gd name="connsiteY6" fmla="*/ 146 h 814128"/>
                <a:gd name="connsiteX7" fmla="*/ 366100 w 1431919"/>
                <a:gd name="connsiteY7" fmla="*/ 89264 h 814128"/>
                <a:gd name="connsiteX8" fmla="*/ 102299 w 1431919"/>
                <a:gd name="connsiteY8" fmla="*/ 363715 h 814128"/>
                <a:gd name="connsiteX9" fmla="*/ 0 w 1431919"/>
                <a:gd name="connsiteY9" fmla="*/ 580424 h 81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1919" h="814128">
                  <a:moveTo>
                    <a:pt x="0" y="580424"/>
                  </a:moveTo>
                  <a:cubicBezTo>
                    <a:pt x="115245" y="609104"/>
                    <a:pt x="222047" y="641744"/>
                    <a:pt x="356329" y="670214"/>
                  </a:cubicBezTo>
                  <a:lnTo>
                    <a:pt x="1064987" y="814128"/>
                  </a:lnTo>
                  <a:lnTo>
                    <a:pt x="1431919" y="440707"/>
                  </a:lnTo>
                  <a:lnTo>
                    <a:pt x="1377193" y="360211"/>
                  </a:lnTo>
                  <a:cubicBezTo>
                    <a:pt x="1315565" y="271898"/>
                    <a:pt x="1242045" y="178150"/>
                    <a:pt x="1143155" y="104603"/>
                  </a:cubicBezTo>
                  <a:cubicBezTo>
                    <a:pt x="1099204" y="71916"/>
                    <a:pt x="951921" y="2703"/>
                    <a:pt x="822412" y="146"/>
                  </a:cubicBezTo>
                  <a:cubicBezTo>
                    <a:pt x="692902" y="-2410"/>
                    <a:pt x="486118" y="28668"/>
                    <a:pt x="366100" y="89264"/>
                  </a:cubicBezTo>
                  <a:cubicBezTo>
                    <a:pt x="246081" y="149859"/>
                    <a:pt x="156683" y="247753"/>
                    <a:pt x="102299" y="363715"/>
                  </a:cubicBezTo>
                  <a:cubicBezTo>
                    <a:pt x="81549" y="408641"/>
                    <a:pt x="10385" y="544303"/>
                    <a:pt x="0" y="580424"/>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Freeform: Shape 20">
            <a:extLst>
              <a:ext uri="{FF2B5EF4-FFF2-40B4-BE49-F238E27FC236}">
                <a16:creationId xmlns:a16="http://schemas.microsoft.com/office/drawing/2014/main" id="{1889C514-CBA0-0FAA-AA76-D4B0AF07F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45649">
            <a:off x="6641491" y="6028908"/>
            <a:ext cx="1404574" cy="969544"/>
          </a:xfrm>
          <a:custGeom>
            <a:avLst/>
            <a:gdLst>
              <a:gd name="connsiteX0" fmla="*/ 210460 w 1404574"/>
              <a:gd name="connsiteY0" fmla="*/ 167771 h 969544"/>
              <a:gd name="connsiteX1" fmla="*/ 875406 w 1404574"/>
              <a:gd name="connsiteY1" fmla="*/ 121 h 969544"/>
              <a:gd name="connsiteX2" fmla="*/ 1181070 w 1404574"/>
              <a:gd name="connsiteY2" fmla="*/ 91037 h 969544"/>
              <a:gd name="connsiteX3" fmla="*/ 1362717 w 1404574"/>
              <a:gd name="connsiteY3" fmla="*/ 282830 h 969544"/>
              <a:gd name="connsiteX4" fmla="*/ 1404574 w 1404574"/>
              <a:gd name="connsiteY4" fmla="*/ 357806 h 969544"/>
              <a:gd name="connsiteX5" fmla="*/ 1135712 w 1404574"/>
              <a:gd name="connsiteY5" fmla="*/ 576259 h 969544"/>
              <a:gd name="connsiteX6" fmla="*/ 1120414 w 1404574"/>
              <a:gd name="connsiteY6" fmla="*/ 528802 h 969544"/>
              <a:gd name="connsiteX7" fmla="*/ 934009 w 1404574"/>
              <a:gd name="connsiteY7" fmla="*/ 311920 h 969544"/>
              <a:gd name="connsiteX8" fmla="*/ 517176 w 1404574"/>
              <a:gd name="connsiteY8" fmla="*/ 356205 h 969544"/>
              <a:gd name="connsiteX9" fmla="*/ 364019 w 1404574"/>
              <a:gd name="connsiteY9" fmla="*/ 539023 h 969544"/>
              <a:gd name="connsiteX10" fmla="*/ 355340 w 1404574"/>
              <a:gd name="connsiteY10" fmla="*/ 864099 h 969544"/>
              <a:gd name="connsiteX11" fmla="*/ 358629 w 1404574"/>
              <a:gd name="connsiteY11" fmla="*/ 960411 h 969544"/>
              <a:gd name="connsiteX12" fmla="*/ 28428 w 1404574"/>
              <a:gd name="connsiteY12" fmla="*/ 969544 h 969544"/>
              <a:gd name="connsiteX13" fmla="*/ 5151 w 1404574"/>
              <a:gd name="connsiteY13" fmla="*/ 539711 h 969544"/>
              <a:gd name="connsiteX14" fmla="*/ 210460 w 1404574"/>
              <a:gd name="connsiteY14" fmla="*/ 167771 h 9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574" h="969544">
                <a:moveTo>
                  <a:pt x="210460" y="167771"/>
                </a:moveTo>
                <a:cubicBezTo>
                  <a:pt x="328804" y="67249"/>
                  <a:pt x="523476" y="-3328"/>
                  <a:pt x="875406" y="121"/>
                </a:cubicBezTo>
                <a:cubicBezTo>
                  <a:pt x="998773" y="2121"/>
                  <a:pt x="1092613" y="30953"/>
                  <a:pt x="1181070" y="91037"/>
                </a:cubicBezTo>
                <a:cubicBezTo>
                  <a:pt x="1247412" y="136100"/>
                  <a:pt x="1313245" y="206382"/>
                  <a:pt x="1362717" y="282830"/>
                </a:cubicBezTo>
                <a:lnTo>
                  <a:pt x="1404574" y="357806"/>
                </a:lnTo>
                <a:lnTo>
                  <a:pt x="1135712" y="576259"/>
                </a:lnTo>
                <a:lnTo>
                  <a:pt x="1120414" y="528802"/>
                </a:lnTo>
                <a:cubicBezTo>
                  <a:pt x="1082483" y="446149"/>
                  <a:pt x="1034549" y="340687"/>
                  <a:pt x="934009" y="311920"/>
                </a:cubicBezTo>
                <a:cubicBezTo>
                  <a:pt x="833470" y="283154"/>
                  <a:pt x="612175" y="318355"/>
                  <a:pt x="517176" y="356205"/>
                </a:cubicBezTo>
                <a:cubicBezTo>
                  <a:pt x="422178" y="394056"/>
                  <a:pt x="390992" y="454374"/>
                  <a:pt x="364019" y="539023"/>
                </a:cubicBezTo>
                <a:cubicBezTo>
                  <a:pt x="337046" y="623671"/>
                  <a:pt x="340297" y="725194"/>
                  <a:pt x="355340" y="864099"/>
                </a:cubicBezTo>
                <a:cubicBezTo>
                  <a:pt x="355184" y="866497"/>
                  <a:pt x="358785" y="958014"/>
                  <a:pt x="358629" y="960411"/>
                </a:cubicBezTo>
                <a:lnTo>
                  <a:pt x="28428" y="969544"/>
                </a:lnTo>
                <a:cubicBezTo>
                  <a:pt x="13794" y="824563"/>
                  <a:pt x="-10714" y="684584"/>
                  <a:pt x="5151" y="539711"/>
                </a:cubicBezTo>
                <a:cubicBezTo>
                  <a:pt x="31766" y="400504"/>
                  <a:pt x="87219" y="280206"/>
                  <a:pt x="210460" y="16777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F5D10DB-1EFA-6023-7E20-76D6EAA53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45649">
            <a:off x="6649015" y="6032917"/>
            <a:ext cx="1404574" cy="969544"/>
          </a:xfrm>
          <a:custGeom>
            <a:avLst/>
            <a:gdLst>
              <a:gd name="connsiteX0" fmla="*/ 210460 w 1404574"/>
              <a:gd name="connsiteY0" fmla="*/ 167771 h 969544"/>
              <a:gd name="connsiteX1" fmla="*/ 875406 w 1404574"/>
              <a:gd name="connsiteY1" fmla="*/ 121 h 969544"/>
              <a:gd name="connsiteX2" fmla="*/ 1181070 w 1404574"/>
              <a:gd name="connsiteY2" fmla="*/ 91037 h 969544"/>
              <a:gd name="connsiteX3" fmla="*/ 1362717 w 1404574"/>
              <a:gd name="connsiteY3" fmla="*/ 282830 h 969544"/>
              <a:gd name="connsiteX4" fmla="*/ 1404574 w 1404574"/>
              <a:gd name="connsiteY4" fmla="*/ 357806 h 969544"/>
              <a:gd name="connsiteX5" fmla="*/ 1135712 w 1404574"/>
              <a:gd name="connsiteY5" fmla="*/ 576259 h 969544"/>
              <a:gd name="connsiteX6" fmla="*/ 1120414 w 1404574"/>
              <a:gd name="connsiteY6" fmla="*/ 528802 h 969544"/>
              <a:gd name="connsiteX7" fmla="*/ 934009 w 1404574"/>
              <a:gd name="connsiteY7" fmla="*/ 311920 h 969544"/>
              <a:gd name="connsiteX8" fmla="*/ 517176 w 1404574"/>
              <a:gd name="connsiteY8" fmla="*/ 356205 h 969544"/>
              <a:gd name="connsiteX9" fmla="*/ 364019 w 1404574"/>
              <a:gd name="connsiteY9" fmla="*/ 539023 h 969544"/>
              <a:gd name="connsiteX10" fmla="*/ 355340 w 1404574"/>
              <a:gd name="connsiteY10" fmla="*/ 864099 h 969544"/>
              <a:gd name="connsiteX11" fmla="*/ 358629 w 1404574"/>
              <a:gd name="connsiteY11" fmla="*/ 960411 h 969544"/>
              <a:gd name="connsiteX12" fmla="*/ 28428 w 1404574"/>
              <a:gd name="connsiteY12" fmla="*/ 969544 h 969544"/>
              <a:gd name="connsiteX13" fmla="*/ 5151 w 1404574"/>
              <a:gd name="connsiteY13" fmla="*/ 539711 h 969544"/>
              <a:gd name="connsiteX14" fmla="*/ 210460 w 1404574"/>
              <a:gd name="connsiteY14" fmla="*/ 167771 h 9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574" h="969544">
                <a:moveTo>
                  <a:pt x="210460" y="167771"/>
                </a:moveTo>
                <a:cubicBezTo>
                  <a:pt x="328804" y="67249"/>
                  <a:pt x="523476" y="-3328"/>
                  <a:pt x="875406" y="121"/>
                </a:cubicBezTo>
                <a:cubicBezTo>
                  <a:pt x="998773" y="2121"/>
                  <a:pt x="1092613" y="30953"/>
                  <a:pt x="1181070" y="91037"/>
                </a:cubicBezTo>
                <a:cubicBezTo>
                  <a:pt x="1247412" y="136100"/>
                  <a:pt x="1313245" y="206382"/>
                  <a:pt x="1362717" y="282830"/>
                </a:cubicBezTo>
                <a:lnTo>
                  <a:pt x="1404574" y="357806"/>
                </a:lnTo>
                <a:lnTo>
                  <a:pt x="1135712" y="576259"/>
                </a:lnTo>
                <a:lnTo>
                  <a:pt x="1120414" y="528802"/>
                </a:lnTo>
                <a:cubicBezTo>
                  <a:pt x="1082483" y="446149"/>
                  <a:pt x="1034549" y="340687"/>
                  <a:pt x="934009" y="311920"/>
                </a:cubicBezTo>
                <a:cubicBezTo>
                  <a:pt x="833470" y="283154"/>
                  <a:pt x="612175" y="318355"/>
                  <a:pt x="517176" y="356205"/>
                </a:cubicBezTo>
                <a:cubicBezTo>
                  <a:pt x="422178" y="394056"/>
                  <a:pt x="390992" y="454374"/>
                  <a:pt x="364019" y="539023"/>
                </a:cubicBezTo>
                <a:cubicBezTo>
                  <a:pt x="337046" y="623671"/>
                  <a:pt x="340297" y="725194"/>
                  <a:pt x="355340" y="864099"/>
                </a:cubicBezTo>
                <a:cubicBezTo>
                  <a:pt x="355184" y="866497"/>
                  <a:pt x="358785" y="958014"/>
                  <a:pt x="358629" y="960411"/>
                </a:cubicBezTo>
                <a:lnTo>
                  <a:pt x="28428" y="969544"/>
                </a:lnTo>
                <a:cubicBezTo>
                  <a:pt x="13794" y="824563"/>
                  <a:pt x="-10714" y="684584"/>
                  <a:pt x="5151" y="539711"/>
                </a:cubicBezTo>
                <a:cubicBezTo>
                  <a:pt x="31766" y="400504"/>
                  <a:pt x="87219" y="280206"/>
                  <a:pt x="210460" y="16777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56581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dirty="0"/>
              <a:t>Mind the Gap: </a:t>
            </a:r>
            <a:br>
              <a:rPr lang="en-GB" dirty="0"/>
            </a:br>
            <a:r>
              <a:rPr lang="en-GB" dirty="0"/>
              <a:t>safeguarding adolescents and young adults</a:t>
            </a:r>
          </a:p>
        </p:txBody>
      </p:sp>
      <p:sp>
        <p:nvSpPr>
          <p:cNvPr id="5" name="Slide Number Placeholder 4"/>
          <p:cNvSpPr>
            <a:spLocks noGrp="1"/>
          </p:cNvSpPr>
          <p:nvPr>
            <p:ph type="sldNum" sz="quarter" idx="10"/>
          </p:nvPr>
        </p:nvSpPr>
        <p:spPr/>
        <p:txBody>
          <a:bodyPr/>
          <a:lstStyle/>
          <a:p>
            <a:pPr fontAlgn="base">
              <a:spcBef>
                <a:spcPct val="0"/>
              </a:spcBef>
              <a:spcAft>
                <a:spcPct val="0"/>
              </a:spcAft>
            </a:pPr>
            <a:fld id="{1C5C9FE9-8E8A-4237-A028-0547BDB48ABA}" type="slidenum">
              <a:rPr lang="en-GB">
                <a:solidFill>
                  <a:srgbClr val="000000">
                    <a:tint val="75000"/>
                  </a:srgbClr>
                </a:solidFill>
              </a:rPr>
              <a:pPr fontAlgn="base">
                <a:spcBef>
                  <a:spcPct val="0"/>
                </a:spcBef>
                <a:spcAft>
                  <a:spcPct val="0"/>
                </a:spcAft>
              </a:pPr>
              <a:t>43</a:t>
            </a:fld>
            <a:endParaRPr lang="en-GB" dirty="0">
              <a:solidFill>
                <a:srgbClr val="000000">
                  <a:tint val="75000"/>
                </a:srgbClr>
              </a:solidFill>
            </a:endParaRPr>
          </a:p>
        </p:txBody>
      </p:sp>
      <p:sp>
        <p:nvSpPr>
          <p:cNvPr id="3" name="Subtitle 2"/>
          <p:cNvSpPr>
            <a:spLocks noGrp="1"/>
          </p:cNvSpPr>
          <p:nvPr>
            <p:ph type="body" sz="quarter" idx="11"/>
          </p:nvPr>
        </p:nvSpPr>
        <p:spPr>
          <a:xfrm>
            <a:off x="1760087" y="4755621"/>
            <a:ext cx="4300537" cy="1506537"/>
          </a:xfrm>
        </p:spPr>
        <p:txBody>
          <a:bodyPr>
            <a:normAutofit/>
          </a:bodyPr>
          <a:lstStyle/>
          <a:p>
            <a:pPr algn="l"/>
            <a:r>
              <a:rPr lang="en-GB" dirty="0"/>
              <a:t>Dez Holmes</a:t>
            </a:r>
          </a:p>
          <a:p>
            <a:pPr algn="l"/>
            <a:r>
              <a:rPr lang="en-GB" dirty="0">
                <a:solidFill>
                  <a:schemeClr val="bg1">
                    <a:lumMod val="50000"/>
                  </a:schemeClr>
                </a:solidFill>
              </a:rPr>
              <a:t>Director, Research in Practice</a:t>
            </a:r>
          </a:p>
          <a:p>
            <a:pPr algn="l"/>
            <a:r>
              <a:rPr lang="en-GB" dirty="0"/>
              <a:t>@</a:t>
            </a:r>
            <a:r>
              <a:rPr lang="en-GB" dirty="0" err="1"/>
              <a:t>dez_holmes</a:t>
            </a:r>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22993" y="2873169"/>
            <a:ext cx="5025545" cy="2129495"/>
          </a:xfrm>
          <a:prstGeom prst="rect">
            <a:avLst/>
          </a:prstGeom>
        </p:spPr>
      </p:pic>
    </p:spTree>
    <p:extLst>
      <p:ext uri="{BB962C8B-B14F-4D97-AF65-F5344CB8AC3E}">
        <p14:creationId xmlns:p14="http://schemas.microsoft.com/office/powerpoint/2010/main" val="3666820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725" y="441358"/>
            <a:ext cx="8688339" cy="1133605"/>
          </a:xfrm>
        </p:spPr>
        <p:txBody>
          <a:bodyPr/>
          <a:lstStyle/>
          <a:p>
            <a:pPr algn="r"/>
            <a:r>
              <a:rPr lang="en-GB" dirty="0"/>
              <a:t>Mind the gap…</a:t>
            </a:r>
          </a:p>
        </p:txBody>
      </p:sp>
      <p:graphicFrame>
        <p:nvGraphicFramePr>
          <p:cNvPr id="5" name="Content Placeholder 4"/>
          <p:cNvGraphicFramePr>
            <a:graphicFrameLocks noGrp="1"/>
          </p:cNvGraphicFramePr>
          <p:nvPr>
            <p:ph idx="1"/>
          </p:nvPr>
        </p:nvGraphicFramePr>
        <p:xfrm>
          <a:off x="1741489" y="2173289"/>
          <a:ext cx="8664575" cy="4111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defTabSz="685800" fontAlgn="base">
              <a:spcBef>
                <a:spcPct val="0"/>
              </a:spcBef>
              <a:spcAft>
                <a:spcPct val="0"/>
              </a:spcAft>
              <a:defRPr/>
            </a:pPr>
            <a:fld id="{B230FB2D-6228-4E21-8EA4-AF43349A18F4}" type="slidenum">
              <a:rPr lang="en-GB">
                <a:solidFill>
                  <a:srgbClr val="000000">
                    <a:tint val="75000"/>
                  </a:srgbClr>
                </a:solidFill>
              </a:rPr>
              <a:pPr defTabSz="685800" fontAlgn="base">
                <a:spcBef>
                  <a:spcPct val="0"/>
                </a:spcBef>
                <a:spcAft>
                  <a:spcPct val="0"/>
                </a:spcAft>
                <a:defRPr/>
              </a:pPr>
              <a:t>44</a:t>
            </a:fld>
            <a:endParaRPr lang="en-GB" dirty="0">
              <a:solidFill>
                <a:srgbClr val="000000">
                  <a:tint val="75000"/>
                </a:srgbClr>
              </a:solidFill>
            </a:endParaRPr>
          </a:p>
        </p:txBody>
      </p:sp>
      <p:graphicFrame>
        <p:nvGraphicFramePr>
          <p:cNvPr id="6" name="Content Placeholder 7"/>
          <p:cNvGraphicFramePr>
            <a:graphicFrameLocks/>
          </p:cNvGraphicFramePr>
          <p:nvPr/>
        </p:nvGraphicFramePr>
        <p:xfrm>
          <a:off x="2726550" y="1365927"/>
          <a:ext cx="6570256" cy="44486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p:cNvPicPr>
            <a:picLocks noChangeAspect="1"/>
          </p:cNvPicPr>
          <p:nvPr/>
        </p:nvPicPr>
        <p:blipFill>
          <a:blip r:embed="rId13"/>
          <a:stretch>
            <a:fillRect/>
          </a:stretch>
        </p:blipFill>
        <p:spPr>
          <a:xfrm>
            <a:off x="9533905" y="6296188"/>
            <a:ext cx="488608" cy="290111"/>
          </a:xfrm>
          <a:prstGeom prst="rect">
            <a:avLst/>
          </a:prstGeom>
        </p:spPr>
      </p:pic>
      <p:sp>
        <p:nvSpPr>
          <p:cNvPr id="3" name="TextBox 2"/>
          <p:cNvSpPr txBox="1"/>
          <p:nvPr/>
        </p:nvSpPr>
        <p:spPr>
          <a:xfrm>
            <a:off x="7579563" y="6296187"/>
            <a:ext cx="2570886" cy="369332"/>
          </a:xfrm>
          <a:prstGeom prst="rect">
            <a:avLst/>
          </a:prstGeom>
          <a:noFill/>
        </p:spPr>
        <p:txBody>
          <a:bodyPr wrap="square" rtlCol="0">
            <a:spAutoFit/>
          </a:bodyPr>
          <a:lstStyle/>
          <a:p>
            <a:pPr fontAlgn="base">
              <a:spcBef>
                <a:spcPct val="0"/>
              </a:spcBef>
              <a:spcAft>
                <a:spcPct val="0"/>
              </a:spcAft>
            </a:pPr>
            <a:r>
              <a:rPr lang="en-GB" dirty="0">
                <a:solidFill>
                  <a:srgbClr val="9B9FA5"/>
                </a:solidFill>
                <a:latin typeface="Calibri" panose="020F0502020204030204" pitchFamily="34" charset="0"/>
                <a:cs typeface="Calibri" panose="020F0502020204030204" pitchFamily="34" charset="0"/>
              </a:rPr>
              <a:t>(Credit: C. Cocker)</a:t>
            </a:r>
          </a:p>
        </p:txBody>
      </p:sp>
    </p:spTree>
    <p:extLst>
      <p:ext uri="{BB962C8B-B14F-4D97-AF65-F5344CB8AC3E}">
        <p14:creationId xmlns:p14="http://schemas.microsoft.com/office/powerpoint/2010/main" val="415885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5" y="262662"/>
            <a:ext cx="8688339" cy="1133605"/>
          </a:xfrm>
        </p:spPr>
        <p:txBody>
          <a:bodyPr/>
          <a:lstStyle/>
          <a:p>
            <a:pPr algn="r"/>
            <a:r>
              <a:rPr lang="en-GB" dirty="0"/>
              <a:t>What Transitional Safeguarding is and </a:t>
            </a:r>
            <a:br>
              <a:rPr lang="en-GB" dirty="0"/>
            </a:br>
            <a:r>
              <a:rPr lang="en-GB" dirty="0"/>
              <a:t>why it is needed </a:t>
            </a:r>
            <a:r>
              <a:rPr lang="en-GB" sz="1600" b="0" dirty="0">
                <a:solidFill>
                  <a:schemeClr val="bg1">
                    <a:lumMod val="65000"/>
                  </a:schemeClr>
                </a:solidFill>
              </a:rPr>
              <a:t>(Holmes, 2021)</a:t>
            </a:r>
            <a:endParaRPr lang="en-GB" sz="1600" dirty="0"/>
          </a:p>
        </p:txBody>
      </p:sp>
      <p:sp>
        <p:nvSpPr>
          <p:cNvPr id="3" name="Content Placeholder 2"/>
          <p:cNvSpPr>
            <a:spLocks noGrp="1"/>
          </p:cNvSpPr>
          <p:nvPr>
            <p:ph idx="1"/>
          </p:nvPr>
        </p:nvSpPr>
        <p:spPr>
          <a:xfrm>
            <a:off x="1741701" y="1348902"/>
            <a:ext cx="8663832" cy="5364184"/>
          </a:xfrm>
        </p:spPr>
        <p:txBody>
          <a:bodyPr>
            <a:normAutofit fontScale="92500" lnSpcReduction="20000"/>
          </a:bodyPr>
          <a:lstStyle/>
          <a:p>
            <a:pPr lvl="0"/>
            <a:r>
              <a:rPr lang="en-GB" i="1" dirty="0"/>
              <a:t>‘safeguarding adolescents and young adults fluidly across developmental stages which builds on the best available evidence, learns from both children’s and adult safeguarding practice and which prepares young people for their adult lives’</a:t>
            </a:r>
            <a:r>
              <a:rPr lang="en-GB" dirty="0"/>
              <a:t> </a:t>
            </a:r>
            <a:r>
              <a:rPr lang="en-GB" sz="1800" dirty="0">
                <a:solidFill>
                  <a:schemeClr val="bg1">
                    <a:lumMod val="65000"/>
                  </a:schemeClr>
                </a:solidFill>
              </a:rPr>
              <a:t>(Holmes &amp; Smale, 2018)</a:t>
            </a:r>
            <a:r>
              <a:rPr lang="en-GB" dirty="0">
                <a:solidFill>
                  <a:schemeClr val="bg1">
                    <a:lumMod val="65000"/>
                  </a:schemeClr>
                </a:solidFill>
              </a:rPr>
              <a:t> </a:t>
            </a:r>
          </a:p>
          <a:p>
            <a:pPr lvl="0"/>
            <a:r>
              <a:rPr lang="en-GB" dirty="0"/>
              <a:t>Reflects evidence that the current binary approach bears significant </a:t>
            </a:r>
            <a:r>
              <a:rPr lang="en-GB" b="1" dirty="0"/>
              <a:t>human and economic costs</a:t>
            </a:r>
          </a:p>
          <a:p>
            <a:r>
              <a:rPr lang="en-GB" dirty="0"/>
              <a:t>Harm, trauma and development </a:t>
            </a:r>
            <a:r>
              <a:rPr lang="en-GB" b="1" dirty="0"/>
              <a:t>don’t stop </a:t>
            </a:r>
            <a:r>
              <a:rPr lang="en-GB" dirty="0"/>
              <a:t>at 18</a:t>
            </a:r>
            <a:endParaRPr lang="en-GB" b="1" dirty="0"/>
          </a:p>
          <a:p>
            <a:pPr lvl="0"/>
            <a:r>
              <a:rPr lang="en-GB" b="1" dirty="0"/>
              <a:t>Not just transition planning </a:t>
            </a:r>
            <a:r>
              <a:rPr lang="en-GB" dirty="0"/>
              <a:t>from CSC </a:t>
            </a:r>
            <a:r>
              <a:rPr lang="en-GB">
                <a:sym typeface="Wingdings" panose="05000000000000000000" pitchFamily="2" charset="2"/>
              </a:rPr>
              <a:t> ASC or CAMHS  AMHS</a:t>
            </a:r>
            <a:r>
              <a:rPr lang="en-GB"/>
              <a:t>. </a:t>
            </a:r>
            <a:endParaRPr lang="en-GB" dirty="0"/>
          </a:p>
          <a:p>
            <a:r>
              <a:rPr lang="en-GB" b="1" dirty="0"/>
              <a:t>Extends beyond statutory duties </a:t>
            </a:r>
            <a:r>
              <a:rPr lang="en-GB" dirty="0"/>
              <a:t>– holistic, creative, flexible and person-centred  </a:t>
            </a:r>
          </a:p>
          <a:p>
            <a:pPr lvl="0"/>
            <a:r>
              <a:rPr lang="en-GB" dirty="0"/>
              <a:t>Interconnectedness of harms and adversities requires a highly </a:t>
            </a:r>
            <a:r>
              <a:rPr lang="en-GB" b="1" dirty="0"/>
              <a:t>integrated system</a:t>
            </a:r>
            <a:r>
              <a:rPr lang="en-GB" dirty="0"/>
              <a:t> of support: social care, health, justice, education… </a:t>
            </a:r>
            <a:r>
              <a:rPr lang="en-GB" b="1" dirty="0"/>
              <a:t>whole place whole person</a:t>
            </a:r>
          </a:p>
          <a:p>
            <a:r>
              <a:rPr lang="en-GB" b="1" dirty="0"/>
              <a:t>Safeguarding is a verb, not a noun </a:t>
            </a:r>
          </a:p>
          <a:p>
            <a:r>
              <a:rPr lang="en-GB" b="1" dirty="0"/>
              <a:t>Systems leadership</a:t>
            </a:r>
            <a:r>
              <a:rPr lang="en-GB" dirty="0"/>
              <a:t>: collective, participative, boundary-spanning</a:t>
            </a:r>
          </a:p>
          <a:p>
            <a:endParaRPr lang="en-GB"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B230FB2D-6228-4E21-8EA4-AF43349A18F4}" type="slidenum">
              <a:rPr lang="en-GB">
                <a:solidFill>
                  <a:srgbClr val="000000">
                    <a:tint val="75000"/>
                  </a:srgbClr>
                </a:solidFill>
              </a:rPr>
              <a:pPr fontAlgn="base">
                <a:spcBef>
                  <a:spcPct val="0"/>
                </a:spcBef>
                <a:spcAft>
                  <a:spcPct val="0"/>
                </a:spcAft>
              </a:pPr>
              <a:t>45</a:t>
            </a:fld>
            <a:endParaRPr lang="en-GB" dirty="0">
              <a:solidFill>
                <a:srgbClr val="000000">
                  <a:tint val="75000"/>
                </a:srgbClr>
              </a:solidFill>
            </a:endParaRPr>
          </a:p>
        </p:txBody>
      </p:sp>
    </p:spTree>
    <p:extLst>
      <p:ext uri="{BB962C8B-B14F-4D97-AF65-F5344CB8AC3E}">
        <p14:creationId xmlns:p14="http://schemas.microsoft.com/office/powerpoint/2010/main" val="3540703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658" y="93827"/>
            <a:ext cx="8688339" cy="1133605"/>
          </a:xfrm>
        </p:spPr>
        <p:txBody>
          <a:bodyPr/>
          <a:lstStyle/>
          <a:p>
            <a:pPr algn="r"/>
            <a:r>
              <a:rPr lang="en-GB" dirty="0"/>
              <a:t>How Transitional Safeguarding connects </a:t>
            </a:r>
            <a:br>
              <a:rPr lang="en-GB" dirty="0"/>
            </a:br>
            <a:r>
              <a:rPr lang="en-GB" dirty="0"/>
              <a:t>with the justice system </a:t>
            </a:r>
            <a:r>
              <a:rPr lang="en-GB" sz="1400" dirty="0">
                <a:solidFill>
                  <a:schemeClr val="bg1">
                    <a:lumMod val="65000"/>
                  </a:schemeClr>
                </a:solidFill>
              </a:rPr>
              <a:t>(Holmes &amp; Smith, 2022)</a:t>
            </a:r>
          </a:p>
        </p:txBody>
      </p:sp>
      <p:sp>
        <p:nvSpPr>
          <p:cNvPr id="3" name="Content Placeholder 2"/>
          <p:cNvSpPr>
            <a:spLocks noGrp="1"/>
          </p:cNvSpPr>
          <p:nvPr>
            <p:ph idx="1"/>
          </p:nvPr>
        </p:nvSpPr>
        <p:spPr>
          <a:xfrm>
            <a:off x="1765081" y="1096027"/>
            <a:ext cx="8663832" cy="5390498"/>
          </a:xfrm>
        </p:spPr>
        <p:txBody>
          <a:bodyPr/>
          <a:lstStyle/>
          <a:p>
            <a:r>
              <a:rPr lang="en-GB" sz="1800" dirty="0"/>
              <a:t>Justice professionals and researchers have repeatedly highlighted the high levels of trauma, neurodiversity, learning needs and impaired mental health amongst the young adult custody population </a:t>
            </a:r>
            <a:r>
              <a:rPr lang="en-GB" sz="1600" dirty="0">
                <a:solidFill>
                  <a:schemeClr val="bg1">
                    <a:lumMod val="65000"/>
                  </a:schemeClr>
                </a:solidFill>
              </a:rPr>
              <a:t>(House of Commons Justice Committee, 2016). </a:t>
            </a:r>
          </a:p>
          <a:p>
            <a:r>
              <a:rPr lang="en-GB" sz="1800" dirty="0"/>
              <a:t>Recent analysis regarding sentenced young people </a:t>
            </a:r>
            <a:r>
              <a:rPr lang="en-GB" sz="1600" dirty="0">
                <a:solidFill>
                  <a:schemeClr val="bg1">
                    <a:lumMod val="65000"/>
                  </a:schemeClr>
                </a:solidFill>
              </a:rPr>
              <a:t>(YJB, 2020) </a:t>
            </a:r>
            <a:r>
              <a:rPr lang="en-GB" sz="1800" dirty="0"/>
              <a:t>found: </a:t>
            </a:r>
          </a:p>
          <a:p>
            <a:pPr marL="0" indent="0">
              <a:spcBef>
                <a:spcPts val="0"/>
              </a:spcBef>
              <a:spcAft>
                <a:spcPts val="0"/>
              </a:spcAft>
              <a:buNone/>
            </a:pPr>
            <a:r>
              <a:rPr lang="en-GB" sz="1800" dirty="0"/>
              <a:t>	 -  88% had safety and wellbeing concerns </a:t>
            </a:r>
          </a:p>
          <a:p>
            <a:pPr marL="0" indent="0">
              <a:spcBef>
                <a:spcPts val="0"/>
              </a:spcBef>
              <a:spcAft>
                <a:spcPts val="0"/>
              </a:spcAft>
              <a:buNone/>
            </a:pPr>
            <a:r>
              <a:rPr lang="en-GB" sz="1800" dirty="0"/>
              <a:t>	 -  75% had substance misuse concerns </a:t>
            </a:r>
          </a:p>
          <a:p>
            <a:pPr marL="0" indent="0">
              <a:spcBef>
                <a:spcPts val="0"/>
              </a:spcBef>
              <a:spcAft>
                <a:spcPts val="0"/>
              </a:spcAft>
              <a:buNone/>
            </a:pPr>
            <a:r>
              <a:rPr lang="en-GB" sz="1800" dirty="0"/>
              <a:t>	 -  71% had speech, language and communication needs </a:t>
            </a:r>
          </a:p>
          <a:p>
            <a:pPr marL="0" indent="0">
              <a:spcBef>
                <a:spcPts val="0"/>
              </a:spcBef>
              <a:spcAft>
                <a:spcPts val="0"/>
              </a:spcAft>
              <a:buNone/>
            </a:pPr>
            <a:r>
              <a:rPr lang="en-GB" sz="1800" dirty="0"/>
              <a:t>	 - 71% had mental health concerns </a:t>
            </a:r>
          </a:p>
          <a:p>
            <a:pPr marL="0" indent="0">
              <a:spcBef>
                <a:spcPts val="0"/>
              </a:spcBef>
              <a:spcAft>
                <a:spcPts val="0"/>
              </a:spcAft>
              <a:buNone/>
            </a:pPr>
            <a:r>
              <a:rPr lang="en-GB" sz="1800" dirty="0"/>
              <a:t>	 - 56% per cent were a current or previous Child in Need. </a:t>
            </a:r>
          </a:p>
          <a:p>
            <a:r>
              <a:rPr lang="en-GB" sz="1800" dirty="0"/>
              <a:t>Criminal exploitation, peer-violence, ‘gang’ association… all highlight how binary approach to safeguarding reinforces the way people are viewed as either vulnerable or culpable, depending on their age. </a:t>
            </a:r>
          </a:p>
          <a:p>
            <a:r>
              <a:rPr lang="en-GB" sz="1800" dirty="0"/>
              <a:t>Criminal exploitation guidance </a:t>
            </a:r>
            <a:r>
              <a:rPr lang="en-GB" sz="1600" dirty="0">
                <a:solidFill>
                  <a:schemeClr val="bg1">
                    <a:lumMod val="65000"/>
                  </a:schemeClr>
                </a:solidFill>
              </a:rPr>
              <a:t>(Home Office, 2018)</a:t>
            </a:r>
            <a:r>
              <a:rPr lang="en-GB" sz="1600" dirty="0"/>
              <a:t> </a:t>
            </a:r>
            <a:r>
              <a:rPr lang="en-GB" sz="1800" dirty="0"/>
              <a:t>acknowledges ‘vulnerable adults’ may be victims… But vulnerability is presented as an individualistic construct, rather than situational and/or contextual. Can mean many young adults without formal care and support needs may be punished rather than protected.</a:t>
            </a:r>
          </a:p>
        </p:txBody>
      </p:sp>
      <p:sp>
        <p:nvSpPr>
          <p:cNvPr id="4" name="Slide Number Placeholder 3"/>
          <p:cNvSpPr>
            <a:spLocks noGrp="1"/>
          </p:cNvSpPr>
          <p:nvPr>
            <p:ph type="sldNum" sz="quarter" idx="10"/>
          </p:nvPr>
        </p:nvSpPr>
        <p:spPr/>
        <p:txBody>
          <a:bodyPr/>
          <a:lstStyle/>
          <a:p>
            <a:pPr fontAlgn="base">
              <a:spcBef>
                <a:spcPct val="0"/>
              </a:spcBef>
              <a:spcAft>
                <a:spcPct val="0"/>
              </a:spcAft>
            </a:pPr>
            <a:fld id="{B230FB2D-6228-4E21-8EA4-AF43349A18F4}" type="slidenum">
              <a:rPr lang="en-GB">
                <a:solidFill>
                  <a:srgbClr val="000000">
                    <a:tint val="75000"/>
                  </a:srgbClr>
                </a:solidFill>
              </a:rPr>
              <a:pPr fontAlgn="base">
                <a:spcBef>
                  <a:spcPct val="0"/>
                </a:spcBef>
                <a:spcAft>
                  <a:spcPct val="0"/>
                </a:spcAft>
              </a:pPr>
              <a:t>46</a:t>
            </a:fld>
            <a:endParaRPr lang="en-GB" dirty="0">
              <a:solidFill>
                <a:srgbClr val="000000">
                  <a:tint val="75000"/>
                </a:srgbClr>
              </a:solidFill>
            </a:endParaRPr>
          </a:p>
        </p:txBody>
      </p:sp>
    </p:spTree>
    <p:extLst>
      <p:ext uri="{BB962C8B-B14F-4D97-AF65-F5344CB8AC3E}">
        <p14:creationId xmlns:p14="http://schemas.microsoft.com/office/powerpoint/2010/main" val="1087356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33" y="348287"/>
            <a:ext cx="8688339" cy="1133605"/>
          </a:xfrm>
        </p:spPr>
        <p:txBody>
          <a:bodyPr/>
          <a:lstStyle/>
          <a:p>
            <a:pPr algn="r"/>
            <a:r>
              <a:rPr lang="en-GB" dirty="0"/>
              <a:t> Vulnerability and justice</a:t>
            </a:r>
            <a:endParaRPr lang="en-GB" dirty="0">
              <a:solidFill>
                <a:schemeClr val="bg1">
                  <a:lumMod val="50000"/>
                </a:schemeClr>
              </a:solidFill>
            </a:endParaRPr>
          </a:p>
        </p:txBody>
      </p:sp>
      <p:sp>
        <p:nvSpPr>
          <p:cNvPr id="3" name="Slide Number Placeholder 2"/>
          <p:cNvSpPr>
            <a:spLocks noGrp="1"/>
          </p:cNvSpPr>
          <p:nvPr>
            <p:ph type="sldNum" sz="quarter" idx="10"/>
          </p:nvPr>
        </p:nvSpPr>
        <p:spPr/>
        <p:txBody>
          <a:bodyPr/>
          <a:lstStyle/>
          <a:p>
            <a:pPr fontAlgn="base">
              <a:spcBef>
                <a:spcPct val="0"/>
              </a:spcBef>
              <a:spcAft>
                <a:spcPct val="0"/>
              </a:spcAft>
            </a:pPr>
            <a:fld id="{1C5C9FE9-8E8A-4237-A028-0547BDB48ABA}" type="slidenum">
              <a:rPr lang="en-GB">
                <a:solidFill>
                  <a:srgbClr val="000000">
                    <a:tint val="75000"/>
                  </a:srgbClr>
                </a:solidFill>
              </a:rPr>
              <a:pPr fontAlgn="base">
                <a:spcBef>
                  <a:spcPct val="0"/>
                </a:spcBef>
                <a:spcAft>
                  <a:spcPct val="0"/>
                </a:spcAft>
              </a:pPr>
              <a:t>47</a:t>
            </a:fld>
            <a:endParaRPr lang="en-GB" dirty="0">
              <a:solidFill>
                <a:srgbClr val="000000">
                  <a:tint val="75000"/>
                </a:srgbClr>
              </a:solidFill>
            </a:endParaRPr>
          </a:p>
        </p:txBody>
      </p:sp>
      <p:graphicFrame>
        <p:nvGraphicFramePr>
          <p:cNvPr id="4" name="Table 3"/>
          <p:cNvGraphicFramePr>
            <a:graphicFrameLocks noGrp="1"/>
          </p:cNvGraphicFramePr>
          <p:nvPr/>
        </p:nvGraphicFramePr>
        <p:xfrm>
          <a:off x="1874164" y="1568766"/>
          <a:ext cx="4520724" cy="4808203"/>
        </p:xfrm>
        <a:graphic>
          <a:graphicData uri="http://schemas.openxmlformats.org/drawingml/2006/table">
            <a:tbl>
              <a:tblPr>
                <a:tableStyleId>{3C2FFA5D-87B4-456A-9821-1D502468CF0F}</a:tableStyleId>
              </a:tblPr>
              <a:tblGrid>
                <a:gridCol w="1649507">
                  <a:extLst>
                    <a:ext uri="{9D8B030D-6E8A-4147-A177-3AD203B41FA5}">
                      <a16:colId xmlns:a16="http://schemas.microsoft.com/office/drawing/2014/main" val="20000"/>
                    </a:ext>
                  </a:extLst>
                </a:gridCol>
                <a:gridCol w="1444752">
                  <a:extLst>
                    <a:ext uri="{9D8B030D-6E8A-4147-A177-3AD203B41FA5}">
                      <a16:colId xmlns:a16="http://schemas.microsoft.com/office/drawing/2014/main" val="20001"/>
                    </a:ext>
                  </a:extLst>
                </a:gridCol>
                <a:gridCol w="1426465">
                  <a:extLst>
                    <a:ext uri="{9D8B030D-6E8A-4147-A177-3AD203B41FA5}">
                      <a16:colId xmlns:a16="http://schemas.microsoft.com/office/drawing/2014/main" val="20002"/>
                    </a:ext>
                  </a:extLst>
                </a:gridCol>
              </a:tblGrid>
              <a:tr h="777190">
                <a:tc>
                  <a:txBody>
                    <a:bodyPr/>
                    <a:lstStyle/>
                    <a:p>
                      <a:endParaRPr lang="en-GB" sz="1800" dirty="0">
                        <a:latin typeface="Calibri" panose="020F0502020204030204" pitchFamily="34" charset="0"/>
                        <a:cs typeface="Calibri" panose="020F0502020204030204" pitchFamily="34" charset="0"/>
                      </a:endParaRPr>
                    </a:p>
                  </a:txBody>
                  <a:tcPr marL="87796" marR="87796" marT="43898" marB="43898" anchor="ctr"/>
                </a:tc>
                <a:tc>
                  <a:txBody>
                    <a:bodyPr/>
                    <a:lstStyle/>
                    <a:p>
                      <a:r>
                        <a:rPr lang="en-GB" sz="2000" b="1" dirty="0">
                          <a:latin typeface="Calibri" panose="020F0502020204030204" pitchFamily="34" charset="0"/>
                          <a:cs typeface="Calibri" panose="020F0502020204030204" pitchFamily="34" charset="0"/>
                        </a:rPr>
                        <a:t>YP in general population</a:t>
                      </a:r>
                    </a:p>
                  </a:txBody>
                  <a:tcPr marL="87796" marR="87796" marT="43898" marB="43898" anchor="ctr"/>
                </a:tc>
                <a:tc>
                  <a:txBody>
                    <a:bodyPr/>
                    <a:lstStyle/>
                    <a:p>
                      <a:r>
                        <a:rPr lang="en-GB" sz="2000" b="1" dirty="0">
                          <a:latin typeface="Calibri" panose="020F0502020204030204" pitchFamily="34" charset="0"/>
                          <a:cs typeface="Calibri" panose="020F0502020204030204" pitchFamily="34" charset="0"/>
                        </a:rPr>
                        <a:t>YP in custody</a:t>
                      </a:r>
                    </a:p>
                  </a:txBody>
                  <a:tcPr marL="87796" marR="87796" marT="43898" marB="43898" anchor="ctr"/>
                </a:tc>
                <a:extLst>
                  <a:ext uri="{0D108BD9-81ED-4DB2-BD59-A6C34878D82A}">
                    <a16:rowId xmlns:a16="http://schemas.microsoft.com/office/drawing/2014/main" val="10000"/>
                  </a:ext>
                </a:extLst>
              </a:tr>
              <a:tr h="310876">
                <a:tc>
                  <a:txBody>
                    <a:bodyPr/>
                    <a:lstStyle/>
                    <a:p>
                      <a:r>
                        <a:rPr lang="en-GB" sz="2000" b="1" dirty="0">
                          <a:latin typeface="Calibri" panose="020F0502020204030204" pitchFamily="34" charset="0"/>
                          <a:cs typeface="Calibri" panose="020F0502020204030204" pitchFamily="34" charset="0"/>
                        </a:rPr>
                        <a:t>Learning disability</a:t>
                      </a:r>
                    </a:p>
                  </a:txBody>
                  <a:tcPr marL="87796" marR="87796" marT="43898" marB="43898" anchor="ctr"/>
                </a:tc>
                <a:tc>
                  <a:txBody>
                    <a:bodyPr/>
                    <a:lstStyle/>
                    <a:p>
                      <a:r>
                        <a:rPr lang="en-GB" sz="1800">
                          <a:latin typeface="Calibri" panose="020F0502020204030204" pitchFamily="34" charset="0"/>
                          <a:cs typeface="Calibri" panose="020F0502020204030204" pitchFamily="34" charset="0"/>
                        </a:rPr>
                        <a:t>2–4%</a:t>
                      </a:r>
                    </a:p>
                  </a:txBody>
                  <a:tcPr marL="87796" marR="87796" marT="43898" marB="43898" anchor="ctr"/>
                </a:tc>
                <a:tc>
                  <a:txBody>
                    <a:bodyPr/>
                    <a:lstStyle/>
                    <a:p>
                      <a:r>
                        <a:rPr lang="en-GB" sz="1800" dirty="0">
                          <a:latin typeface="Calibri" panose="020F0502020204030204" pitchFamily="34" charset="0"/>
                          <a:cs typeface="Calibri" panose="020F0502020204030204" pitchFamily="34" charset="0"/>
                        </a:rPr>
                        <a:t>23–32%</a:t>
                      </a:r>
                    </a:p>
                  </a:txBody>
                  <a:tcPr marL="87796" marR="87796" marT="43898" marB="43898" anchor="ctr"/>
                </a:tc>
                <a:extLst>
                  <a:ext uri="{0D108BD9-81ED-4DB2-BD59-A6C34878D82A}">
                    <a16:rowId xmlns:a16="http://schemas.microsoft.com/office/drawing/2014/main" val="10001"/>
                  </a:ext>
                </a:extLst>
              </a:tr>
              <a:tr h="544033">
                <a:tc>
                  <a:txBody>
                    <a:bodyPr/>
                    <a:lstStyle/>
                    <a:p>
                      <a:r>
                        <a:rPr lang="en-GB" sz="2000" b="1" dirty="0" err="1">
                          <a:latin typeface="Calibri" panose="020F0502020204030204" pitchFamily="34" charset="0"/>
                          <a:cs typeface="Calibri" panose="020F0502020204030204" pitchFamily="34" charset="0"/>
                        </a:rPr>
                        <a:t>Comms</a:t>
                      </a:r>
                      <a:r>
                        <a:rPr lang="en-GB" sz="2000" b="1" baseline="0" dirty="0">
                          <a:latin typeface="Calibri" panose="020F0502020204030204" pitchFamily="34" charset="0"/>
                          <a:cs typeface="Calibri" panose="020F0502020204030204" pitchFamily="34" charset="0"/>
                        </a:rPr>
                        <a:t> </a:t>
                      </a:r>
                      <a:r>
                        <a:rPr lang="en-GB" sz="2000" b="1" dirty="0">
                          <a:latin typeface="Calibri" panose="020F0502020204030204" pitchFamily="34" charset="0"/>
                          <a:cs typeface="Calibri" panose="020F0502020204030204" pitchFamily="34" charset="0"/>
                        </a:rPr>
                        <a:t>impairment</a:t>
                      </a:r>
                    </a:p>
                  </a:txBody>
                  <a:tcPr marL="87796" marR="87796" marT="43898" marB="43898" anchor="ctr"/>
                </a:tc>
                <a:tc>
                  <a:txBody>
                    <a:bodyPr/>
                    <a:lstStyle/>
                    <a:p>
                      <a:r>
                        <a:rPr lang="en-GB" sz="1800" dirty="0">
                          <a:latin typeface="Calibri" panose="020F0502020204030204" pitchFamily="34" charset="0"/>
                          <a:cs typeface="Calibri" panose="020F0502020204030204" pitchFamily="34" charset="0"/>
                        </a:rPr>
                        <a:t>5–7%</a:t>
                      </a:r>
                    </a:p>
                  </a:txBody>
                  <a:tcPr marL="87796" marR="87796" marT="43898" marB="43898" anchor="ctr"/>
                </a:tc>
                <a:tc>
                  <a:txBody>
                    <a:bodyPr/>
                    <a:lstStyle/>
                    <a:p>
                      <a:r>
                        <a:rPr lang="en-GB" sz="1800">
                          <a:latin typeface="Calibri" panose="020F0502020204030204" pitchFamily="34" charset="0"/>
                          <a:cs typeface="Calibri" panose="020F0502020204030204" pitchFamily="34" charset="0"/>
                        </a:rPr>
                        <a:t>60–90%</a:t>
                      </a:r>
                    </a:p>
                  </a:txBody>
                  <a:tcPr marL="87796" marR="87796" marT="43898" marB="43898" anchor="ctr"/>
                </a:tc>
                <a:extLst>
                  <a:ext uri="{0D108BD9-81ED-4DB2-BD59-A6C34878D82A}">
                    <a16:rowId xmlns:a16="http://schemas.microsoft.com/office/drawing/2014/main" val="10002"/>
                  </a:ext>
                </a:extLst>
              </a:tr>
              <a:tr h="310876">
                <a:tc>
                  <a:txBody>
                    <a:bodyPr/>
                    <a:lstStyle/>
                    <a:p>
                      <a:r>
                        <a:rPr lang="en-GB" sz="2000" b="1" dirty="0">
                          <a:latin typeface="Calibri" panose="020F0502020204030204" pitchFamily="34" charset="0"/>
                          <a:cs typeface="Calibri" panose="020F0502020204030204" pitchFamily="34" charset="0"/>
                        </a:rPr>
                        <a:t>ADHD</a:t>
                      </a:r>
                    </a:p>
                  </a:txBody>
                  <a:tcPr marL="87796" marR="87796" marT="43898" marB="43898" anchor="ctr"/>
                </a:tc>
                <a:tc>
                  <a:txBody>
                    <a:bodyPr/>
                    <a:lstStyle/>
                    <a:p>
                      <a:r>
                        <a:rPr lang="en-GB" sz="1800">
                          <a:latin typeface="Calibri" panose="020F0502020204030204" pitchFamily="34" charset="0"/>
                          <a:cs typeface="Calibri" panose="020F0502020204030204" pitchFamily="34" charset="0"/>
                        </a:rPr>
                        <a:t>1.7–9%</a:t>
                      </a:r>
                    </a:p>
                  </a:txBody>
                  <a:tcPr marL="87796" marR="87796" marT="43898" marB="43898" anchor="ctr"/>
                </a:tc>
                <a:tc>
                  <a:txBody>
                    <a:bodyPr/>
                    <a:lstStyle/>
                    <a:p>
                      <a:r>
                        <a:rPr lang="en-GB" sz="1800" dirty="0">
                          <a:latin typeface="Calibri" panose="020F0502020204030204" pitchFamily="34" charset="0"/>
                          <a:cs typeface="Calibri" panose="020F0502020204030204" pitchFamily="34" charset="0"/>
                        </a:rPr>
                        <a:t>12% </a:t>
                      </a:r>
                    </a:p>
                  </a:txBody>
                  <a:tcPr marL="87796" marR="87796" marT="43898" marB="43898" anchor="ctr"/>
                </a:tc>
                <a:extLst>
                  <a:ext uri="{0D108BD9-81ED-4DB2-BD59-A6C34878D82A}">
                    <a16:rowId xmlns:a16="http://schemas.microsoft.com/office/drawing/2014/main" val="10003"/>
                  </a:ext>
                </a:extLst>
              </a:tr>
              <a:tr h="544033">
                <a:tc>
                  <a:txBody>
                    <a:bodyPr/>
                    <a:lstStyle/>
                    <a:p>
                      <a:r>
                        <a:rPr lang="en-GB" sz="2000" b="1" dirty="0">
                          <a:latin typeface="Calibri" panose="020F0502020204030204" pitchFamily="34" charset="0"/>
                          <a:cs typeface="Calibri" panose="020F0502020204030204" pitchFamily="34" charset="0"/>
                        </a:rPr>
                        <a:t>Autism</a:t>
                      </a:r>
                    </a:p>
                  </a:txBody>
                  <a:tcPr marL="87796" marR="87796" marT="43898" marB="43898" anchor="ctr"/>
                </a:tc>
                <a:tc>
                  <a:txBody>
                    <a:bodyPr/>
                    <a:lstStyle/>
                    <a:p>
                      <a:r>
                        <a:rPr lang="en-GB" sz="1800" dirty="0">
                          <a:latin typeface="Calibri" panose="020F0502020204030204" pitchFamily="34" charset="0"/>
                          <a:cs typeface="Calibri" panose="020F0502020204030204" pitchFamily="34" charset="0"/>
                        </a:rPr>
                        <a:t>0.6–1.2%</a:t>
                      </a:r>
                    </a:p>
                  </a:txBody>
                  <a:tcPr marL="87796" marR="87796" marT="43898" marB="43898" anchor="ctr"/>
                </a:tc>
                <a:tc>
                  <a:txBody>
                    <a:bodyPr/>
                    <a:lstStyle/>
                    <a:p>
                      <a:r>
                        <a:rPr lang="en-GB" sz="1800">
                          <a:latin typeface="Calibri" panose="020F0502020204030204" pitchFamily="34" charset="0"/>
                          <a:cs typeface="Calibri" panose="020F0502020204030204" pitchFamily="34" charset="0"/>
                        </a:rPr>
                        <a:t>15%</a:t>
                      </a:r>
                    </a:p>
                  </a:txBody>
                  <a:tcPr marL="87796" marR="87796" marT="43898" marB="43898" anchor="ctr"/>
                </a:tc>
                <a:extLst>
                  <a:ext uri="{0D108BD9-81ED-4DB2-BD59-A6C34878D82A}">
                    <a16:rowId xmlns:a16="http://schemas.microsoft.com/office/drawing/2014/main" val="10004"/>
                  </a:ext>
                </a:extLst>
              </a:tr>
              <a:tr h="310876">
                <a:tc>
                  <a:txBody>
                    <a:bodyPr/>
                    <a:lstStyle/>
                    <a:p>
                      <a:r>
                        <a:rPr lang="en-GB" sz="2000" b="1" dirty="0">
                          <a:latin typeface="Calibri" panose="020F0502020204030204" pitchFamily="34" charset="0"/>
                          <a:cs typeface="Calibri" panose="020F0502020204030204" pitchFamily="34" charset="0"/>
                        </a:rPr>
                        <a:t>Any head injury</a:t>
                      </a:r>
                    </a:p>
                  </a:txBody>
                  <a:tcPr marL="87796" marR="87796" marT="43898" marB="43898" anchor="ctr"/>
                </a:tc>
                <a:tc>
                  <a:txBody>
                    <a:bodyPr/>
                    <a:lstStyle/>
                    <a:p>
                      <a:r>
                        <a:rPr lang="en-GB" sz="1800" dirty="0">
                          <a:latin typeface="Calibri" panose="020F0502020204030204" pitchFamily="34" charset="0"/>
                          <a:cs typeface="Calibri" panose="020F0502020204030204" pitchFamily="34" charset="0"/>
                        </a:rPr>
                        <a:t>24–42%</a:t>
                      </a:r>
                    </a:p>
                  </a:txBody>
                  <a:tcPr marL="87796" marR="87796" marT="43898" marB="43898" anchor="ctr"/>
                </a:tc>
                <a:tc>
                  <a:txBody>
                    <a:bodyPr/>
                    <a:lstStyle/>
                    <a:p>
                      <a:r>
                        <a:rPr lang="en-GB" sz="1800" dirty="0">
                          <a:latin typeface="Calibri" panose="020F0502020204030204" pitchFamily="34" charset="0"/>
                          <a:cs typeface="Calibri" panose="020F0502020204030204" pitchFamily="34" charset="0"/>
                        </a:rPr>
                        <a:t>49–72%</a:t>
                      </a:r>
                    </a:p>
                  </a:txBody>
                  <a:tcPr marL="87796" marR="87796" marT="43898" marB="43898" anchor="ctr"/>
                </a:tc>
                <a:extLst>
                  <a:ext uri="{0D108BD9-81ED-4DB2-BD59-A6C34878D82A}">
                    <a16:rowId xmlns:a16="http://schemas.microsoft.com/office/drawing/2014/main" val="10005"/>
                  </a:ext>
                </a:extLst>
              </a:tr>
              <a:tr h="777190">
                <a:tc>
                  <a:txBody>
                    <a:bodyPr/>
                    <a:lstStyle/>
                    <a:p>
                      <a:r>
                        <a:rPr lang="en-GB" sz="2000" b="1" dirty="0">
                          <a:latin typeface="Calibri" panose="020F0502020204030204" pitchFamily="34" charset="0"/>
                          <a:cs typeface="Calibri" panose="020F0502020204030204" pitchFamily="34" charset="0"/>
                        </a:rPr>
                        <a:t>Head injury (LoC)</a:t>
                      </a:r>
                    </a:p>
                  </a:txBody>
                  <a:tcPr marL="87796" marR="87796" marT="43898" marB="43898" anchor="ctr"/>
                </a:tc>
                <a:tc>
                  <a:txBody>
                    <a:bodyPr/>
                    <a:lstStyle/>
                    <a:p>
                      <a:r>
                        <a:rPr lang="en-GB" sz="1800" dirty="0">
                          <a:latin typeface="Calibri" panose="020F0502020204030204" pitchFamily="34" charset="0"/>
                          <a:cs typeface="Calibri" panose="020F0502020204030204" pitchFamily="34" charset="0"/>
                        </a:rPr>
                        <a:t>5–24%</a:t>
                      </a:r>
                    </a:p>
                  </a:txBody>
                  <a:tcPr marL="87796" marR="87796" marT="43898" marB="43898" anchor="ctr"/>
                </a:tc>
                <a:tc>
                  <a:txBody>
                    <a:bodyPr/>
                    <a:lstStyle/>
                    <a:p>
                      <a:r>
                        <a:rPr lang="en-GB" sz="1800" dirty="0">
                          <a:latin typeface="Calibri" panose="020F0502020204030204" pitchFamily="34" charset="0"/>
                          <a:cs typeface="Calibri" panose="020F0502020204030204" pitchFamily="34" charset="0"/>
                        </a:rPr>
                        <a:t>32–50%</a:t>
                      </a:r>
                    </a:p>
                  </a:txBody>
                  <a:tcPr marL="87796" marR="87796" marT="43898" marB="43898" anchor="ctr"/>
                </a:tc>
                <a:extLst>
                  <a:ext uri="{0D108BD9-81ED-4DB2-BD59-A6C34878D82A}">
                    <a16:rowId xmlns:a16="http://schemas.microsoft.com/office/drawing/2014/main" val="10006"/>
                  </a:ext>
                </a:extLst>
              </a:tr>
            </a:tbl>
          </a:graphicData>
        </a:graphic>
      </p:graphicFrame>
      <p:sp>
        <p:nvSpPr>
          <p:cNvPr id="5" name="Rectangle 4"/>
          <p:cNvSpPr/>
          <p:nvPr/>
        </p:nvSpPr>
        <p:spPr>
          <a:xfrm>
            <a:off x="6815763" y="1632400"/>
            <a:ext cx="3493008" cy="4401205"/>
          </a:xfrm>
          <a:prstGeom prst="rect">
            <a:avLst/>
          </a:prstGeom>
        </p:spPr>
        <p:txBody>
          <a:bodyPr wrap="square">
            <a:spAutoFit/>
          </a:bodyPr>
          <a:lstStyle/>
          <a:p>
            <a:pPr fontAlgn="base">
              <a:spcBef>
                <a:spcPct val="0"/>
              </a:spcBef>
              <a:spcAft>
                <a:spcPct val="0"/>
              </a:spcAft>
            </a:pPr>
            <a:r>
              <a:rPr lang="en-GB" sz="2000" i="1" dirty="0">
                <a:solidFill>
                  <a:srgbClr val="000000"/>
                </a:solidFill>
                <a:latin typeface="Calibri" panose="020F0502020204030204" pitchFamily="34" charset="0"/>
                <a:cs typeface="Calibri" panose="020F0502020204030204" pitchFamily="34" charset="0"/>
              </a:rPr>
              <a:t>Young adults involved in the CJS have often themselves been victims of crime. Many have a history of being exposed to violence, including in the home, abuse, neglect, bereavement relating to the deaths of parents, siblings and other close relatives, and criminal behaviour by parents and siblings. These traumatic events have frequently occurred from a very young age and, the traumatic effects may be raw.</a:t>
            </a:r>
          </a:p>
        </p:txBody>
      </p:sp>
      <p:sp>
        <p:nvSpPr>
          <p:cNvPr id="6" name="Rounded Rectangular Callout 5"/>
          <p:cNvSpPr/>
          <p:nvPr/>
        </p:nvSpPr>
        <p:spPr bwMode="auto">
          <a:xfrm>
            <a:off x="6695621" y="1491792"/>
            <a:ext cx="3733292" cy="4682423"/>
          </a:xfrm>
          <a:prstGeom prst="wedgeRoundRectCallout">
            <a:avLst>
              <a:gd name="adj1" fmla="val 3435"/>
              <a:gd name="adj2" fmla="val 56435"/>
              <a:gd name="adj3" fmla="val 16667"/>
            </a:avLst>
          </a:prstGeom>
          <a:noFill/>
          <a:ln w="19050" cap="flat" cmpd="sng" algn="ctr">
            <a:solidFill>
              <a:srgbClr val="38647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GB" sz="2800">
              <a:solidFill>
                <a:srgbClr val="000000"/>
              </a:solidFill>
              <a:latin typeface="Times New Roman" pitchFamily="18" charset="0"/>
              <a:cs typeface="Times New Roman" pitchFamily="18" charset="0"/>
            </a:endParaRPr>
          </a:p>
        </p:txBody>
      </p:sp>
      <p:sp>
        <p:nvSpPr>
          <p:cNvPr id="7" name="TextBox 6"/>
          <p:cNvSpPr txBox="1"/>
          <p:nvPr/>
        </p:nvSpPr>
        <p:spPr>
          <a:xfrm>
            <a:off x="1869638" y="6376640"/>
            <a:ext cx="4525250" cy="369332"/>
          </a:xfrm>
          <a:prstGeom prst="rect">
            <a:avLst/>
          </a:prstGeom>
          <a:noFill/>
        </p:spPr>
        <p:txBody>
          <a:bodyPr wrap="square" rtlCol="0">
            <a:spAutoFit/>
          </a:bodyPr>
          <a:lstStyle/>
          <a:p>
            <a:pPr fontAlgn="base">
              <a:spcBef>
                <a:spcPct val="0"/>
              </a:spcBef>
              <a:spcAft>
                <a:spcPct val="0"/>
              </a:spcAft>
            </a:pPr>
            <a:r>
              <a:rPr lang="en-GB" dirty="0">
                <a:solidFill>
                  <a:srgbClr val="FFFFFF">
                    <a:lumMod val="65000"/>
                  </a:srgbClr>
                </a:solidFill>
                <a:latin typeface="Calibri" panose="020F0502020204030204" pitchFamily="34" charset="0"/>
                <a:cs typeface="Calibri" panose="020F0502020204030204" pitchFamily="34" charset="0"/>
              </a:rPr>
              <a:t>(House of Commons Justice Committee, 2016)</a:t>
            </a:r>
          </a:p>
        </p:txBody>
      </p:sp>
    </p:spTree>
    <p:extLst>
      <p:ext uri="{BB962C8B-B14F-4D97-AF65-F5344CB8AC3E}">
        <p14:creationId xmlns:p14="http://schemas.microsoft.com/office/powerpoint/2010/main" val="2907653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1C5C9FE9-8E8A-4237-A028-0547BDB48ABA}" type="slidenum">
              <a:rPr lang="en-GB">
                <a:solidFill>
                  <a:srgbClr val="000000">
                    <a:tint val="75000"/>
                  </a:srgbClr>
                </a:solidFill>
              </a:rPr>
              <a:pPr fontAlgn="base">
                <a:spcBef>
                  <a:spcPct val="0"/>
                </a:spcBef>
                <a:spcAft>
                  <a:spcPct val="0"/>
                </a:spcAft>
              </a:pPr>
              <a:t>48</a:t>
            </a:fld>
            <a:endParaRPr lang="en-GB" dirty="0">
              <a:solidFill>
                <a:srgbClr val="000000">
                  <a:tint val="75000"/>
                </a:srgbClr>
              </a:solidFill>
            </a:endParaRPr>
          </a:p>
        </p:txBody>
      </p:sp>
      <p:sp>
        <p:nvSpPr>
          <p:cNvPr id="6" name="Rectangle 5"/>
          <p:cNvSpPr/>
          <p:nvPr/>
        </p:nvSpPr>
        <p:spPr>
          <a:xfrm>
            <a:off x="6289478" y="412702"/>
            <a:ext cx="4104456" cy="2462213"/>
          </a:xfrm>
          <a:prstGeom prst="rect">
            <a:avLst/>
          </a:prstGeom>
        </p:spPr>
        <p:txBody>
          <a:bodyPr wrap="square">
            <a:spAutoFit/>
          </a:bodyPr>
          <a:lstStyle/>
          <a:p>
            <a:pPr fontAlgn="base">
              <a:spcBef>
                <a:spcPct val="0"/>
              </a:spcBef>
              <a:spcAft>
                <a:spcPct val="0"/>
              </a:spcAft>
            </a:pPr>
            <a:r>
              <a:rPr lang="en-GB" sz="2200" i="1" dirty="0">
                <a:solidFill>
                  <a:srgbClr val="000000"/>
                </a:solidFill>
                <a:latin typeface="Calibri" panose="020F0502020204030204" pitchFamily="34" charset="0"/>
                <a:ea typeface="Verdana" panose="020B0604030504040204" pitchFamily="34" charset="0"/>
                <a:cs typeface="Calibri" panose="020F0502020204030204" pitchFamily="34" charset="0"/>
              </a:rPr>
              <a:t>Now I’ve left care I get really lonely. That’s a big thing for my safety I think, but no one talks about it as safeguarding. Unless you’re worried about my child, I won’t hear from you [children’s services] again.  </a:t>
            </a:r>
          </a:p>
        </p:txBody>
      </p:sp>
      <p:sp>
        <p:nvSpPr>
          <p:cNvPr id="7" name="Rounded Rectangular Callout 6"/>
          <p:cNvSpPr/>
          <p:nvPr/>
        </p:nvSpPr>
        <p:spPr>
          <a:xfrm>
            <a:off x="2338442" y="4797988"/>
            <a:ext cx="8055493" cy="1336586"/>
          </a:xfrm>
          <a:prstGeom prst="wedgeRoundRectCallout">
            <a:avLst>
              <a:gd name="adj1" fmla="val -1245"/>
              <a:gd name="adj2" fmla="val 64296"/>
              <a:gd name="adj3" fmla="val 16667"/>
            </a:avLst>
          </a:prstGeom>
          <a:noFill/>
          <a:ln>
            <a:solidFill>
              <a:srgbClr val="38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a:solidFill>
                <a:srgbClr val="FFFFFF"/>
              </a:solidFill>
              <a:latin typeface="Verdana"/>
            </a:endParaRPr>
          </a:p>
        </p:txBody>
      </p:sp>
      <p:sp>
        <p:nvSpPr>
          <p:cNvPr id="8" name="Text Box 2"/>
          <p:cNvSpPr txBox="1"/>
          <p:nvPr/>
        </p:nvSpPr>
        <p:spPr>
          <a:xfrm>
            <a:off x="2466695" y="4968263"/>
            <a:ext cx="7798985" cy="92154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fontAlgn="base">
              <a:spcBef>
                <a:spcPct val="0"/>
              </a:spcBef>
              <a:spcAft>
                <a:spcPct val="0"/>
              </a:spcAft>
            </a:pPr>
            <a:r>
              <a:rPr lang="en-GB" sz="2200" i="1" dirty="0">
                <a:solidFill>
                  <a:srgbClr val="000000"/>
                </a:solidFill>
                <a:latin typeface="Calibri" panose="020F0502020204030204" pitchFamily="34" charset="0"/>
                <a:ea typeface="DengXian"/>
                <a:cs typeface="Calibri" panose="020F0502020204030204" pitchFamily="34" charset="0"/>
              </a:rPr>
              <a:t>I couldn’t wait to get to 18, I thought that once I was an adult everything would change. It hasn’t worked out that way. I really wish I was a kid again so that you could lock me up.</a:t>
            </a:r>
            <a:endParaRPr lang="en-GB" sz="2200" dirty="0">
              <a:solidFill>
                <a:srgbClr val="000000"/>
              </a:solidFill>
              <a:latin typeface="Calibri" panose="020F0502020204030204" pitchFamily="34" charset="0"/>
              <a:ea typeface="DengXian"/>
              <a:cs typeface="Calibri" panose="020F0502020204030204" pitchFamily="34" charset="0"/>
            </a:endParaRPr>
          </a:p>
        </p:txBody>
      </p:sp>
      <p:sp>
        <p:nvSpPr>
          <p:cNvPr id="9" name="Rectangle 8"/>
          <p:cNvSpPr/>
          <p:nvPr/>
        </p:nvSpPr>
        <p:spPr>
          <a:xfrm>
            <a:off x="5951984" y="3229574"/>
            <a:ext cx="4144516" cy="400110"/>
          </a:xfrm>
          <a:prstGeom prst="rect">
            <a:avLst/>
          </a:prstGeom>
        </p:spPr>
        <p:txBody>
          <a:bodyPr wrap="square">
            <a:spAutoFit/>
          </a:bodyPr>
          <a:lstStyle/>
          <a:p>
            <a:pPr fontAlgn="base">
              <a:spcBef>
                <a:spcPct val="0"/>
              </a:spcBef>
              <a:spcAft>
                <a:spcPct val="0"/>
              </a:spcAft>
            </a:pPr>
            <a:r>
              <a:rPr lang="en-GB" sz="2000" dirty="0">
                <a:solidFill>
                  <a:srgbClr val="9B9FA5"/>
                </a:solidFill>
                <a:latin typeface="Calibri" panose="020F0502020204030204" pitchFamily="34" charset="0"/>
                <a:ea typeface="Verdana" panose="020B0604030504040204" pitchFamily="34" charset="0"/>
                <a:cs typeface="Calibri" panose="020F0502020204030204" pitchFamily="34" charset="0"/>
              </a:rPr>
              <a:t>(Aisha, care-experienced young adult)</a:t>
            </a:r>
          </a:p>
        </p:txBody>
      </p:sp>
      <p:sp>
        <p:nvSpPr>
          <p:cNvPr id="10" name="Rectangle 9"/>
          <p:cNvSpPr/>
          <p:nvPr/>
        </p:nvSpPr>
        <p:spPr>
          <a:xfrm>
            <a:off x="6366187" y="6312976"/>
            <a:ext cx="2168927" cy="400110"/>
          </a:xfrm>
          <a:prstGeom prst="rect">
            <a:avLst/>
          </a:prstGeom>
        </p:spPr>
        <p:txBody>
          <a:bodyPr wrap="none">
            <a:spAutoFit/>
          </a:bodyPr>
          <a:lstStyle/>
          <a:p>
            <a:pPr fontAlgn="base">
              <a:spcBef>
                <a:spcPct val="0"/>
              </a:spcBef>
              <a:spcAft>
                <a:spcPct val="0"/>
              </a:spcAft>
            </a:pPr>
            <a:r>
              <a:rPr lang="en-GB" sz="2000" dirty="0">
                <a:solidFill>
                  <a:srgbClr val="9B9FA5"/>
                </a:solidFill>
                <a:latin typeface="Calibri" panose="020F0502020204030204" pitchFamily="34" charset="0"/>
                <a:ea typeface="DengXian"/>
                <a:cs typeface="Calibri" panose="020F0502020204030204" pitchFamily="34" charset="0"/>
              </a:rPr>
              <a:t>(Kelly, young adult)</a:t>
            </a:r>
          </a:p>
        </p:txBody>
      </p:sp>
      <p:sp>
        <p:nvSpPr>
          <p:cNvPr id="11" name="Rounded Rectangular Callout 10"/>
          <p:cNvSpPr/>
          <p:nvPr/>
        </p:nvSpPr>
        <p:spPr bwMode="auto">
          <a:xfrm>
            <a:off x="5951984" y="288884"/>
            <a:ext cx="4476930" cy="2678362"/>
          </a:xfrm>
          <a:prstGeom prst="wedgeRoundRectCallout">
            <a:avLst>
              <a:gd name="adj1" fmla="val 3528"/>
              <a:gd name="adj2" fmla="val 60543"/>
              <a:gd name="adj3" fmla="val 16667"/>
            </a:avLst>
          </a:prstGeom>
          <a:noFill/>
          <a:ln w="28575" cap="flat" cmpd="sng" algn="ctr">
            <a:solidFill>
              <a:srgbClr val="38647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GB" sz="2800">
              <a:solidFill>
                <a:srgbClr val="000000"/>
              </a:solidFill>
              <a:latin typeface="Times New Roman" pitchFamily="18" charset="0"/>
              <a:cs typeface="Times New Roman" pitchFamily="18" charset="0"/>
            </a:endParaRPr>
          </a:p>
        </p:txBody>
      </p:sp>
      <p:sp>
        <p:nvSpPr>
          <p:cNvPr id="12" name="Rounded Rectangular Callout 11"/>
          <p:cNvSpPr/>
          <p:nvPr/>
        </p:nvSpPr>
        <p:spPr>
          <a:xfrm>
            <a:off x="1847529" y="1197535"/>
            <a:ext cx="3892877" cy="2400759"/>
          </a:xfrm>
          <a:prstGeom prst="wedgeRoundRectCallout">
            <a:avLst>
              <a:gd name="adj1" fmla="val 5126"/>
              <a:gd name="adj2" fmla="val 64703"/>
              <a:gd name="adj3" fmla="val 16667"/>
            </a:avLst>
          </a:prstGeom>
          <a:noFill/>
          <a:ln w="28575">
            <a:solidFill>
              <a:srgbClr val="386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a:solidFill>
                <a:srgbClr val="FFFFFF"/>
              </a:solidFill>
              <a:latin typeface="Verdana"/>
            </a:endParaRPr>
          </a:p>
        </p:txBody>
      </p:sp>
      <p:sp>
        <p:nvSpPr>
          <p:cNvPr id="13" name="Text Box 2"/>
          <p:cNvSpPr txBox="1">
            <a:spLocks noChangeArrowheads="1"/>
          </p:cNvSpPr>
          <p:nvPr/>
        </p:nvSpPr>
        <p:spPr bwMode="auto">
          <a:xfrm>
            <a:off x="2045322" y="1309231"/>
            <a:ext cx="3497289" cy="2212730"/>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fontAlgn="base">
              <a:spcBef>
                <a:spcPct val="0"/>
              </a:spcBef>
              <a:spcAft>
                <a:spcPct val="0"/>
              </a:spcAft>
            </a:pPr>
            <a:r>
              <a:rPr lang="en-GB" sz="2200" i="1" dirty="0">
                <a:solidFill>
                  <a:srgbClr val="000000"/>
                </a:solidFill>
                <a:latin typeface="Calibri" panose="020F0502020204030204" pitchFamily="34" charset="0"/>
                <a:ea typeface="DengXian"/>
                <a:cs typeface="Calibri" panose="020F0502020204030204" pitchFamily="34" charset="0"/>
              </a:rPr>
              <a:t>I was in care all my life and you did keep me really safe.  You wrapped me up tight in bubble wrap… but I’m 19 now and I kind of feel like I can’t move my arms.  </a:t>
            </a:r>
            <a:r>
              <a:rPr lang="en-GB" sz="2000" dirty="0">
                <a:solidFill>
                  <a:srgbClr val="000000"/>
                </a:solidFill>
                <a:latin typeface="Verdana"/>
                <a:ea typeface="DengXian"/>
                <a:cs typeface="Arial" panose="020B0604020202020204" pitchFamily="34" charset="0"/>
              </a:rPr>
              <a:t> </a:t>
            </a:r>
          </a:p>
          <a:p>
            <a:pPr fontAlgn="base">
              <a:spcBef>
                <a:spcPct val="0"/>
              </a:spcBef>
              <a:spcAft>
                <a:spcPct val="0"/>
              </a:spcAft>
            </a:pPr>
            <a:r>
              <a:rPr lang="en-GB" sz="2000" dirty="0">
                <a:solidFill>
                  <a:srgbClr val="000000"/>
                </a:solidFill>
                <a:latin typeface="Verdana"/>
                <a:ea typeface="DengXian"/>
                <a:cs typeface="Arial" panose="020B0604020202020204" pitchFamily="34" charset="0"/>
              </a:rPr>
              <a:t> </a:t>
            </a:r>
          </a:p>
        </p:txBody>
      </p:sp>
      <p:sp>
        <p:nvSpPr>
          <p:cNvPr id="14" name="Rectangle 13"/>
          <p:cNvSpPr/>
          <p:nvPr/>
        </p:nvSpPr>
        <p:spPr>
          <a:xfrm>
            <a:off x="1847528" y="4020096"/>
            <a:ext cx="4384750" cy="400110"/>
          </a:xfrm>
          <a:prstGeom prst="rect">
            <a:avLst/>
          </a:prstGeom>
        </p:spPr>
        <p:txBody>
          <a:bodyPr wrap="square">
            <a:spAutoFit/>
          </a:bodyPr>
          <a:lstStyle/>
          <a:p>
            <a:pPr fontAlgn="base">
              <a:spcBef>
                <a:spcPct val="0"/>
              </a:spcBef>
              <a:spcAft>
                <a:spcPct val="0"/>
              </a:spcAft>
            </a:pPr>
            <a:r>
              <a:rPr lang="en-GB" sz="2000" dirty="0">
                <a:solidFill>
                  <a:srgbClr val="9B9FA5"/>
                </a:solidFill>
                <a:latin typeface="Calibri" panose="020F0502020204030204" pitchFamily="34" charset="0"/>
                <a:ea typeface="DengXian"/>
                <a:cs typeface="Calibri" panose="020F0502020204030204" pitchFamily="34" charset="0"/>
              </a:rPr>
              <a:t>(Max, care-experienced young adult)</a:t>
            </a:r>
          </a:p>
        </p:txBody>
      </p:sp>
    </p:spTree>
    <p:extLst>
      <p:ext uri="{BB962C8B-B14F-4D97-AF65-F5344CB8AC3E}">
        <p14:creationId xmlns:p14="http://schemas.microsoft.com/office/powerpoint/2010/main" val="3391705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740575" y="482044"/>
            <a:ext cx="8688339" cy="1133605"/>
          </a:xfrm>
        </p:spPr>
        <p:txBody>
          <a:bodyPr/>
          <a:lstStyle/>
          <a:p>
            <a:pPr algn="r"/>
            <a:r>
              <a:rPr lang="en-GB" dirty="0"/>
              <a:t>Key (non-negotiable) principles</a:t>
            </a:r>
            <a:br>
              <a:rPr lang="en-GB" dirty="0"/>
            </a:br>
            <a:r>
              <a:rPr lang="en-GB" sz="1600" b="0" dirty="0">
                <a:solidFill>
                  <a:schemeClr val="bg1">
                    <a:lumMod val="65000"/>
                  </a:schemeClr>
                </a:solidFill>
              </a:rPr>
              <a:t> </a:t>
            </a:r>
          </a:p>
        </p:txBody>
      </p:sp>
      <p:sp>
        <p:nvSpPr>
          <p:cNvPr id="3" name="Slide Number Placeholder 2"/>
          <p:cNvSpPr>
            <a:spLocks noGrp="1"/>
          </p:cNvSpPr>
          <p:nvPr>
            <p:ph type="sldNum" sz="quarter" idx="10"/>
          </p:nvPr>
        </p:nvSpPr>
        <p:spPr/>
        <p:txBody>
          <a:bodyPr/>
          <a:lstStyle/>
          <a:p>
            <a:pPr fontAlgn="base">
              <a:spcBef>
                <a:spcPct val="0"/>
              </a:spcBef>
              <a:spcAft>
                <a:spcPct val="0"/>
              </a:spcAft>
            </a:pPr>
            <a:fld id="{B230FB2D-6228-4E21-8EA4-AF43349A18F4}" type="slidenum">
              <a:rPr lang="en-GB">
                <a:solidFill>
                  <a:srgbClr val="000000">
                    <a:tint val="75000"/>
                  </a:srgbClr>
                </a:solidFill>
              </a:rPr>
              <a:pPr fontAlgn="base">
                <a:spcBef>
                  <a:spcPct val="0"/>
                </a:spcBef>
                <a:spcAft>
                  <a:spcPct val="0"/>
                </a:spcAft>
              </a:pPr>
              <a:t>49</a:t>
            </a:fld>
            <a:endParaRPr lang="en-GB" dirty="0">
              <a:solidFill>
                <a:srgbClr val="000000">
                  <a:tint val="75000"/>
                </a:srgbClr>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61605" y="1248793"/>
            <a:ext cx="6068836" cy="5097438"/>
          </a:xfrm>
          <a:prstGeom prst="rect">
            <a:avLst/>
          </a:prstGeom>
        </p:spPr>
      </p:pic>
      <p:sp>
        <p:nvSpPr>
          <p:cNvPr id="5" name="Rectangle 4"/>
          <p:cNvSpPr/>
          <p:nvPr/>
        </p:nvSpPr>
        <p:spPr>
          <a:xfrm>
            <a:off x="8028951" y="6419244"/>
            <a:ext cx="1612942" cy="369332"/>
          </a:xfrm>
          <a:prstGeom prst="rect">
            <a:avLst/>
          </a:prstGeom>
        </p:spPr>
        <p:txBody>
          <a:bodyPr wrap="none">
            <a:spAutoFit/>
          </a:bodyPr>
          <a:lstStyle/>
          <a:p>
            <a:pPr fontAlgn="base">
              <a:spcBef>
                <a:spcPct val="0"/>
              </a:spcBef>
              <a:spcAft>
                <a:spcPct val="0"/>
              </a:spcAft>
            </a:pPr>
            <a:r>
              <a:rPr lang="en-GB" kern="0" dirty="0">
                <a:solidFill>
                  <a:srgbClr val="9B9FA5"/>
                </a:solidFill>
                <a:latin typeface="Calibri" panose="020F0502020204030204" pitchFamily="34" charset="0"/>
                <a:cs typeface="Calibri" panose="020F0502020204030204" pitchFamily="34" charset="0"/>
              </a:rPr>
              <a:t>(Holmes, 2018)</a:t>
            </a:r>
            <a:endParaRPr lang="en-GB" sz="3200" dirty="0">
              <a:solidFill>
                <a:srgbClr val="9B9FA5"/>
              </a:solidFill>
              <a:latin typeface="Times New Roman" pitchFamily="18" charset="0"/>
              <a:cs typeface="Times New Roman" pitchFamily="18" charset="0"/>
            </a:endParaRPr>
          </a:p>
        </p:txBody>
      </p:sp>
    </p:spTree>
    <p:extLst>
      <p:ext uri="{BB962C8B-B14F-4D97-AF65-F5344CB8AC3E}">
        <p14:creationId xmlns:p14="http://schemas.microsoft.com/office/powerpoint/2010/main" val="385427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451E7C6-1961-4199-B95E-D0993B9FB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6616"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37" name="Rectangle 36">
            <a:extLst>
              <a:ext uri="{FF2B5EF4-FFF2-40B4-BE49-F238E27FC236}">
                <a16:creationId xmlns:a16="http://schemas.microsoft.com/office/drawing/2014/main" id="{3B97F1EF-0AED-4298-89CA-8BA44F71D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534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8EAFC1B8-E42D-4D02-8F8D-944CAD4FC902}"/>
              </a:ext>
            </a:extLst>
          </p:cNvPr>
          <p:cNvSpPr>
            <a:spLocks noGrp="1"/>
          </p:cNvSpPr>
          <p:nvPr>
            <p:ph type="ctrTitle"/>
          </p:nvPr>
        </p:nvSpPr>
        <p:spPr>
          <a:xfrm>
            <a:off x="679174" y="964277"/>
            <a:ext cx="7052937" cy="4159458"/>
          </a:xfrm>
        </p:spPr>
        <p:txBody>
          <a:bodyPr wrap="square">
            <a:normAutofit/>
          </a:bodyPr>
          <a:lstStyle/>
          <a:p>
            <a:pPr algn="ctr"/>
            <a:r>
              <a:rPr lang="en-GB" sz="6100" dirty="0"/>
              <a:t>Safeguarding Adult Review</a:t>
            </a:r>
            <a:br>
              <a:rPr lang="en-GB" sz="6100" dirty="0"/>
            </a:br>
            <a:br>
              <a:rPr lang="en-GB" sz="6100" dirty="0"/>
            </a:br>
            <a:r>
              <a:rPr lang="en-GB" sz="7200" b="1" dirty="0">
                <a:effectLst/>
                <a:ea typeface="Times New Roman" panose="02020603050405020304" pitchFamily="18" charset="0"/>
              </a:rPr>
              <a:t>‘Max’</a:t>
            </a:r>
            <a:endParaRPr lang="en-GB" sz="6100" b="1" dirty="0"/>
          </a:p>
        </p:txBody>
      </p:sp>
      <p:sp>
        <p:nvSpPr>
          <p:cNvPr id="3" name="Subtitle 2">
            <a:extLst>
              <a:ext uri="{FF2B5EF4-FFF2-40B4-BE49-F238E27FC236}">
                <a16:creationId xmlns:a16="http://schemas.microsoft.com/office/drawing/2014/main" id="{29FE0726-A840-4905-AE33-B7EF3CCA4919}"/>
              </a:ext>
            </a:extLst>
          </p:cNvPr>
          <p:cNvSpPr>
            <a:spLocks noGrp="1"/>
          </p:cNvSpPr>
          <p:nvPr>
            <p:ph type="subTitle" idx="1"/>
          </p:nvPr>
        </p:nvSpPr>
        <p:spPr>
          <a:xfrm>
            <a:off x="826816" y="5123734"/>
            <a:ext cx="7043461" cy="1188175"/>
          </a:xfrm>
        </p:spPr>
        <p:txBody>
          <a:bodyPr>
            <a:normAutofit fontScale="92500" lnSpcReduction="10000"/>
          </a:bodyPr>
          <a:lstStyle/>
          <a:p>
            <a:pPr algn="ctr"/>
            <a:r>
              <a:rPr lang="en-GB" sz="4800" dirty="0"/>
              <a:t>The next challenge: How to measure success</a:t>
            </a:r>
          </a:p>
        </p:txBody>
      </p:sp>
      <p:sp>
        <p:nvSpPr>
          <p:cNvPr id="39" name="Title 1">
            <a:extLst>
              <a:ext uri="{FF2B5EF4-FFF2-40B4-BE49-F238E27FC236}">
                <a16:creationId xmlns:a16="http://schemas.microsoft.com/office/drawing/2014/main" id="{091782EE-F77E-4722-85F0-C1E5F079003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7678" y="2627791"/>
            <a:ext cx="6235148" cy="3592034"/>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9600" b="0" i="0" u="none" strike="noStrike" kern="1200" cap="none" spc="-300" normalizeH="0" baseline="0" noProof="0" dirty="0">
              <a:ln>
                <a:noFill/>
              </a:ln>
              <a:gradFill flip="none" rotWithShape="1">
                <a:gsLst>
                  <a:gs pos="32000">
                    <a:prstClr val="white">
                      <a:lumMod val="89000"/>
                    </a:prstClr>
                  </a:gs>
                  <a:gs pos="0">
                    <a:prstClr val="black">
                      <a:lumMod val="41000"/>
                      <a:lumOff val="59000"/>
                    </a:prstClr>
                  </a:gs>
                  <a:gs pos="100000">
                    <a:srgbClr val="94D7E4">
                      <a:lumMod val="0"/>
                      <a:lumOff val="100000"/>
                    </a:srgbClr>
                  </a:gs>
                </a:gsLst>
                <a:lin ang="8100000" scaled="1"/>
                <a:tileRect/>
              </a:gradFill>
              <a:effectLst>
                <a:outerShdw blurRad="469900" dist="342900" dir="5400000" sy="-20000" rotWithShape="0">
                  <a:prstClr val="black"/>
                </a:outerShdw>
              </a:effectLst>
              <a:uLnTx/>
              <a:uFillTx/>
              <a:latin typeface="Corbel" panose="020B0503020204020204"/>
              <a:ea typeface="+mj-ea"/>
              <a:cs typeface="+mj-cs"/>
            </a:endParaRPr>
          </a:p>
        </p:txBody>
      </p:sp>
      <p:pic>
        <p:nvPicPr>
          <p:cNvPr id="5" name="Picture 4" descr="Logo&#10;&#10;Description automatically generated with low confidence">
            <a:extLst>
              <a:ext uri="{FF2B5EF4-FFF2-40B4-BE49-F238E27FC236}">
                <a16:creationId xmlns:a16="http://schemas.microsoft.com/office/drawing/2014/main" id="{5A4C97A9-3AA2-4ADA-BE5F-617DD54AE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762" y="3999245"/>
            <a:ext cx="2800500" cy="1693112"/>
          </a:xfrm>
          <a:prstGeom prst="rect">
            <a:avLst/>
          </a:prstGeom>
        </p:spPr>
      </p:pic>
      <p:pic>
        <p:nvPicPr>
          <p:cNvPr id="4" name="Picture 3" descr="Text&#10;&#10;Description automatically generated">
            <a:extLst>
              <a:ext uri="{FF2B5EF4-FFF2-40B4-BE49-F238E27FC236}">
                <a16:creationId xmlns:a16="http://schemas.microsoft.com/office/drawing/2014/main" id="{09AA22AB-70D6-B9B0-DC8B-024FE63A51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55319" y="1563583"/>
            <a:ext cx="2827671" cy="1549072"/>
          </a:xfrm>
          <a:prstGeom prst="rect">
            <a:avLst/>
          </a:prstGeom>
          <a:noFill/>
        </p:spPr>
      </p:pic>
    </p:spTree>
    <p:extLst>
      <p:ext uri="{BB962C8B-B14F-4D97-AF65-F5344CB8AC3E}">
        <p14:creationId xmlns:p14="http://schemas.microsoft.com/office/powerpoint/2010/main" val="700117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448" y="441661"/>
            <a:ext cx="8688339" cy="1133605"/>
          </a:xfrm>
        </p:spPr>
        <p:txBody>
          <a:bodyPr/>
          <a:lstStyle/>
          <a:p>
            <a:pPr algn="r"/>
            <a:r>
              <a:rPr lang="en-GB" dirty="0"/>
              <a:t> With not to: Resilience and participation</a:t>
            </a:r>
            <a:endParaRPr lang="en-GB" dirty="0">
              <a:solidFill>
                <a:schemeClr val="bg1">
                  <a:lumMod val="50000"/>
                </a:schemeClr>
              </a:solidFill>
            </a:endParaRPr>
          </a:p>
        </p:txBody>
      </p:sp>
      <p:sp>
        <p:nvSpPr>
          <p:cNvPr id="3" name="Content Placeholder 2"/>
          <p:cNvSpPr>
            <a:spLocks noGrp="1"/>
          </p:cNvSpPr>
          <p:nvPr>
            <p:ph idx="1"/>
          </p:nvPr>
        </p:nvSpPr>
        <p:spPr>
          <a:xfrm>
            <a:off x="1753954" y="1607560"/>
            <a:ext cx="8663832" cy="4111614"/>
          </a:xfrm>
        </p:spPr>
        <p:txBody>
          <a:bodyPr/>
          <a:lstStyle/>
          <a:p>
            <a:pPr>
              <a:spcBef>
                <a:spcPts val="0"/>
              </a:spcBef>
              <a:spcAft>
                <a:spcPts val="1200"/>
              </a:spcAft>
            </a:pPr>
            <a:r>
              <a:rPr lang="en-GB" sz="2000" b="1" dirty="0"/>
              <a:t>Relationships </a:t>
            </a:r>
            <a:r>
              <a:rPr lang="en-GB" sz="2000" dirty="0"/>
              <a:t>are paramount to promoting resilience.</a:t>
            </a:r>
            <a:r>
              <a:rPr lang="en-GB" sz="2000" b="1" dirty="0"/>
              <a:t> </a:t>
            </a:r>
            <a:r>
              <a:rPr lang="en-GB" sz="1800" dirty="0">
                <a:solidFill>
                  <a:srgbClr val="9B9FA5"/>
                </a:solidFill>
              </a:rPr>
              <a:t>(Coleman, 2014) </a:t>
            </a:r>
          </a:p>
          <a:p>
            <a:pPr>
              <a:spcBef>
                <a:spcPts val="0"/>
              </a:spcBef>
              <a:spcAft>
                <a:spcPts val="1200"/>
              </a:spcAft>
            </a:pPr>
            <a:r>
              <a:rPr lang="en-US" sz="2000" b="1" dirty="0"/>
              <a:t>Self-efficacy</a:t>
            </a:r>
            <a:r>
              <a:rPr lang="en-US" sz="2000" dirty="0"/>
              <a:t> -  commonly associated with resilience, is an area that professionals can exercise some influence (positively or negatively!)</a:t>
            </a:r>
          </a:p>
          <a:p>
            <a:r>
              <a:rPr lang="en-GB" sz="2000" dirty="0"/>
              <a:t>Children's </a:t>
            </a:r>
            <a:r>
              <a:rPr lang="en-GB" sz="2000" b="1" dirty="0"/>
              <a:t>rights to protection and participation are mutually dependent and indivisible. </a:t>
            </a:r>
            <a:r>
              <a:rPr lang="en-GB" sz="1800" dirty="0">
                <a:solidFill>
                  <a:srgbClr val="9B9FA5"/>
                </a:solidFill>
              </a:rPr>
              <a:t>(UNCRC)</a:t>
            </a:r>
          </a:p>
          <a:p>
            <a:r>
              <a:rPr lang="en-GB" sz="2000" dirty="0"/>
              <a:t>“[User] Involvement supports development of effective safeguarding practice, informed by people whose self-confidence, self-esteem and resilience can be developed through that involvement.”                                                                               </a:t>
            </a:r>
            <a:r>
              <a:rPr lang="da-DK" sz="1800" dirty="0">
                <a:solidFill>
                  <a:srgbClr val="9B9FA5"/>
                </a:solidFill>
              </a:rPr>
              <a:t>(Droy and Lawson, 2017)</a:t>
            </a:r>
            <a:endParaRPr lang="en-GB" sz="1800" dirty="0">
              <a:solidFill>
                <a:srgbClr val="9B9FA5"/>
              </a:solidFill>
            </a:endParaRPr>
          </a:p>
          <a:p>
            <a:pPr>
              <a:spcBef>
                <a:spcPts val="0"/>
              </a:spcBef>
              <a:spcAft>
                <a:spcPts val="1200"/>
              </a:spcAft>
            </a:pPr>
            <a:r>
              <a:rPr lang="en-GB" sz="2000" dirty="0"/>
              <a:t>‘Both/and not either/or’ </a:t>
            </a:r>
            <a:r>
              <a:rPr lang="en-GB" sz="2000" dirty="0">
                <a:solidFill>
                  <a:schemeClr val="bg1">
                    <a:lumMod val="65000"/>
                  </a:schemeClr>
                </a:solidFill>
              </a:rPr>
              <a:t>(Lefevre </a:t>
            </a:r>
            <a:r>
              <a:rPr lang="en-GB" sz="2000" i="1" dirty="0">
                <a:solidFill>
                  <a:schemeClr val="bg1">
                    <a:lumMod val="65000"/>
                  </a:schemeClr>
                </a:solidFill>
              </a:rPr>
              <a:t>et al</a:t>
            </a:r>
            <a:r>
              <a:rPr lang="en-GB" sz="2000" dirty="0">
                <a:solidFill>
                  <a:schemeClr val="bg1">
                    <a:lumMod val="65000"/>
                  </a:schemeClr>
                </a:solidFill>
              </a:rPr>
              <a:t>, 2019) </a:t>
            </a:r>
          </a:p>
          <a:p>
            <a:pPr>
              <a:spcBef>
                <a:spcPts val="0"/>
              </a:spcBef>
              <a:spcAft>
                <a:spcPts val="1200"/>
              </a:spcAft>
            </a:pPr>
            <a:r>
              <a:rPr lang="en-GB" sz="2000" dirty="0"/>
              <a:t>Harm reduction principles?</a:t>
            </a:r>
          </a:p>
          <a:p>
            <a:pPr marL="0" indent="0">
              <a:spcBef>
                <a:spcPts val="0"/>
              </a:spcBef>
              <a:spcAft>
                <a:spcPts val="1200"/>
              </a:spcAft>
              <a:buNone/>
            </a:pPr>
            <a:r>
              <a:rPr lang="en-GB" sz="1800" dirty="0">
                <a:solidFill>
                  <a:srgbClr val="9B9FA5"/>
                </a:solidFill>
              </a:rPr>
              <a:t> (Hickle and Hallett, 2016)</a:t>
            </a:r>
          </a:p>
          <a:p>
            <a:pPr>
              <a:spcBef>
                <a:spcPts val="0"/>
              </a:spcBef>
              <a:spcAft>
                <a:spcPts val="1200"/>
              </a:spcAft>
            </a:pPr>
            <a:endParaRPr lang="en-GB" sz="2300"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B230FB2D-6228-4E21-8EA4-AF43349A18F4}" type="slidenum">
              <a:rPr lang="en-GB">
                <a:solidFill>
                  <a:srgbClr val="000000">
                    <a:tint val="75000"/>
                  </a:srgbClr>
                </a:solidFill>
              </a:rPr>
              <a:pPr fontAlgn="base">
                <a:spcBef>
                  <a:spcPct val="0"/>
                </a:spcBef>
                <a:spcAft>
                  <a:spcPct val="0"/>
                </a:spcAft>
              </a:pPr>
              <a:t>50</a:t>
            </a:fld>
            <a:endParaRPr lang="en-GB" dirty="0">
              <a:solidFill>
                <a:srgbClr val="000000">
                  <a:tint val="75000"/>
                </a:srgbClr>
              </a:solidFill>
            </a:endParaRPr>
          </a:p>
        </p:txBody>
      </p:sp>
      <p:graphicFrame>
        <p:nvGraphicFramePr>
          <p:cNvPr id="5" name="Diagram 4"/>
          <p:cNvGraphicFramePr/>
          <p:nvPr/>
        </p:nvGraphicFramePr>
        <p:xfrm>
          <a:off x="6727096" y="4842874"/>
          <a:ext cx="3940905"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706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448" y="603380"/>
            <a:ext cx="8688339" cy="1133605"/>
          </a:xfrm>
        </p:spPr>
        <p:txBody>
          <a:bodyPr/>
          <a:lstStyle/>
          <a:p>
            <a:pPr algn="r"/>
            <a:r>
              <a:rPr lang="en-GB" dirty="0"/>
              <a:t>Busting myths and misconceptions</a:t>
            </a:r>
          </a:p>
        </p:txBody>
      </p:sp>
      <p:sp>
        <p:nvSpPr>
          <p:cNvPr id="3" name="Content Placeholder 2"/>
          <p:cNvSpPr>
            <a:spLocks noGrp="1"/>
          </p:cNvSpPr>
          <p:nvPr>
            <p:ph idx="1"/>
          </p:nvPr>
        </p:nvSpPr>
        <p:spPr>
          <a:xfrm>
            <a:off x="1741701" y="1547446"/>
            <a:ext cx="8663832" cy="4737662"/>
          </a:xfrm>
        </p:spPr>
        <p:txBody>
          <a:bodyPr/>
          <a:lstStyle/>
          <a:p>
            <a:pPr lvl="0"/>
            <a:r>
              <a:rPr lang="en-GB" i="1" dirty="0"/>
              <a:t>If an adult says they don’t want safeguarding support, we can’t act... </a:t>
            </a:r>
            <a:r>
              <a:rPr lang="en-GB" dirty="0"/>
              <a:t>This doesn’t mean we ‘walk away’ </a:t>
            </a:r>
            <a:r>
              <a:rPr lang="en-GB" sz="1800" dirty="0">
                <a:solidFill>
                  <a:srgbClr val="9B9FA5"/>
                </a:solidFill>
              </a:rPr>
              <a:t>(Cooper, 2019). </a:t>
            </a:r>
            <a:r>
              <a:rPr lang="en-GB" dirty="0"/>
              <a:t>Making Safeguarding Personal and Transitional Safeguarding both emphasise curious, tenacious, relationship-based practice. </a:t>
            </a:r>
          </a:p>
          <a:p>
            <a:pPr lvl="0"/>
            <a:r>
              <a:rPr lang="en-GB" i="1" dirty="0"/>
              <a:t>The CA2014 stops us from working with a person unless they have Care &amp; Support needs… </a:t>
            </a:r>
            <a:r>
              <a:rPr lang="en-GB" dirty="0"/>
              <a:t>The prevention and wellbeing principles are key here </a:t>
            </a:r>
            <a:r>
              <a:rPr lang="en-GB" sz="1800" dirty="0">
                <a:solidFill>
                  <a:srgbClr val="9B9FA5"/>
                </a:solidFill>
              </a:rPr>
              <a:t>(DHSC, 2020). </a:t>
            </a:r>
            <a:r>
              <a:rPr lang="en-GB" dirty="0"/>
              <a:t>Not all support to be safe = statutory Safeguarding</a:t>
            </a:r>
            <a:endParaRPr lang="en-GB" i="1" dirty="0"/>
          </a:p>
          <a:p>
            <a:pPr lvl="0"/>
            <a:r>
              <a:rPr lang="en-GB" i="1" dirty="0"/>
              <a:t>But in the eyes of the law…</a:t>
            </a:r>
            <a:r>
              <a:rPr lang="en-GB" dirty="0"/>
              <a:t>The law reflects common understandings at a given point in time. See CSE / marital rape.</a:t>
            </a:r>
          </a:p>
          <a:p>
            <a:pPr lvl="0"/>
            <a:r>
              <a:rPr lang="en-GB" i="1" dirty="0"/>
              <a:t>We can’t afford to do different… </a:t>
            </a:r>
            <a:r>
              <a:rPr lang="en-GB" dirty="0"/>
              <a:t>We can’t afford not to…</a:t>
            </a:r>
            <a:endParaRPr lang="en-GB" i="1" dirty="0"/>
          </a:p>
          <a:p>
            <a:pPr lvl="0"/>
            <a:endParaRPr lang="en-GB" dirty="0"/>
          </a:p>
          <a:p>
            <a:pPr lvl="0"/>
            <a:endParaRPr lang="en-GB"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B230FB2D-6228-4E21-8EA4-AF43349A18F4}" type="slidenum">
              <a:rPr lang="en-GB">
                <a:solidFill>
                  <a:srgbClr val="000000">
                    <a:tint val="75000"/>
                  </a:srgbClr>
                </a:solidFill>
              </a:rPr>
              <a:pPr fontAlgn="base">
                <a:spcBef>
                  <a:spcPct val="0"/>
                </a:spcBef>
                <a:spcAft>
                  <a:spcPct val="0"/>
                </a:spcAft>
              </a:pPr>
              <a:t>51</a:t>
            </a:fld>
            <a:endParaRPr lang="en-GB" dirty="0">
              <a:solidFill>
                <a:srgbClr val="000000">
                  <a:tint val="75000"/>
                </a:srgbClr>
              </a:solidFill>
            </a:endParaRPr>
          </a:p>
        </p:txBody>
      </p:sp>
    </p:spTree>
    <p:extLst>
      <p:ext uri="{BB962C8B-B14F-4D97-AF65-F5344CB8AC3E}">
        <p14:creationId xmlns:p14="http://schemas.microsoft.com/office/powerpoint/2010/main" val="2851583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96382" y="307679"/>
            <a:ext cx="8688339" cy="1133605"/>
          </a:xfrm>
        </p:spPr>
        <p:txBody>
          <a:bodyPr/>
          <a:lstStyle/>
          <a:p>
            <a:pPr algn="r"/>
            <a:r>
              <a:rPr lang="en-GB" dirty="0"/>
              <a:t> What could we do?</a:t>
            </a:r>
            <a:endParaRPr lang="en-GB" dirty="0">
              <a:solidFill>
                <a:schemeClr val="bg1">
                  <a:lumMod val="50000"/>
                </a:schemeClr>
              </a:solidFill>
            </a:endParaRPr>
          </a:p>
        </p:txBody>
      </p:sp>
      <p:sp>
        <p:nvSpPr>
          <p:cNvPr id="5" name="Content Placeholder 4"/>
          <p:cNvSpPr>
            <a:spLocks noGrp="1"/>
          </p:cNvSpPr>
          <p:nvPr>
            <p:ph idx="1"/>
          </p:nvPr>
        </p:nvSpPr>
        <p:spPr>
          <a:xfrm>
            <a:off x="1820888" y="1208811"/>
            <a:ext cx="8663832" cy="5036346"/>
          </a:xfrm>
        </p:spPr>
        <p:txBody>
          <a:bodyPr/>
          <a:lstStyle/>
          <a:p>
            <a:pPr lvl="0"/>
            <a:r>
              <a:rPr lang="en-GB" sz="2200" dirty="0"/>
              <a:t>Deliberative learning from parts of the wider system where transitional approaches are more embedded </a:t>
            </a:r>
          </a:p>
          <a:p>
            <a:r>
              <a:rPr lang="en-GB" sz="2200" dirty="0"/>
              <a:t>‘Drawing down’ best practice from safeguarding adults: rights-based approaches, MSP, wellbeing focus…</a:t>
            </a:r>
            <a:r>
              <a:rPr lang="en-GB" sz="2200" b="1" dirty="0"/>
              <a:t>Making Safeguarding Personal for young people? </a:t>
            </a:r>
            <a:r>
              <a:rPr lang="en-GB" sz="2000" dirty="0">
                <a:solidFill>
                  <a:schemeClr val="bg1">
                    <a:lumMod val="65000"/>
                  </a:schemeClr>
                </a:solidFill>
              </a:rPr>
              <a:t>(Cocker et al, 2021)</a:t>
            </a:r>
            <a:endParaRPr lang="en-GB" sz="2200" dirty="0"/>
          </a:p>
          <a:p>
            <a:pPr lvl="0"/>
            <a:r>
              <a:rPr lang="en-GB" sz="2200" dirty="0"/>
              <a:t>Considering how Contextual Safeguarding and other innovations might inform safeguarding of young adults</a:t>
            </a:r>
          </a:p>
          <a:p>
            <a:pPr lvl="0"/>
            <a:r>
              <a:rPr lang="en-GB" sz="2200" dirty="0"/>
              <a:t>Leverage the opportunities: ICS, probation, CSC review, LPS</a:t>
            </a:r>
          </a:p>
          <a:p>
            <a:pPr lvl="0"/>
            <a:r>
              <a:rPr lang="en-GB" sz="2200" dirty="0"/>
              <a:t>Lean in…</a:t>
            </a:r>
          </a:p>
          <a:p>
            <a:pPr marL="0" indent="0">
              <a:buNone/>
            </a:pPr>
            <a:endParaRPr lang="en-GB" sz="2200" dirty="0"/>
          </a:p>
        </p:txBody>
      </p:sp>
      <p:sp>
        <p:nvSpPr>
          <p:cNvPr id="6" name="Slide Number Placeholder 5"/>
          <p:cNvSpPr>
            <a:spLocks noGrp="1"/>
          </p:cNvSpPr>
          <p:nvPr>
            <p:ph type="sldNum" sz="quarter" idx="10"/>
          </p:nvPr>
        </p:nvSpPr>
        <p:spPr/>
        <p:txBody>
          <a:bodyPr/>
          <a:lstStyle/>
          <a:p>
            <a:pPr fontAlgn="base">
              <a:spcBef>
                <a:spcPct val="0"/>
              </a:spcBef>
              <a:spcAft>
                <a:spcPct val="0"/>
              </a:spcAft>
            </a:pPr>
            <a:fld id="{B230FB2D-6228-4E21-8EA4-AF43349A18F4}" type="slidenum">
              <a:rPr lang="en-GB">
                <a:solidFill>
                  <a:srgbClr val="000000">
                    <a:tint val="75000"/>
                  </a:srgbClr>
                </a:solidFill>
              </a:rPr>
              <a:pPr fontAlgn="base">
                <a:spcBef>
                  <a:spcPct val="0"/>
                </a:spcBef>
                <a:spcAft>
                  <a:spcPct val="0"/>
                </a:spcAft>
              </a:pPr>
              <a:t>52</a:t>
            </a:fld>
            <a:endParaRPr lang="en-GB" dirty="0">
              <a:solidFill>
                <a:srgbClr val="000000">
                  <a:tint val="75000"/>
                </a:srgbClr>
              </a:solidFill>
            </a:endParaRPr>
          </a:p>
        </p:txBody>
      </p:sp>
      <p:pic>
        <p:nvPicPr>
          <p:cNvPr id="2" name="Picture 1"/>
          <p:cNvPicPr>
            <a:picLocks noChangeAspect="1"/>
          </p:cNvPicPr>
          <p:nvPr/>
        </p:nvPicPr>
        <p:blipFill>
          <a:blip r:embed="rId3"/>
          <a:stretch>
            <a:fillRect/>
          </a:stretch>
        </p:blipFill>
        <p:spPr>
          <a:xfrm>
            <a:off x="2458821" y="5337401"/>
            <a:ext cx="1804983" cy="526746"/>
          </a:xfrm>
          <a:prstGeom prst="rect">
            <a:avLst/>
          </a:prstGeom>
        </p:spPr>
      </p:pic>
      <p:pic>
        <p:nvPicPr>
          <p:cNvPr id="3" name="Picture 2"/>
          <p:cNvPicPr>
            <a:picLocks noChangeAspect="1"/>
          </p:cNvPicPr>
          <p:nvPr/>
        </p:nvPicPr>
        <p:blipFill>
          <a:blip r:embed="rId4"/>
          <a:stretch>
            <a:fillRect/>
          </a:stretch>
        </p:blipFill>
        <p:spPr>
          <a:xfrm>
            <a:off x="5169572" y="5219763"/>
            <a:ext cx="1866949" cy="762020"/>
          </a:xfrm>
          <a:prstGeom prst="rect">
            <a:avLst/>
          </a:prstGeom>
        </p:spPr>
      </p:pic>
      <p:pic>
        <p:nvPicPr>
          <p:cNvPr id="4" name="Picture 3"/>
          <p:cNvPicPr>
            <a:picLocks noChangeAspect="1"/>
          </p:cNvPicPr>
          <p:nvPr/>
        </p:nvPicPr>
        <p:blipFill>
          <a:blip r:embed="rId5"/>
          <a:stretch>
            <a:fillRect/>
          </a:stretch>
        </p:blipFill>
        <p:spPr>
          <a:xfrm>
            <a:off x="8003266" y="5295948"/>
            <a:ext cx="1579001" cy="609653"/>
          </a:xfrm>
          <a:prstGeom prst="rect">
            <a:avLst/>
          </a:prstGeom>
        </p:spPr>
      </p:pic>
      <p:sp>
        <p:nvSpPr>
          <p:cNvPr id="7" name="Rectangle 6"/>
          <p:cNvSpPr/>
          <p:nvPr/>
        </p:nvSpPr>
        <p:spPr>
          <a:xfrm>
            <a:off x="2126733" y="6122549"/>
            <a:ext cx="4572000" cy="584775"/>
          </a:xfrm>
          <a:prstGeom prst="rect">
            <a:avLst/>
          </a:prstGeom>
        </p:spPr>
        <p:txBody>
          <a:bodyPr>
            <a:spAutoFit/>
          </a:bodyPr>
          <a:lstStyle/>
          <a:p>
            <a:pPr fontAlgn="base">
              <a:spcBef>
                <a:spcPct val="0"/>
              </a:spcBef>
              <a:spcAft>
                <a:spcPct val="0"/>
              </a:spcAft>
            </a:pPr>
            <a:r>
              <a:rPr lang="en-GB" sz="1600" dirty="0">
                <a:solidFill>
                  <a:srgbClr val="202A30"/>
                </a:solidFill>
                <a:latin typeface="Arial" panose="020B0604020202020204" pitchFamily="34" charset="0"/>
                <a:cs typeface="Arial" panose="020B0604020202020204" pitchFamily="34" charset="0"/>
              </a:rPr>
              <a:t>The Safeguarding Adults National Network (SANN) </a:t>
            </a:r>
            <a:endParaRPr lang="en-GB" sz="1600" dirty="0">
              <a:solidFill>
                <a:srgbClr val="0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stretch>
            <a:fillRect/>
          </a:stretch>
        </p:blipFill>
        <p:spPr>
          <a:xfrm>
            <a:off x="6770953" y="6167539"/>
            <a:ext cx="2591160" cy="494794"/>
          </a:xfrm>
          <a:prstGeom prst="rect">
            <a:avLst/>
          </a:prstGeom>
        </p:spPr>
      </p:pic>
    </p:spTree>
    <p:extLst>
      <p:ext uri="{BB962C8B-B14F-4D97-AF65-F5344CB8AC3E}">
        <p14:creationId xmlns:p14="http://schemas.microsoft.com/office/powerpoint/2010/main" val="491541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02" y="624858"/>
            <a:ext cx="8688339" cy="1133605"/>
          </a:xfrm>
        </p:spPr>
        <p:txBody>
          <a:bodyPr/>
          <a:lstStyle/>
          <a:p>
            <a:pPr algn="r"/>
            <a:r>
              <a:rPr lang="en-GB" dirty="0"/>
              <a:t> Money matters</a:t>
            </a:r>
            <a:endParaRPr lang="en-GB" dirty="0">
              <a:solidFill>
                <a:schemeClr val="bg1">
                  <a:lumMod val="50000"/>
                </a:schemeClr>
              </a:solidFill>
            </a:endParaRPr>
          </a:p>
        </p:txBody>
      </p:sp>
      <p:sp>
        <p:nvSpPr>
          <p:cNvPr id="3" name="Content Placeholder 2"/>
          <p:cNvSpPr>
            <a:spLocks noGrp="1"/>
          </p:cNvSpPr>
          <p:nvPr>
            <p:ph idx="1"/>
          </p:nvPr>
        </p:nvSpPr>
        <p:spPr>
          <a:xfrm>
            <a:off x="1741701" y="1758462"/>
            <a:ext cx="8663832" cy="4526646"/>
          </a:xfrm>
        </p:spPr>
        <p:txBody>
          <a:bodyPr/>
          <a:lstStyle/>
          <a:p>
            <a:r>
              <a:rPr lang="en-GB" sz="2000" dirty="0"/>
              <a:t>The economic context makes innovation as difficult as it is essential.</a:t>
            </a:r>
          </a:p>
          <a:p>
            <a:r>
              <a:rPr lang="en-GB" sz="2000" dirty="0"/>
              <a:t>The current approach isn’t great value…</a:t>
            </a:r>
          </a:p>
          <a:p>
            <a:r>
              <a:rPr lang="en-GB" sz="2000" dirty="0"/>
              <a:t>Investing in preventative and recovery-oriented work to promote people’s safety and wellbeing can play an important role in avoiding the costs of later intervention.</a:t>
            </a:r>
          </a:p>
          <a:p>
            <a:r>
              <a:rPr lang="en-GB" sz="2000" dirty="0"/>
              <a:t>Evidence from the UK and international contexts suggests that failing to help young people recover from harm and trauma can mean that problems persist and/or worsen in adulthood, creating higher costs for the public purse. </a:t>
            </a:r>
            <a:r>
              <a:rPr lang="en-GB" sz="1800" dirty="0">
                <a:solidFill>
                  <a:srgbClr val="9B9FA5"/>
                </a:solidFill>
              </a:rPr>
              <a:t>(</a:t>
            </a:r>
            <a:r>
              <a:rPr lang="en-GB" sz="1800" dirty="0" err="1">
                <a:solidFill>
                  <a:srgbClr val="9B9FA5"/>
                </a:solidFill>
              </a:rPr>
              <a:t>Chowdry</a:t>
            </a:r>
            <a:r>
              <a:rPr lang="en-GB" sz="1800" dirty="0">
                <a:solidFill>
                  <a:srgbClr val="9B9FA5"/>
                </a:solidFill>
              </a:rPr>
              <a:t> and Fitzsimons, 2016; </a:t>
            </a:r>
            <a:r>
              <a:rPr lang="en-GB" sz="1800" dirty="0" err="1">
                <a:solidFill>
                  <a:srgbClr val="9B9FA5"/>
                </a:solidFill>
              </a:rPr>
              <a:t>Kezelman</a:t>
            </a:r>
            <a:r>
              <a:rPr lang="en-GB" sz="1800" dirty="0">
                <a:solidFill>
                  <a:srgbClr val="9B9FA5"/>
                </a:solidFill>
              </a:rPr>
              <a:t> </a:t>
            </a:r>
            <a:r>
              <a:rPr lang="en-GB" sz="1800" i="1" dirty="0">
                <a:solidFill>
                  <a:srgbClr val="9B9FA5"/>
                </a:solidFill>
              </a:rPr>
              <a:t>et al</a:t>
            </a:r>
            <a:r>
              <a:rPr lang="en-GB" sz="1800" dirty="0">
                <a:solidFill>
                  <a:srgbClr val="9B9FA5"/>
                </a:solidFill>
              </a:rPr>
              <a:t>, 2015)</a:t>
            </a:r>
          </a:p>
          <a:p>
            <a:r>
              <a:rPr lang="en-GB" sz="2000" dirty="0"/>
              <a:t>The system (and the spend) is connected… Maternal wellbeing (SM, MH) and CP/care; care and criminal justice; mental health needs, costs Vs funding; family relationships and homelessness; domestic abuse and community violence etc.</a:t>
            </a:r>
            <a:endParaRPr lang="en-GB" sz="2000" dirty="0">
              <a:solidFill>
                <a:srgbClr val="9B9FA5"/>
              </a:solidFill>
            </a:endParaRPr>
          </a:p>
        </p:txBody>
      </p:sp>
      <p:sp>
        <p:nvSpPr>
          <p:cNvPr id="4" name="Slide Number Placeholder 3"/>
          <p:cNvSpPr>
            <a:spLocks noGrp="1"/>
          </p:cNvSpPr>
          <p:nvPr>
            <p:ph type="sldNum" sz="quarter" idx="10"/>
          </p:nvPr>
        </p:nvSpPr>
        <p:spPr/>
        <p:txBody>
          <a:bodyPr/>
          <a:lstStyle/>
          <a:p>
            <a:pPr fontAlgn="base">
              <a:spcBef>
                <a:spcPct val="0"/>
              </a:spcBef>
              <a:spcAft>
                <a:spcPct val="0"/>
              </a:spcAft>
            </a:pPr>
            <a:fld id="{B230FB2D-6228-4E21-8EA4-AF43349A18F4}" type="slidenum">
              <a:rPr lang="en-GB">
                <a:solidFill>
                  <a:srgbClr val="000000">
                    <a:tint val="75000"/>
                  </a:srgbClr>
                </a:solidFill>
              </a:rPr>
              <a:pPr fontAlgn="base">
                <a:spcBef>
                  <a:spcPct val="0"/>
                </a:spcBef>
                <a:spcAft>
                  <a:spcPct val="0"/>
                </a:spcAft>
              </a:pPr>
              <a:t>53</a:t>
            </a:fld>
            <a:endParaRPr lang="en-GB" dirty="0">
              <a:solidFill>
                <a:srgbClr val="000000">
                  <a:tint val="75000"/>
                </a:srgbClr>
              </a:solidFill>
            </a:endParaRPr>
          </a:p>
        </p:txBody>
      </p:sp>
    </p:spTree>
    <p:extLst>
      <p:ext uri="{BB962C8B-B14F-4D97-AF65-F5344CB8AC3E}">
        <p14:creationId xmlns:p14="http://schemas.microsoft.com/office/powerpoint/2010/main" val="872699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helping local areas make the change</a:t>
            </a:r>
          </a:p>
        </p:txBody>
      </p:sp>
      <p:sp>
        <p:nvSpPr>
          <p:cNvPr id="3" name="Content Placeholder 2"/>
          <p:cNvSpPr>
            <a:spLocks noGrp="1"/>
          </p:cNvSpPr>
          <p:nvPr>
            <p:ph idx="1"/>
          </p:nvPr>
        </p:nvSpPr>
        <p:spPr/>
        <p:txBody>
          <a:bodyPr/>
          <a:lstStyle/>
          <a:p>
            <a:pPr>
              <a:spcBef>
                <a:spcPts val="600"/>
              </a:spcBef>
            </a:pPr>
            <a:r>
              <a:rPr lang="en-GB" sz="2200" dirty="0"/>
              <a:t>Clear, credible, explicitly owned local leadership of the agenda</a:t>
            </a:r>
          </a:p>
          <a:p>
            <a:pPr>
              <a:spcBef>
                <a:spcPts val="600"/>
              </a:spcBef>
            </a:pPr>
            <a:r>
              <a:rPr lang="en-GB" sz="2200" dirty="0"/>
              <a:t>Expansive definition of ‘partnership’ – </a:t>
            </a:r>
            <a:r>
              <a:rPr lang="en-GB" sz="2200" dirty="0" err="1"/>
              <a:t>inc</a:t>
            </a:r>
            <a:r>
              <a:rPr lang="en-GB" sz="2200" dirty="0"/>
              <a:t> communities</a:t>
            </a:r>
          </a:p>
          <a:p>
            <a:pPr>
              <a:spcBef>
                <a:spcPts val="600"/>
              </a:spcBef>
            </a:pPr>
            <a:r>
              <a:rPr lang="en-GB" sz="2200" dirty="0"/>
              <a:t>‘A system not a service’ - A salad not a soup</a:t>
            </a:r>
          </a:p>
          <a:p>
            <a:pPr>
              <a:spcBef>
                <a:spcPts val="600"/>
              </a:spcBef>
            </a:pPr>
            <a:r>
              <a:rPr lang="en-GB" sz="2200" dirty="0"/>
              <a:t>Active knowledge and skills exchange </a:t>
            </a:r>
            <a:r>
              <a:rPr lang="en-GB" sz="2200" dirty="0">
                <a:solidFill>
                  <a:schemeClr val="bg1">
                    <a:lumMod val="50000"/>
                  </a:schemeClr>
                </a:solidFill>
              </a:rPr>
              <a:t>(Cocker et al, 2021)</a:t>
            </a:r>
            <a:endParaRPr lang="en-GB" sz="2200" dirty="0"/>
          </a:p>
          <a:p>
            <a:pPr>
              <a:spcBef>
                <a:spcPts val="600"/>
              </a:spcBef>
            </a:pPr>
            <a:r>
              <a:rPr lang="en-GB" sz="2200" dirty="0"/>
              <a:t>Culture of innovation (‘the soft stuff is the hard stuff’)</a:t>
            </a:r>
          </a:p>
          <a:p>
            <a:pPr>
              <a:spcBef>
                <a:spcPts val="600"/>
              </a:spcBef>
            </a:pPr>
            <a:r>
              <a:rPr lang="en-GB" sz="2200" dirty="0"/>
              <a:t>Practice informed strategy</a:t>
            </a:r>
          </a:p>
          <a:p>
            <a:pPr>
              <a:spcBef>
                <a:spcPts val="600"/>
              </a:spcBef>
            </a:pPr>
            <a:r>
              <a:rPr lang="en-GB" sz="2200" dirty="0"/>
              <a:t>Collective, place-based problem solving (rather than problem displacement)</a:t>
            </a:r>
          </a:p>
          <a:p>
            <a:pPr>
              <a:spcBef>
                <a:spcPts val="600"/>
              </a:spcBef>
            </a:pPr>
            <a:r>
              <a:rPr lang="en-GB" sz="2200" dirty="0"/>
              <a:t>Building the local case – data, </a:t>
            </a:r>
            <a:r>
              <a:rPr lang="en-GB" sz="2200" dirty="0" err="1"/>
              <a:t>inc</a:t>
            </a:r>
            <a:r>
              <a:rPr lang="en-GB" sz="2200" dirty="0"/>
              <a:t> people’s lived experience</a:t>
            </a:r>
          </a:p>
          <a:p>
            <a:endParaRPr lang="en-GB" sz="2200"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B230FB2D-6228-4E21-8EA4-AF43349A18F4}" type="slidenum">
              <a:rPr lang="en-GB">
                <a:solidFill>
                  <a:srgbClr val="000000">
                    <a:tint val="75000"/>
                  </a:srgbClr>
                </a:solidFill>
              </a:rPr>
              <a:pPr fontAlgn="base">
                <a:spcBef>
                  <a:spcPct val="0"/>
                </a:spcBef>
                <a:spcAft>
                  <a:spcPct val="0"/>
                </a:spcAft>
              </a:pPr>
              <a:t>54</a:t>
            </a:fld>
            <a:endParaRPr lang="en-GB" dirty="0">
              <a:solidFill>
                <a:srgbClr val="000000">
                  <a:tint val="75000"/>
                </a:srgbClr>
              </a:solidFill>
            </a:endParaRPr>
          </a:p>
        </p:txBody>
      </p:sp>
    </p:spTree>
    <p:extLst>
      <p:ext uri="{BB962C8B-B14F-4D97-AF65-F5344CB8AC3E}">
        <p14:creationId xmlns:p14="http://schemas.microsoft.com/office/powerpoint/2010/main" val="360399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15E5-7476-0B49-AD60-40310BADAC0E}"/>
              </a:ext>
            </a:extLst>
          </p:cNvPr>
          <p:cNvSpPr>
            <a:spLocks noGrp="1"/>
          </p:cNvSpPr>
          <p:nvPr>
            <p:ph type="title"/>
          </p:nvPr>
        </p:nvSpPr>
        <p:spPr>
          <a:xfrm>
            <a:off x="1741702" y="441661"/>
            <a:ext cx="8688339" cy="1133605"/>
          </a:xfrm>
        </p:spPr>
        <p:txBody>
          <a:bodyPr/>
          <a:lstStyle/>
          <a:p>
            <a:pPr algn="r"/>
            <a:r>
              <a:rPr lang="en-GB" dirty="0"/>
              <a:t>Safeguarding – a verb not a noun</a:t>
            </a:r>
            <a:endParaRPr lang="en-US" b="1" dirty="0">
              <a:solidFill>
                <a:schemeClr val="bg1">
                  <a:lumMod val="50000"/>
                </a:schemeClr>
              </a:solidFill>
            </a:endParaRPr>
          </a:p>
        </p:txBody>
      </p:sp>
      <p:sp>
        <p:nvSpPr>
          <p:cNvPr id="3" name="Text Placeholder 2">
            <a:extLst>
              <a:ext uri="{FF2B5EF4-FFF2-40B4-BE49-F238E27FC236}">
                <a16:creationId xmlns:a16="http://schemas.microsoft.com/office/drawing/2014/main" id="{F9D35F59-F045-464A-96A3-A93C39013D94}"/>
              </a:ext>
            </a:extLst>
          </p:cNvPr>
          <p:cNvSpPr>
            <a:spLocks noGrp="1"/>
          </p:cNvSpPr>
          <p:nvPr>
            <p:ph idx="1"/>
          </p:nvPr>
        </p:nvSpPr>
        <p:spPr>
          <a:xfrm>
            <a:off x="1765081" y="1258743"/>
            <a:ext cx="8663832" cy="4709843"/>
          </a:xfrm>
        </p:spPr>
        <p:txBody>
          <a:bodyPr>
            <a:noAutofit/>
          </a:bodyPr>
          <a:lstStyle/>
          <a:p>
            <a:pPr>
              <a:spcBef>
                <a:spcPts val="0"/>
              </a:spcBef>
            </a:pPr>
            <a:r>
              <a:rPr lang="en-GB" sz="2200" dirty="0"/>
              <a:t>Binary notions of child/adulthood, victims/perpetrators, vulnerability / capacity can mean some people can ‘slip through the net’ or face a ‘cliff-edge’.</a:t>
            </a:r>
          </a:p>
          <a:p>
            <a:pPr>
              <a:spcBef>
                <a:spcPts val="0"/>
              </a:spcBef>
            </a:pPr>
            <a:r>
              <a:rPr lang="en-GB" sz="2200" dirty="0"/>
              <a:t>Many environmental / structural factors persist into adulthood, resulting in unmet need.</a:t>
            </a:r>
          </a:p>
          <a:p>
            <a:pPr>
              <a:spcBef>
                <a:spcPts val="0"/>
              </a:spcBef>
            </a:pPr>
            <a:r>
              <a:rPr lang="en-GB" sz="2200" dirty="0"/>
              <a:t>Investing in preventative work to promote safety and wellbeing can help in avoiding costs (financial and human) of later intervention.</a:t>
            </a:r>
          </a:p>
          <a:p>
            <a:pPr>
              <a:spcBef>
                <a:spcPts val="0"/>
              </a:spcBef>
            </a:pPr>
            <a:r>
              <a:rPr lang="en-GB" sz="2200" dirty="0"/>
              <a:t>Does </a:t>
            </a:r>
            <a:r>
              <a:rPr lang="en-GB" sz="2200" i="1" dirty="0"/>
              <a:t>not </a:t>
            </a:r>
            <a:r>
              <a:rPr lang="en-GB" sz="2200" dirty="0"/>
              <a:t>propose all young adults facing risk should be protected via statutory means, nor does it propose a paternalistic approach to safeguarding young adults.</a:t>
            </a:r>
          </a:p>
          <a:p>
            <a:pPr>
              <a:spcBef>
                <a:spcPts val="0"/>
              </a:spcBef>
            </a:pPr>
            <a:r>
              <a:rPr lang="en-GB" sz="2200" b="1" dirty="0"/>
              <a:t>This is a systems leadership issue – Complexity, Coherence &amp; Courage</a:t>
            </a:r>
          </a:p>
          <a:p>
            <a:r>
              <a:rPr lang="en-GB" sz="2200" b="1" dirty="0"/>
              <a:t>Make it ‘a movement, not just another project’</a:t>
            </a:r>
          </a:p>
          <a:p>
            <a:r>
              <a:rPr lang="en-GB" sz="2200" b="1" dirty="0"/>
              <a:t>If not now, then when? If not you, then who?</a:t>
            </a:r>
            <a:endParaRPr lang="en-US" sz="2200" b="1" dirty="0"/>
          </a:p>
        </p:txBody>
      </p:sp>
      <p:sp>
        <p:nvSpPr>
          <p:cNvPr id="6" name="Slide Number Placeholder 5"/>
          <p:cNvSpPr>
            <a:spLocks noGrp="1"/>
          </p:cNvSpPr>
          <p:nvPr>
            <p:ph type="sldNum" sz="quarter" idx="10"/>
          </p:nvPr>
        </p:nvSpPr>
        <p:spPr/>
        <p:txBody>
          <a:bodyPr/>
          <a:lstStyle/>
          <a:p>
            <a:pPr fontAlgn="base">
              <a:spcBef>
                <a:spcPct val="0"/>
              </a:spcBef>
              <a:spcAft>
                <a:spcPct val="0"/>
              </a:spcAft>
            </a:pPr>
            <a:fld id="{86CB4B4D-7CA3-9044-876B-883B54F8677D}" type="slidenum">
              <a:rPr lang="en-GB">
                <a:solidFill>
                  <a:srgbClr val="000000">
                    <a:tint val="75000"/>
                  </a:srgbClr>
                </a:solidFill>
              </a:rPr>
              <a:pPr fontAlgn="base">
                <a:spcBef>
                  <a:spcPct val="0"/>
                </a:spcBef>
                <a:spcAft>
                  <a:spcPct val="0"/>
                </a:spcAft>
              </a:pPr>
              <a:t>55</a:t>
            </a:fld>
            <a:endParaRPr lang="en-GB">
              <a:solidFill>
                <a:srgbClr val="000000">
                  <a:tint val="75000"/>
                </a:srgbClr>
              </a:solidFill>
            </a:endParaRPr>
          </a:p>
        </p:txBody>
      </p:sp>
    </p:spTree>
    <p:extLst>
      <p:ext uri="{BB962C8B-B14F-4D97-AF65-F5344CB8AC3E}">
        <p14:creationId xmlns:p14="http://schemas.microsoft.com/office/powerpoint/2010/main" val="667660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fontAlgn="base">
              <a:spcBef>
                <a:spcPct val="0"/>
              </a:spcBef>
              <a:spcAft>
                <a:spcPct val="0"/>
              </a:spcAft>
            </a:pPr>
            <a:fld id="{1C5C9FE9-8E8A-4237-A028-0547BDB48ABA}" type="slidenum">
              <a:rPr lang="en-GB">
                <a:solidFill>
                  <a:srgbClr val="000000">
                    <a:tint val="75000"/>
                  </a:srgbClr>
                </a:solidFill>
                <a:latin typeface="Infotextpro" panose="020B0504030101020102" pitchFamily="34" charset="0"/>
              </a:rPr>
              <a:pPr fontAlgn="base">
                <a:spcBef>
                  <a:spcPct val="0"/>
                </a:spcBef>
                <a:spcAft>
                  <a:spcPct val="0"/>
                </a:spcAft>
              </a:pPr>
              <a:t>56</a:t>
            </a:fld>
            <a:endParaRPr lang="en-GB" dirty="0">
              <a:solidFill>
                <a:srgbClr val="000000">
                  <a:tint val="75000"/>
                </a:srgbClr>
              </a:solidFill>
              <a:latin typeface="Infotextpro" panose="020B0504030101020102" pitchFamily="34" charset="0"/>
            </a:endParaRPr>
          </a:p>
        </p:txBody>
      </p:sp>
      <p:pic>
        <p:nvPicPr>
          <p:cNvPr id="7"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5701"/>
          <a:stretch/>
        </p:blipFill>
        <p:spPr bwMode="auto">
          <a:xfrm>
            <a:off x="1168658" y="1068227"/>
            <a:ext cx="6855231" cy="440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79936" y="791228"/>
            <a:ext cx="3567289" cy="830997"/>
          </a:xfrm>
          <a:prstGeom prst="rect">
            <a:avLst/>
          </a:prstGeom>
          <a:noFill/>
        </p:spPr>
        <p:txBody>
          <a:bodyPr wrap="square" rtlCol="0">
            <a:spAutoFit/>
          </a:bodyPr>
          <a:lstStyle/>
          <a:p>
            <a:pPr algn="r" fontAlgn="base">
              <a:spcBef>
                <a:spcPct val="0"/>
              </a:spcBef>
              <a:spcAft>
                <a:spcPct val="0"/>
              </a:spcAft>
            </a:pPr>
            <a:r>
              <a:rPr lang="en-GB" sz="4800" b="1" dirty="0">
                <a:solidFill>
                  <a:srgbClr val="38647C"/>
                </a:solidFill>
                <a:latin typeface="Infotextpro" panose="020B0504030101020102" pitchFamily="34" charset="0"/>
                <a:cs typeface="Times New Roman" pitchFamily="18" charset="0"/>
              </a:rPr>
              <a:t>Thank you</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5714" y="3174597"/>
            <a:ext cx="1655917" cy="2370646"/>
          </a:xfrm>
          <a:prstGeom prst="rect">
            <a:avLst/>
          </a:prstGeom>
          <a:ln>
            <a:solidFill>
              <a:schemeClr val="bg1">
                <a:lumMod val="65000"/>
              </a:schemeClr>
            </a:solidFill>
          </a:ln>
          <a:effectLst>
            <a:outerShdw blurRad="50800" dist="76200" dir="2700000" sx="99000" sy="99000" algn="tl" rotWithShape="0">
              <a:schemeClr val="tx1">
                <a:lumMod val="50000"/>
                <a:lumOff val="50000"/>
                <a:alpha val="86000"/>
              </a:scheme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0037" y="473310"/>
            <a:ext cx="1659337" cy="2334925"/>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90880" y="2190264"/>
            <a:ext cx="1666481" cy="2353235"/>
          </a:xfrm>
          <a:prstGeom prst="rect">
            <a:avLst/>
          </a:prstGeom>
          <a:ln>
            <a:noFill/>
          </a:ln>
          <a:effectLst>
            <a:outerShdw blurRad="50800" dist="38100" algn="l" rotWithShape="0">
              <a:prstClr val="black">
                <a:alpha val="40000"/>
              </a:prstClr>
            </a:outerShdw>
          </a:effectLst>
        </p:spPr>
      </p:pic>
      <p:sp>
        <p:nvSpPr>
          <p:cNvPr id="11" name="Rectangle 10"/>
          <p:cNvSpPr/>
          <p:nvPr/>
        </p:nvSpPr>
        <p:spPr>
          <a:xfrm>
            <a:off x="2848524" y="4051056"/>
            <a:ext cx="2141868" cy="492443"/>
          </a:xfrm>
          <a:prstGeom prst="rect">
            <a:avLst/>
          </a:prstGeom>
        </p:spPr>
        <p:txBody>
          <a:bodyPr wrap="none">
            <a:spAutoFit/>
          </a:bodyPr>
          <a:lstStyle/>
          <a:p>
            <a:pPr fontAlgn="base">
              <a:spcBef>
                <a:spcPct val="0"/>
              </a:spcBef>
              <a:spcAft>
                <a:spcPct val="0"/>
              </a:spcAft>
            </a:pPr>
            <a:r>
              <a:rPr lang="en-GB" sz="2600" b="1" dirty="0">
                <a:solidFill>
                  <a:srgbClr val="38647C"/>
                </a:solidFill>
                <a:latin typeface="InfoTextPro-Bold" panose="020B0804030101020102" pitchFamily="34" charset="0"/>
                <a:cs typeface="InfoTextPro-Bold" panose="020B0804030101020102" pitchFamily="34" charset="0"/>
              </a:rPr>
              <a:t>@dez_holmes</a:t>
            </a:r>
          </a:p>
        </p:txBody>
      </p:sp>
    </p:spTree>
    <p:extLst>
      <p:ext uri="{BB962C8B-B14F-4D97-AF65-F5344CB8AC3E}">
        <p14:creationId xmlns:p14="http://schemas.microsoft.com/office/powerpoint/2010/main" val="4094400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5" y="441661"/>
            <a:ext cx="8688339" cy="1133605"/>
          </a:xfrm>
        </p:spPr>
        <p:txBody>
          <a:bodyPr/>
          <a:lstStyle/>
          <a:p>
            <a:pPr algn="r"/>
            <a:r>
              <a:rPr lang="en-GB" dirty="0"/>
              <a:t>Further reading</a:t>
            </a:r>
          </a:p>
        </p:txBody>
      </p:sp>
      <p:sp>
        <p:nvSpPr>
          <p:cNvPr id="3" name="Content Placeholder 2"/>
          <p:cNvSpPr>
            <a:spLocks noGrp="1"/>
          </p:cNvSpPr>
          <p:nvPr>
            <p:ph idx="1"/>
          </p:nvPr>
        </p:nvSpPr>
        <p:spPr>
          <a:xfrm>
            <a:off x="1741701" y="1430216"/>
            <a:ext cx="8663832" cy="4854893"/>
          </a:xfrm>
        </p:spPr>
        <p:txBody>
          <a:bodyPr/>
          <a:lstStyle/>
          <a:p>
            <a:r>
              <a:rPr lang="en-GB" sz="1600" dirty="0"/>
              <a:t>Transitional Safeguarding (2018) original briefing: </a:t>
            </a:r>
            <a:r>
              <a:rPr lang="en-GB" sz="1600" dirty="0">
                <a:hlinkClick r:id="rId2"/>
              </a:rPr>
              <a:t>https://www.researchinpractice.org.uk/all/publications/2018/august/transitional-safeguarding-adolescence-to-adulthood-strategic-briefing-2018/</a:t>
            </a:r>
            <a:r>
              <a:rPr lang="en-GB" sz="1600" dirty="0"/>
              <a:t> </a:t>
            </a:r>
          </a:p>
          <a:p>
            <a:r>
              <a:rPr lang="en-GB" sz="1600" dirty="0"/>
              <a:t>The role of adult social work &amp; adult safeguarding to the Transitional Safeguarding agenda (2021): </a:t>
            </a:r>
            <a:r>
              <a:rPr lang="en-GB" sz="1600" dirty="0">
                <a:hlinkClick r:id="rId3"/>
              </a:rPr>
              <a:t>https://www.researchinpractice.org.uk/media/5420/67346_dhsc_trans-safe-report_bridging-the-gap_web.pdf</a:t>
            </a:r>
            <a:r>
              <a:rPr lang="en-GB" sz="1600" dirty="0"/>
              <a:t> </a:t>
            </a:r>
          </a:p>
          <a:p>
            <a:r>
              <a:rPr lang="en-GB" sz="1600" dirty="0"/>
              <a:t>Transitional Safeguarding and justice: </a:t>
            </a:r>
            <a:r>
              <a:rPr lang="en-GB" sz="1600" u="sng" dirty="0">
                <a:hlinkClick r:id="rId4"/>
              </a:rPr>
              <a:t>https://www.justiceinspectorates.gov.uk/hmiprobation/wp-content/uploads/sites/5/2022/03/Academic-Insights-Holmes-and-Smith-RM.pdf</a:t>
            </a:r>
            <a:r>
              <a:rPr lang="en-GB" sz="1600" dirty="0"/>
              <a:t> </a:t>
            </a:r>
          </a:p>
          <a:p>
            <a:r>
              <a:rPr lang="en-GB" sz="1600" dirty="0"/>
              <a:t>The relationship between Contextual Safeguarding, Complex Safeguarding and Transitional Safeguarding (2019): </a:t>
            </a:r>
            <a:r>
              <a:rPr lang="en-GB" sz="1600" dirty="0">
                <a:hlinkClick r:id="rId5"/>
              </a:rPr>
              <a:t>https://www.researchinpractice.org.uk/children/publications/2019/january/safeguarding-during-adolescence-the-relationship-between-contextual-safeguarding-complex-safeguarding-and-transitional-safeguarding-2019/</a:t>
            </a:r>
            <a:r>
              <a:rPr lang="en-GB" sz="1600" dirty="0"/>
              <a:t> </a:t>
            </a:r>
          </a:p>
          <a:p>
            <a:r>
              <a:rPr lang="en-GB" sz="1600" dirty="0"/>
              <a:t>Systems leadership: </a:t>
            </a:r>
            <a:r>
              <a:rPr lang="en-GB" sz="1600" dirty="0">
                <a:hlinkClick r:id="rId6"/>
              </a:rPr>
              <a:t>https://thestaffcollege.uk/staff-college-research/systems-leadership-research/</a:t>
            </a:r>
            <a:r>
              <a:rPr lang="en-GB" sz="1600" dirty="0"/>
              <a:t> </a:t>
            </a:r>
          </a:p>
          <a:p>
            <a:endParaRPr lang="en-GB" sz="1800" dirty="0"/>
          </a:p>
        </p:txBody>
      </p:sp>
      <p:sp>
        <p:nvSpPr>
          <p:cNvPr id="4" name="Slide Number Placeholder 3"/>
          <p:cNvSpPr>
            <a:spLocks noGrp="1"/>
          </p:cNvSpPr>
          <p:nvPr>
            <p:ph type="sldNum" sz="quarter" idx="10"/>
          </p:nvPr>
        </p:nvSpPr>
        <p:spPr/>
        <p:txBody>
          <a:bodyPr/>
          <a:lstStyle/>
          <a:p>
            <a:pPr fontAlgn="base">
              <a:spcBef>
                <a:spcPct val="0"/>
              </a:spcBef>
              <a:spcAft>
                <a:spcPct val="0"/>
              </a:spcAft>
            </a:pPr>
            <a:fld id="{B230FB2D-6228-4E21-8EA4-AF43349A18F4}" type="slidenum">
              <a:rPr lang="en-GB">
                <a:solidFill>
                  <a:srgbClr val="000000">
                    <a:tint val="75000"/>
                  </a:srgbClr>
                </a:solidFill>
              </a:rPr>
              <a:pPr fontAlgn="base">
                <a:spcBef>
                  <a:spcPct val="0"/>
                </a:spcBef>
                <a:spcAft>
                  <a:spcPct val="0"/>
                </a:spcAft>
              </a:pPr>
              <a:t>57</a:t>
            </a:fld>
            <a:endParaRPr lang="en-GB" dirty="0">
              <a:solidFill>
                <a:srgbClr val="000000">
                  <a:tint val="75000"/>
                </a:srgbClr>
              </a:solidFill>
            </a:endParaRPr>
          </a:p>
        </p:txBody>
      </p:sp>
    </p:spTree>
    <p:extLst>
      <p:ext uri="{BB962C8B-B14F-4D97-AF65-F5344CB8AC3E}">
        <p14:creationId xmlns:p14="http://schemas.microsoft.com/office/powerpoint/2010/main" val="4249188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F24B-7F70-7816-8B99-8026DA27EA0F}"/>
              </a:ext>
            </a:extLst>
          </p:cNvPr>
          <p:cNvSpPr>
            <a:spLocks noGrp="1"/>
          </p:cNvSpPr>
          <p:nvPr>
            <p:ph type="title"/>
          </p:nvPr>
        </p:nvSpPr>
        <p:spPr/>
        <p:txBody>
          <a:bodyPr/>
          <a:lstStyle/>
          <a:p>
            <a:r>
              <a:rPr lang="en-GB" dirty="0"/>
              <a:t>Table Discussion and Audience Poll</a:t>
            </a:r>
          </a:p>
        </p:txBody>
      </p:sp>
      <p:pic>
        <p:nvPicPr>
          <p:cNvPr id="8" name="Content Placeholder 7">
            <a:extLst>
              <a:ext uri="{FF2B5EF4-FFF2-40B4-BE49-F238E27FC236}">
                <a16:creationId xmlns:a16="http://schemas.microsoft.com/office/drawing/2014/main" id="{7ACBFCC0-FAB4-E28D-DCC5-938F04DBC5CE}"/>
              </a:ext>
            </a:extLst>
          </p:cNvPr>
          <p:cNvPicPr>
            <a:picLocks noGrp="1" noChangeAspect="1"/>
          </p:cNvPicPr>
          <p:nvPr>
            <p:ph idx="1"/>
          </p:nvPr>
        </p:nvPicPr>
        <p:blipFill>
          <a:blip r:embed="rId2"/>
          <a:stretch>
            <a:fillRect/>
          </a:stretch>
        </p:blipFill>
        <p:spPr>
          <a:xfrm>
            <a:off x="542925" y="1217609"/>
            <a:ext cx="4601187" cy="4072347"/>
          </a:xfrm>
        </p:spPr>
      </p:pic>
      <p:sp>
        <p:nvSpPr>
          <p:cNvPr id="9" name="TextBox 8">
            <a:extLst>
              <a:ext uri="{FF2B5EF4-FFF2-40B4-BE49-F238E27FC236}">
                <a16:creationId xmlns:a16="http://schemas.microsoft.com/office/drawing/2014/main" id="{3B20F9A6-A132-369B-1666-3CD7D57EB732}"/>
              </a:ext>
            </a:extLst>
          </p:cNvPr>
          <p:cNvSpPr txBox="1"/>
          <p:nvPr/>
        </p:nvSpPr>
        <p:spPr>
          <a:xfrm>
            <a:off x="5144112" y="1846708"/>
            <a:ext cx="6724038" cy="4412105"/>
          </a:xfrm>
          <a:prstGeom prst="rect">
            <a:avLst/>
          </a:prstGeom>
          <a:noFill/>
        </p:spPr>
        <p:txBody>
          <a:bodyPr wrap="square" rtlCol="0">
            <a:spAutoFit/>
          </a:bodyPr>
          <a:lstStyle/>
          <a:p>
            <a:pPr>
              <a:lnSpc>
                <a:spcPct val="115000"/>
              </a:lnSpc>
              <a:spcAft>
                <a:spcPts val="1000"/>
              </a:spcAft>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At each layer of the local system…</a:t>
            </a:r>
          </a:p>
          <a:p>
            <a:pPr>
              <a:lnSpc>
                <a:spcPct val="115000"/>
              </a:lnSpc>
              <a:spcAft>
                <a:spcPts val="1000"/>
              </a:spcAft>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What would need to </a:t>
            </a:r>
            <a:r>
              <a:rPr lang="en-GB" sz="2800" b="1" dirty="0">
                <a:effectLst/>
                <a:latin typeface="Calibri" panose="020F0502020204030204" pitchFamily="34" charset="0"/>
                <a:ea typeface="Times New Roman" panose="02020603050405020304" pitchFamily="18" charset="0"/>
                <a:cs typeface="Times New Roman" panose="02020603050405020304" pitchFamily="18" charset="0"/>
              </a:rPr>
              <a:t>STOP </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happening, </a:t>
            </a:r>
            <a:r>
              <a:rPr lang="en-GB" sz="2800" b="1" dirty="0">
                <a:effectLst/>
                <a:latin typeface="Calibri" panose="020F0502020204030204" pitchFamily="34" charset="0"/>
                <a:ea typeface="Times New Roman" panose="02020603050405020304" pitchFamily="18" charset="0"/>
                <a:cs typeface="Times New Roman" panose="02020603050405020304" pitchFamily="18" charset="0"/>
              </a:rPr>
              <a:t>START</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 happening, or be </a:t>
            </a:r>
            <a:r>
              <a:rPr lang="en-GB" sz="2800" b="1" dirty="0">
                <a:effectLst/>
                <a:latin typeface="Calibri" panose="020F0502020204030204" pitchFamily="34" charset="0"/>
                <a:ea typeface="Times New Roman" panose="02020603050405020304" pitchFamily="18" charset="0"/>
                <a:cs typeface="Times New Roman" panose="02020603050405020304" pitchFamily="18" charset="0"/>
              </a:rPr>
              <a:t>STRENGTHENED / SUSTAINED</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 for your work to reflect the messages you have heard today? </a:t>
            </a:r>
          </a:p>
          <a:p>
            <a:pPr>
              <a:lnSpc>
                <a:spcPct val="115000"/>
              </a:lnSpc>
              <a:spcAft>
                <a:spcPts val="1000"/>
              </a:spcAft>
            </a:pPr>
            <a:endParaRPr lang="en-GB"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28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Your discussion notes will be collected by the SAB team. </a:t>
            </a:r>
          </a:p>
        </p:txBody>
      </p:sp>
      <p:pic>
        <p:nvPicPr>
          <p:cNvPr id="10" name="Picture 9">
            <a:extLst>
              <a:ext uri="{FF2B5EF4-FFF2-40B4-BE49-F238E27FC236}">
                <a16:creationId xmlns:a16="http://schemas.microsoft.com/office/drawing/2014/main" id="{0EFE074C-717A-4914-E99D-0CCEC09CDECC}"/>
              </a:ext>
            </a:extLst>
          </p:cNvPr>
          <p:cNvPicPr>
            <a:picLocks noChangeAspect="1"/>
          </p:cNvPicPr>
          <p:nvPr/>
        </p:nvPicPr>
        <p:blipFill>
          <a:blip r:embed="rId3"/>
          <a:stretch>
            <a:fillRect/>
          </a:stretch>
        </p:blipFill>
        <p:spPr>
          <a:xfrm>
            <a:off x="377638" y="5289956"/>
            <a:ext cx="2267909" cy="1231499"/>
          </a:xfrm>
          <a:prstGeom prst="rect">
            <a:avLst/>
          </a:prstGeom>
        </p:spPr>
      </p:pic>
    </p:spTree>
    <p:extLst>
      <p:ext uri="{BB962C8B-B14F-4D97-AF65-F5344CB8AC3E}">
        <p14:creationId xmlns:p14="http://schemas.microsoft.com/office/powerpoint/2010/main" val="23628582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451E7C6-1961-4199-B95E-D0993B9FB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6616"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37" name="Rectangle 36">
            <a:extLst>
              <a:ext uri="{FF2B5EF4-FFF2-40B4-BE49-F238E27FC236}">
                <a16:creationId xmlns:a16="http://schemas.microsoft.com/office/drawing/2014/main" id="{3B97F1EF-0AED-4298-89CA-8BA44F71D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534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8EAFC1B8-E42D-4D02-8F8D-944CAD4FC902}"/>
              </a:ext>
            </a:extLst>
          </p:cNvPr>
          <p:cNvSpPr>
            <a:spLocks noGrp="1"/>
          </p:cNvSpPr>
          <p:nvPr>
            <p:ph type="ctrTitle"/>
          </p:nvPr>
        </p:nvSpPr>
        <p:spPr>
          <a:xfrm>
            <a:off x="679174" y="964277"/>
            <a:ext cx="7052937" cy="4159458"/>
          </a:xfrm>
        </p:spPr>
        <p:txBody>
          <a:bodyPr wrap="square">
            <a:normAutofit/>
          </a:bodyPr>
          <a:lstStyle/>
          <a:p>
            <a:pPr algn="ctr"/>
            <a:r>
              <a:rPr lang="en-GB" sz="6100" dirty="0"/>
              <a:t>Safeguarding Adult Review</a:t>
            </a:r>
            <a:br>
              <a:rPr lang="en-GB" sz="6100" dirty="0"/>
            </a:br>
            <a:br>
              <a:rPr lang="en-GB" sz="6100" dirty="0"/>
            </a:br>
            <a:r>
              <a:rPr lang="en-GB" sz="7200" b="1" dirty="0">
                <a:effectLst/>
                <a:ea typeface="Times New Roman" panose="02020603050405020304" pitchFamily="18" charset="0"/>
              </a:rPr>
              <a:t>‘Max’</a:t>
            </a:r>
            <a:endParaRPr lang="en-GB" sz="6100" b="1" dirty="0"/>
          </a:p>
        </p:txBody>
      </p:sp>
      <p:sp>
        <p:nvSpPr>
          <p:cNvPr id="3" name="Subtitle 2">
            <a:extLst>
              <a:ext uri="{FF2B5EF4-FFF2-40B4-BE49-F238E27FC236}">
                <a16:creationId xmlns:a16="http://schemas.microsoft.com/office/drawing/2014/main" id="{29FE0726-A840-4905-AE33-B7EF3CCA4919}"/>
              </a:ext>
            </a:extLst>
          </p:cNvPr>
          <p:cNvSpPr>
            <a:spLocks noGrp="1"/>
          </p:cNvSpPr>
          <p:nvPr>
            <p:ph type="subTitle" idx="1"/>
          </p:nvPr>
        </p:nvSpPr>
        <p:spPr>
          <a:xfrm>
            <a:off x="826816" y="5123734"/>
            <a:ext cx="7043461" cy="1188175"/>
          </a:xfrm>
        </p:spPr>
        <p:txBody>
          <a:bodyPr>
            <a:normAutofit fontScale="92500" lnSpcReduction="10000"/>
          </a:bodyPr>
          <a:lstStyle/>
          <a:p>
            <a:pPr algn="ctr"/>
            <a:r>
              <a:rPr lang="en-GB" sz="4800" dirty="0"/>
              <a:t>The next challenge: How to measure success</a:t>
            </a:r>
          </a:p>
        </p:txBody>
      </p:sp>
      <p:sp>
        <p:nvSpPr>
          <p:cNvPr id="39" name="Title 1">
            <a:extLst>
              <a:ext uri="{FF2B5EF4-FFF2-40B4-BE49-F238E27FC236}">
                <a16:creationId xmlns:a16="http://schemas.microsoft.com/office/drawing/2014/main" id="{091782EE-F77E-4722-85F0-C1E5F079003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7678" y="2627791"/>
            <a:ext cx="6235148" cy="3592034"/>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9600" b="0" i="0" u="none" strike="noStrike" kern="1200" cap="none" spc="-300" normalizeH="0" baseline="0" noProof="0" dirty="0">
              <a:ln>
                <a:noFill/>
              </a:ln>
              <a:gradFill flip="none" rotWithShape="1">
                <a:gsLst>
                  <a:gs pos="32000">
                    <a:prstClr val="white">
                      <a:lumMod val="89000"/>
                    </a:prstClr>
                  </a:gs>
                  <a:gs pos="0">
                    <a:prstClr val="black">
                      <a:lumMod val="41000"/>
                      <a:lumOff val="59000"/>
                    </a:prstClr>
                  </a:gs>
                  <a:gs pos="100000">
                    <a:srgbClr val="94D7E4">
                      <a:lumMod val="0"/>
                      <a:lumOff val="100000"/>
                    </a:srgbClr>
                  </a:gs>
                </a:gsLst>
                <a:lin ang="8100000" scaled="1"/>
                <a:tileRect/>
              </a:gradFill>
              <a:effectLst>
                <a:outerShdw blurRad="469900" dist="342900" dir="5400000" sy="-20000" rotWithShape="0">
                  <a:prstClr val="black"/>
                </a:outerShdw>
              </a:effectLst>
              <a:uLnTx/>
              <a:uFillTx/>
              <a:latin typeface="Corbel" panose="020B0503020204020204"/>
              <a:ea typeface="+mj-ea"/>
              <a:cs typeface="+mj-cs"/>
            </a:endParaRPr>
          </a:p>
        </p:txBody>
      </p:sp>
      <p:pic>
        <p:nvPicPr>
          <p:cNvPr id="5" name="Picture 4" descr="Logo&#10;&#10;Description automatically generated with low confidence">
            <a:extLst>
              <a:ext uri="{FF2B5EF4-FFF2-40B4-BE49-F238E27FC236}">
                <a16:creationId xmlns:a16="http://schemas.microsoft.com/office/drawing/2014/main" id="{5A4C97A9-3AA2-4ADA-BE5F-617DD54AE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762" y="3999245"/>
            <a:ext cx="2800500" cy="1693112"/>
          </a:xfrm>
          <a:prstGeom prst="rect">
            <a:avLst/>
          </a:prstGeom>
        </p:spPr>
      </p:pic>
      <p:pic>
        <p:nvPicPr>
          <p:cNvPr id="4" name="Picture 3" descr="Text&#10;&#10;Description automatically generated">
            <a:extLst>
              <a:ext uri="{FF2B5EF4-FFF2-40B4-BE49-F238E27FC236}">
                <a16:creationId xmlns:a16="http://schemas.microsoft.com/office/drawing/2014/main" id="{09AA22AB-70D6-B9B0-DC8B-024FE63A51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55319" y="1563583"/>
            <a:ext cx="2827671" cy="1549072"/>
          </a:xfrm>
          <a:prstGeom prst="rect">
            <a:avLst/>
          </a:prstGeom>
          <a:noFill/>
        </p:spPr>
      </p:pic>
    </p:spTree>
    <p:extLst>
      <p:ext uri="{BB962C8B-B14F-4D97-AF65-F5344CB8AC3E}">
        <p14:creationId xmlns:p14="http://schemas.microsoft.com/office/powerpoint/2010/main" val="109253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42DB-3C08-4FDF-BBF0-A7F58DE10B88}"/>
              </a:ext>
            </a:extLst>
          </p:cNvPr>
          <p:cNvSpPr>
            <a:spLocks noGrp="1"/>
          </p:cNvSpPr>
          <p:nvPr>
            <p:ph type="title"/>
          </p:nvPr>
        </p:nvSpPr>
        <p:spPr>
          <a:xfrm>
            <a:off x="838200" y="115744"/>
            <a:ext cx="10515600" cy="881784"/>
          </a:xfrm>
        </p:spPr>
        <p:txBody>
          <a:bodyPr/>
          <a:lstStyle/>
          <a:p>
            <a:r>
              <a:rPr lang="en-GB" dirty="0">
                <a:solidFill>
                  <a:srgbClr val="00B0F0"/>
                </a:solidFill>
              </a:rPr>
              <a:t>Pen Picture of Max</a:t>
            </a:r>
          </a:p>
        </p:txBody>
      </p:sp>
      <p:sp>
        <p:nvSpPr>
          <p:cNvPr id="4" name="Content Placeholder 3">
            <a:extLst>
              <a:ext uri="{FF2B5EF4-FFF2-40B4-BE49-F238E27FC236}">
                <a16:creationId xmlns:a16="http://schemas.microsoft.com/office/drawing/2014/main" id="{72538F79-CBD9-4DCF-895C-8E04A434483A}"/>
              </a:ext>
            </a:extLst>
          </p:cNvPr>
          <p:cNvSpPr>
            <a:spLocks noGrp="1"/>
          </p:cNvSpPr>
          <p:nvPr>
            <p:ph idx="1"/>
          </p:nvPr>
        </p:nvSpPr>
        <p:spPr>
          <a:xfrm>
            <a:off x="1119999" y="914400"/>
            <a:ext cx="10831855" cy="5652655"/>
          </a:xfrm>
        </p:spPr>
        <p:txBody>
          <a:bodyPr>
            <a:normAutofit fontScale="92500"/>
          </a:bodyPr>
          <a:lstStyle/>
          <a:p>
            <a:pPr algn="just">
              <a:spcAft>
                <a:spcPts val="600"/>
              </a:spcAft>
            </a:pPr>
            <a:r>
              <a:rPr lang="en-GB" sz="2400" dirty="0">
                <a:solidFill>
                  <a:schemeClr val="tx1"/>
                </a:solidFill>
                <a:effectLst/>
                <a:latin typeface="Arial" panose="020B0604020202020204" pitchFamily="34" charset="0"/>
                <a:ea typeface="Calibri" panose="020F0502020204030204" pitchFamily="34" charset="0"/>
              </a:rPr>
              <a:t>Max was an 18 year old White British man who had been adopted in infancy, who was described as a mischievous, ‘smashing young man’, a free spirit who could be very kind. He was passionate about music and extremely talented, able to play any song by memory and generously helped other young people on his music course with their work. </a:t>
            </a:r>
          </a:p>
          <a:p>
            <a:pPr algn="just">
              <a:spcAft>
                <a:spcPts val="600"/>
              </a:spcAft>
            </a:pPr>
            <a:r>
              <a:rPr lang="en-GB" sz="2400" dirty="0">
                <a:solidFill>
                  <a:schemeClr val="tx1"/>
                </a:solidFill>
                <a:effectLst/>
                <a:latin typeface="Arial" panose="020B0604020202020204" pitchFamily="34" charset="0"/>
                <a:ea typeface="Calibri" panose="020F0502020204030204" pitchFamily="34" charset="0"/>
              </a:rPr>
              <a:t>The description of Max as having ‘high functioning’ autism may have been misleading to professionals working with him. Although Max was not learning disabled, his full-scale IQ had been assessed 73, which placed him on the borderline of learning needs. Certainly, his autism and anxiety made it more difficult for Max to understand his place in the world and he had poor impulse control due to attention deficit hyperactivity disorder which contributed to poor decisions.</a:t>
            </a:r>
          </a:p>
          <a:p>
            <a:pPr algn="just">
              <a:spcAft>
                <a:spcPts val="600"/>
              </a:spcAft>
            </a:pPr>
            <a:r>
              <a:rPr lang="en-GB" sz="2400" dirty="0">
                <a:solidFill>
                  <a:schemeClr val="tx1"/>
                </a:solidFill>
                <a:effectLst/>
                <a:latin typeface="Arial" panose="020B0604020202020204" pitchFamily="34" charset="0"/>
                <a:ea typeface="Calibri" panose="020F0502020204030204" pitchFamily="34" charset="0"/>
              </a:rPr>
              <a:t>Max lacked insight into the intentions and motivations of others, which made it difficult for him to make or sustain friendships, but his desperate longing to belong meant that he was very vulnerable to those who could exploit him. This was likely exacerbated by the lengthy period he was out of mainstream education from the age of 16, placed by himself in a residential unit under 2-1 supervision, without the opportunity to develop his social skills.</a:t>
            </a:r>
            <a:endParaRPr lang="en-GB" sz="3600" dirty="0">
              <a:solidFill>
                <a:schemeClr val="tx1"/>
              </a:solidFill>
            </a:endParaRPr>
          </a:p>
        </p:txBody>
      </p:sp>
    </p:spTree>
    <p:extLst>
      <p:ext uri="{BB962C8B-B14F-4D97-AF65-F5344CB8AC3E}">
        <p14:creationId xmlns:p14="http://schemas.microsoft.com/office/powerpoint/2010/main" val="2348534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E89F-596E-234C-D658-0082B022BC31}"/>
              </a:ext>
            </a:extLst>
          </p:cNvPr>
          <p:cNvSpPr>
            <a:spLocks noGrp="1"/>
          </p:cNvSpPr>
          <p:nvPr>
            <p:ph type="title"/>
          </p:nvPr>
        </p:nvSpPr>
        <p:spPr>
          <a:xfrm flipV="1">
            <a:off x="838200" y="299258"/>
            <a:ext cx="10515600" cy="65867"/>
          </a:xfrm>
        </p:spPr>
        <p:txBody>
          <a:bodyPr>
            <a:normAutofit fontScale="90000"/>
          </a:bodyPr>
          <a:lstStyle/>
          <a:p>
            <a:r>
              <a:rPr lang="en-GB" dirty="0"/>
              <a:t> </a:t>
            </a:r>
          </a:p>
        </p:txBody>
      </p:sp>
      <p:sp>
        <p:nvSpPr>
          <p:cNvPr id="3" name="Content Placeholder 2">
            <a:extLst>
              <a:ext uri="{FF2B5EF4-FFF2-40B4-BE49-F238E27FC236}">
                <a16:creationId xmlns:a16="http://schemas.microsoft.com/office/drawing/2014/main" id="{1C8A87D8-09A3-4FB6-7612-45EF4D2EE49B}"/>
              </a:ext>
            </a:extLst>
          </p:cNvPr>
          <p:cNvSpPr>
            <a:spLocks noGrp="1"/>
          </p:cNvSpPr>
          <p:nvPr>
            <p:ph idx="1"/>
          </p:nvPr>
        </p:nvSpPr>
        <p:spPr>
          <a:xfrm>
            <a:off x="1120000" y="182880"/>
            <a:ext cx="10233800" cy="6016308"/>
          </a:xfrm>
        </p:spPr>
        <p:txBody>
          <a:bodyPr/>
          <a:lstStyle/>
          <a:p>
            <a:pPr algn="just"/>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core question a SAB should ask after implementing a SAR action plan is “Has this work reduced the risk that this incident would happen again?” </a:t>
            </a:r>
          </a:p>
          <a:p>
            <a:pPr algn="just"/>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One of the safeguarding leads who participated in the action planning review noted that Max’s SAR had the biggest impact on practice of any SAR she had ever seen, due to the commitment not just by partner agencies as organisations, but engagement by practitioners at all levels of those agencies. Although the SAR was published less than 12 months ago, the progress that has been made to date has been very impressive. </a:t>
            </a:r>
          </a:p>
          <a:p>
            <a:pPr algn="just"/>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However, the challenge is in gathering the evidence to answer that those changes have resulted in a reduction in the risks to young people. </a:t>
            </a:r>
          </a:p>
          <a:p>
            <a:endParaRPr lang="en-GB" dirty="0"/>
          </a:p>
        </p:txBody>
      </p:sp>
    </p:spTree>
    <p:extLst>
      <p:ext uri="{BB962C8B-B14F-4D97-AF65-F5344CB8AC3E}">
        <p14:creationId xmlns:p14="http://schemas.microsoft.com/office/powerpoint/2010/main" val="591443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8195-7C5A-D9FD-4113-E282927B7179}"/>
              </a:ext>
            </a:extLst>
          </p:cNvPr>
          <p:cNvSpPr>
            <a:spLocks noGrp="1"/>
          </p:cNvSpPr>
          <p:nvPr>
            <p:ph type="title"/>
          </p:nvPr>
        </p:nvSpPr>
        <p:spPr/>
        <p:txBody>
          <a:bodyPr/>
          <a:lstStyle/>
          <a:p>
            <a:r>
              <a:rPr lang="en-GB" dirty="0"/>
              <a:t>An action plan is a living document</a:t>
            </a:r>
          </a:p>
        </p:txBody>
      </p:sp>
      <p:sp>
        <p:nvSpPr>
          <p:cNvPr id="3" name="Content Placeholder 2">
            <a:extLst>
              <a:ext uri="{FF2B5EF4-FFF2-40B4-BE49-F238E27FC236}">
                <a16:creationId xmlns:a16="http://schemas.microsoft.com/office/drawing/2014/main" id="{7F5D5321-0F2D-609E-C913-406A2A088FB4}"/>
              </a:ext>
            </a:extLst>
          </p:cNvPr>
          <p:cNvSpPr>
            <a:spLocks noGrp="1"/>
          </p:cNvSpPr>
          <p:nvPr>
            <p:ph idx="1"/>
          </p:nvPr>
        </p:nvSpPr>
        <p:spPr/>
        <p:txBody>
          <a:bodyPr>
            <a:normAutofit fontScale="92500"/>
          </a:bodyPr>
          <a:lstStyle/>
          <a:p>
            <a:r>
              <a:rPr lang="en-GB" dirty="0">
                <a:solidFill>
                  <a:schemeClr val="tx1"/>
                </a:solidFill>
              </a:rPr>
              <a:t>Lag measures are performance indicators the demonstrate whether you’ve achieved your long-term goals of improving the safety of young people transitioning to adulthood – </a:t>
            </a:r>
            <a:r>
              <a:rPr lang="en-GB" dirty="0" err="1">
                <a:solidFill>
                  <a:schemeClr val="tx1"/>
                </a:solidFill>
              </a:rPr>
              <a:t>eg</a:t>
            </a:r>
            <a:r>
              <a:rPr lang="en-GB" dirty="0">
                <a:solidFill>
                  <a:schemeClr val="tx1"/>
                </a:solidFill>
              </a:rPr>
              <a:t> reducing the number </a:t>
            </a:r>
            <a:r>
              <a:rPr lang="en-GB">
                <a:solidFill>
                  <a:schemeClr val="tx1"/>
                </a:solidFill>
              </a:rPr>
              <a:t>of annual s136 </a:t>
            </a:r>
            <a:r>
              <a:rPr lang="en-GB" dirty="0">
                <a:solidFill>
                  <a:schemeClr val="tx1"/>
                </a:solidFill>
              </a:rPr>
              <a:t>and s5 MHA detentions for 18-25 </a:t>
            </a:r>
            <a:r>
              <a:rPr lang="en-GB">
                <a:solidFill>
                  <a:schemeClr val="tx1"/>
                </a:solidFill>
              </a:rPr>
              <a:t>year olds.</a:t>
            </a:r>
            <a:endParaRPr lang="en-GB" dirty="0">
              <a:solidFill>
                <a:schemeClr val="tx1"/>
              </a:solidFill>
            </a:endParaRPr>
          </a:p>
          <a:p>
            <a:r>
              <a:rPr lang="en-GB" dirty="0">
                <a:solidFill>
                  <a:schemeClr val="tx1"/>
                </a:solidFill>
              </a:rPr>
              <a:t>Lead measures are ‘real time’ indicators of whether you’re likely to achieve your long-term goals – </a:t>
            </a:r>
            <a:r>
              <a:rPr lang="en-GB" dirty="0" err="1">
                <a:solidFill>
                  <a:schemeClr val="tx1"/>
                </a:solidFill>
              </a:rPr>
              <a:t>eg</a:t>
            </a:r>
            <a:r>
              <a:rPr lang="en-GB" dirty="0">
                <a:solidFill>
                  <a:schemeClr val="tx1"/>
                </a:solidFill>
              </a:rPr>
              <a:t> increasing the proportion of young people accessing CAMHS who have a clear mental health transition pathway in place at 17.5years.</a:t>
            </a:r>
          </a:p>
          <a:p>
            <a:r>
              <a:rPr lang="en-GB" dirty="0">
                <a:solidFill>
                  <a:schemeClr val="tx1"/>
                </a:solidFill>
              </a:rPr>
              <a:t>If your lead measures show that you are unlikely to achieve your lag measures, you should consider ‘why not’ and ‘what else is needed?’ and adjust your action plan accordingly</a:t>
            </a:r>
          </a:p>
        </p:txBody>
      </p:sp>
    </p:spTree>
    <p:extLst>
      <p:ext uri="{BB962C8B-B14F-4D97-AF65-F5344CB8AC3E}">
        <p14:creationId xmlns:p14="http://schemas.microsoft.com/office/powerpoint/2010/main" val="3404060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3315-600D-A0BF-93F8-AC505739F91E}"/>
              </a:ext>
            </a:extLst>
          </p:cNvPr>
          <p:cNvSpPr>
            <a:spLocks noGrp="1"/>
          </p:cNvSpPr>
          <p:nvPr>
            <p:ph type="title"/>
          </p:nvPr>
        </p:nvSpPr>
        <p:spPr>
          <a:xfrm>
            <a:off x="838200" y="365126"/>
            <a:ext cx="10515600" cy="532650"/>
          </a:xfrm>
        </p:spPr>
        <p:txBody>
          <a:bodyPr>
            <a:normAutofit fontScale="90000"/>
          </a:bodyPr>
          <a:lstStyle/>
          <a:p>
            <a:r>
              <a:rPr lang="en-GB" dirty="0"/>
              <a:t>Recommendations</a:t>
            </a:r>
          </a:p>
        </p:txBody>
      </p:sp>
      <p:sp>
        <p:nvSpPr>
          <p:cNvPr id="3" name="Content Placeholder 2">
            <a:extLst>
              <a:ext uri="{FF2B5EF4-FFF2-40B4-BE49-F238E27FC236}">
                <a16:creationId xmlns:a16="http://schemas.microsoft.com/office/drawing/2014/main" id="{C63EC413-D82A-07E3-791B-23112E44CF54}"/>
              </a:ext>
            </a:extLst>
          </p:cNvPr>
          <p:cNvSpPr>
            <a:spLocks noGrp="1"/>
          </p:cNvSpPr>
          <p:nvPr>
            <p:ph idx="1"/>
          </p:nvPr>
        </p:nvSpPr>
        <p:spPr>
          <a:xfrm>
            <a:off x="1120000" y="1030777"/>
            <a:ext cx="10233800" cy="5586153"/>
          </a:xfrm>
        </p:spPr>
        <p:txBody>
          <a:bodyPr>
            <a:normAutofit lnSpcReduction="10000"/>
          </a:bodyPr>
          <a:lstStyle/>
          <a:p>
            <a:pPr marL="0" indent="0" algn="just">
              <a:spcAft>
                <a:spcPts val="1200"/>
              </a:spcAft>
              <a:buSzPts val="1100"/>
              <a:buNone/>
            </a:pPr>
            <a:r>
              <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Too few performance indicators collected currently demonstrate safeguarding adults’ activity of partner organisations and action plans are overly focussed on outputs rather than outcomes. Given the upcoming CQC assurance framework it is important for the SAB evidence that its data collection and ability to analyse the efficacy of its safeguarding function is robust.</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1800" b="1" dirty="0">
                <a:solidFill>
                  <a:srgbClr val="00B0F0"/>
                </a:solidFill>
                <a:effectLst/>
                <a:latin typeface="Arial" panose="020B0604020202020204" pitchFamily="34" charset="0"/>
                <a:ea typeface="Yu Gothic Light" panose="020B0300000000000000" pitchFamily="34" charset="-128"/>
                <a:cs typeface="Times New Roman" panose="02020603050405020304" pitchFamily="18" charset="0"/>
              </a:rPr>
              <a:t>Recommendation 1</a:t>
            </a:r>
            <a:r>
              <a:rPr lang="en-GB" sz="1600" dirty="0">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current action plan should be updated with the progress of each action identified to date. </a:t>
            </a:r>
          </a:p>
          <a:p>
            <a:pPr marL="0" indent="0" algn="just">
              <a:buNone/>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1800" b="1" dirty="0">
                <a:solidFill>
                  <a:srgbClr val="00B0F0"/>
                </a:solidFill>
                <a:effectLst/>
                <a:latin typeface="Arial" panose="020B0604020202020204" pitchFamily="34" charset="0"/>
                <a:ea typeface="Yu Gothic Light" panose="020B0300000000000000" pitchFamily="34" charset="-128"/>
                <a:cs typeface="Times New Roman" panose="02020603050405020304" pitchFamily="18" charset="0"/>
              </a:rPr>
              <a:t>Recommendation 2</a:t>
            </a: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action plan proforma should include agreed target measures providing data-driven evidence of improved outcomes and reduced risk resulting from actions. Benchmarking data in respect of these target measures should be captured in respect of cases which pre-date implementation of the changes, then a review of the actions delivered should be timetabled to evidence that positive change is sustained, or allow consideration of further improvement work if necessary. </a:t>
            </a:r>
          </a:p>
          <a:p>
            <a:pPr marL="0" indent="0" algn="just">
              <a:buNone/>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1800" b="1" dirty="0">
                <a:solidFill>
                  <a:srgbClr val="00B0F0"/>
                </a:solidFill>
                <a:effectLst/>
                <a:latin typeface="Arial" panose="020B0604020202020204" pitchFamily="34" charset="0"/>
                <a:ea typeface="Yu Gothic Light" panose="020B0300000000000000" pitchFamily="34" charset="-128"/>
                <a:cs typeface="Times New Roman" panose="02020603050405020304" pitchFamily="18" charset="0"/>
              </a:rPr>
              <a:t>Recommendation 3</a:t>
            </a:r>
            <a:r>
              <a:rPr lang="en-GB" sz="1600" dirty="0">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SAB statutory partners (local authority, health and police) should explore and agree suitable resources to ensure the SAB has adequate insight into performance measures. This should be designed so that reports are accessible for SAB members. As a minimum all SAC performance data should be provided in table/pie chart formats alongside the local authority’s demographic profile and that indicates if data is improving or worsening. </a:t>
            </a:r>
          </a:p>
          <a:p>
            <a:pPr algn="just"/>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844310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B46A-F4E2-C4A4-59D5-9D31DB0439E2}"/>
              </a:ext>
            </a:extLst>
          </p:cNvPr>
          <p:cNvSpPr>
            <a:spLocks noGrp="1"/>
          </p:cNvSpPr>
          <p:nvPr>
            <p:ph type="title"/>
          </p:nvPr>
        </p:nvSpPr>
        <p:spPr>
          <a:xfrm>
            <a:off x="838200" y="919306"/>
            <a:ext cx="10515600" cy="623167"/>
          </a:xfrm>
        </p:spPr>
        <p:txBody>
          <a:bodyPr>
            <a:normAutofit fontScale="90000"/>
          </a:bodyPr>
          <a:lstStyle/>
          <a:p>
            <a:r>
              <a:rPr lang="en-GB" sz="4000" dirty="0"/>
              <a:t>Recommendations</a:t>
            </a:r>
            <a:br>
              <a:rPr lang="en-GB" sz="1800" b="1" dirty="0">
                <a:solidFill>
                  <a:srgbClr val="3E92CF"/>
                </a:solidFill>
                <a:effectLst/>
                <a:latin typeface="Arial" panose="020B0604020202020204" pitchFamily="34" charset="0"/>
                <a:ea typeface="Yu Gothic Light" panose="020B0300000000000000" pitchFamily="34" charset="-128"/>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FDA2A49B-2F74-1578-40F9-AE068CD69648}"/>
              </a:ext>
            </a:extLst>
          </p:cNvPr>
          <p:cNvSpPr>
            <a:spLocks noGrp="1"/>
          </p:cNvSpPr>
          <p:nvPr>
            <p:ph idx="1"/>
          </p:nvPr>
        </p:nvSpPr>
        <p:spPr>
          <a:xfrm>
            <a:off x="1120000" y="1280160"/>
            <a:ext cx="10233800" cy="5380847"/>
          </a:xfrm>
        </p:spPr>
        <p:txBody>
          <a:bodyPr>
            <a:normAutofit fontScale="70000" lnSpcReduction="20000"/>
          </a:bodyPr>
          <a:lstStyle/>
          <a:p>
            <a:pPr algn="just"/>
            <a:r>
              <a:rPr lang="en-GB" sz="2800" b="1" dirty="0">
                <a:solidFill>
                  <a:srgbClr val="00B0F0"/>
                </a:solidFill>
                <a:effectLst/>
                <a:latin typeface="Arial" panose="020B0604020202020204" pitchFamily="34" charset="0"/>
                <a:ea typeface="Yu Gothic Light" panose="020B0300000000000000" pitchFamily="34" charset="-128"/>
                <a:cs typeface="Times New Roman" panose="02020603050405020304" pitchFamily="18" charset="0"/>
              </a:rPr>
              <a:t>Recommendation 4</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Central Bedfordshire and Bedford Borough councils should explore the feasibility of introducing some standardised safeguarding referral screening tools, guidance and methodologies for gathering SAC data etc, to enable this data to be used more effectively as a benchmarking tool against neighbouring areas and better monitor performance and local risk.</a:t>
            </a:r>
          </a:p>
          <a:p>
            <a:pPr marL="0" indent="0" algn="just">
              <a:buNone/>
            </a:pPr>
            <a:r>
              <a:rPr lang="en-GB" sz="2800" b="1" dirty="0">
                <a:solidFill>
                  <a:schemeClr val="tx1"/>
                </a:solidFill>
                <a:effectLst/>
                <a:latin typeface="Arial" panose="020B0604020202020204" pitchFamily="34" charset="0"/>
                <a:ea typeface="Yu Gothic Light" panose="020B0300000000000000" pitchFamily="34" charset="-128"/>
                <a:cs typeface="Times New Roman" panose="02020603050405020304" pitchFamily="18" charset="0"/>
              </a:rPr>
              <a:t> </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r>
              <a:rPr lang="en-GB" sz="2800" b="1" dirty="0">
                <a:solidFill>
                  <a:srgbClr val="00B0F0"/>
                </a:solidFill>
                <a:effectLst/>
                <a:latin typeface="Arial" panose="020B0604020202020204" pitchFamily="34" charset="0"/>
                <a:ea typeface="Yu Gothic Light" panose="020B0300000000000000" pitchFamily="34" charset="-128"/>
                <a:cs typeface="Times New Roman" panose="02020603050405020304" pitchFamily="18" charset="0"/>
              </a:rPr>
              <a:t>Recommendation 5</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Qualitative data, such as feedback from experts by experience or parent carers and staff surveys to monitor the impact of training over time, should be used by all partners to assess the impact of improvement work. A focussed consultation should be undertaken with these stakeholders in respect of the impact of the work undertaken to improve transitions in 12 months’ time and be fed back to the SAB, with a view to identifying whether the action plan has had the intended impact, and making any changes to the action plan if required. </a:t>
            </a:r>
          </a:p>
          <a:p>
            <a:pPr marL="0" indent="0" algn="just">
              <a:buNone/>
            </a:pP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2800" b="1" dirty="0">
                <a:solidFill>
                  <a:srgbClr val="00B0F0"/>
                </a:solidFill>
                <a:effectLst/>
                <a:latin typeface="Arial" panose="020B0604020202020204" pitchFamily="34" charset="0"/>
                <a:ea typeface="Yu Gothic Light" panose="020B0300000000000000" pitchFamily="34" charset="-128"/>
                <a:cs typeface="Times New Roman" panose="02020603050405020304" pitchFamily="18" charset="0"/>
              </a:rPr>
              <a:t>Recommendation 6</a:t>
            </a: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Each agency should keep a record of cases that have been raised through the Co-operation Between Teams protocol, identifying the nature of the dispute, the agencies involved, the timescales for a resolution and the outcome. The views of the young person in respect of timeliness, outcome, and whether the fact agencies were in dispute impacted on their care should be captured. An analysis of these cases should be fed back to the SAB after 12 months</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2800" b="1" dirty="0">
                <a:solidFill>
                  <a:srgbClr val="00B0F0"/>
                </a:solidFill>
                <a:effectLst/>
                <a:latin typeface="Arial" panose="020B0604020202020204" pitchFamily="34" charset="0"/>
                <a:ea typeface="Yu Gothic Light" panose="020B0300000000000000" pitchFamily="34" charset="-128"/>
                <a:cs typeface="Times New Roman" panose="02020603050405020304" pitchFamily="18" charset="0"/>
              </a:rPr>
              <a:t>Recommendation 6</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CBBBSAB should ensure that a clear ‘golden thread’ links the key programmes of work resulting from the action plan to the strategic priorities identified in its upcoming 2022/23 Annual Report</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173723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9DFA9-AB7F-054D-E3F8-72AC0099BA89}"/>
              </a:ext>
            </a:extLst>
          </p:cNvPr>
          <p:cNvSpPr>
            <a:spLocks noGrp="1"/>
          </p:cNvSpPr>
          <p:nvPr>
            <p:ph type="title"/>
          </p:nvPr>
        </p:nvSpPr>
        <p:spPr>
          <a:xfrm>
            <a:off x="8029293" y="806364"/>
            <a:ext cx="3354636" cy="2847413"/>
          </a:xfrm>
          <a:prstGeom prst="rect">
            <a:avLst/>
          </a:prstGeom>
        </p:spPr>
        <p:txBody>
          <a:bodyPr vert="horz" lIns="91440" tIns="45720" rIns="91440" bIns="45720" rtlCol="0" anchor="b">
            <a:normAutofit/>
          </a:bodyPr>
          <a:lstStyle/>
          <a:p>
            <a:pPr>
              <a:lnSpc>
                <a:spcPct val="90000"/>
              </a:lnSpc>
            </a:pPr>
            <a:r>
              <a:rPr lang="en-US" sz="5100" kern="1200">
                <a:solidFill>
                  <a:schemeClr val="tx1"/>
                </a:solidFill>
                <a:latin typeface="+mj-lt"/>
                <a:ea typeface="+mj-ea"/>
                <a:cs typeface="+mj-cs"/>
              </a:rPr>
              <a:t>Questions and Answers </a:t>
            </a:r>
          </a:p>
        </p:txBody>
      </p:sp>
      <p:pic>
        <p:nvPicPr>
          <p:cNvPr id="4" name="Content Placeholder 3">
            <a:extLst>
              <a:ext uri="{FF2B5EF4-FFF2-40B4-BE49-F238E27FC236}">
                <a16:creationId xmlns:a16="http://schemas.microsoft.com/office/drawing/2014/main" id="{1C885DEF-C94D-61FD-F44C-224B1B12977F}"/>
              </a:ext>
            </a:extLst>
          </p:cNvPr>
          <p:cNvPicPr>
            <a:picLocks noGrp="1" noChangeAspect="1"/>
          </p:cNvPicPr>
          <p:nvPr>
            <p:ph idx="1"/>
          </p:nvPr>
        </p:nvPicPr>
        <p:blipFill>
          <a:blip r:embed="rId2"/>
          <a:stretch>
            <a:fillRect/>
          </a:stretch>
        </p:blipFill>
        <p:spPr>
          <a:xfrm>
            <a:off x="1296558" y="2672317"/>
            <a:ext cx="3350781" cy="1819510"/>
          </a:xfrm>
          <a:prstGeom prst="rect">
            <a:avLst/>
          </a:prstGeom>
        </p:spPr>
      </p:pic>
    </p:spTree>
    <p:extLst>
      <p:ext uri="{BB962C8B-B14F-4D97-AF65-F5344CB8AC3E}">
        <p14:creationId xmlns:p14="http://schemas.microsoft.com/office/powerpoint/2010/main" val="26144849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7A637A2-67C9-AB1D-65A9-2900E1C2DE9B}"/>
              </a:ext>
            </a:extLst>
          </p:cNvPr>
          <p:cNvPicPr>
            <a:picLocks noChangeAspect="1"/>
          </p:cNvPicPr>
          <p:nvPr/>
        </p:nvPicPr>
        <p:blipFill>
          <a:blip r:embed="rId2"/>
          <a:stretch>
            <a:fillRect/>
          </a:stretch>
        </p:blipFill>
        <p:spPr>
          <a:xfrm>
            <a:off x="10153650" y="4652076"/>
            <a:ext cx="2034951" cy="1105492"/>
          </a:xfrm>
          <a:prstGeom prst="rect">
            <a:avLst/>
          </a:prstGeom>
        </p:spPr>
      </p:pic>
      <p:sp>
        <p:nvSpPr>
          <p:cNvPr id="7" name="TextBox 6">
            <a:extLst>
              <a:ext uri="{FF2B5EF4-FFF2-40B4-BE49-F238E27FC236}">
                <a16:creationId xmlns:a16="http://schemas.microsoft.com/office/drawing/2014/main" id="{BD94201F-64AF-5133-633B-147E11254B98}"/>
              </a:ext>
            </a:extLst>
          </p:cNvPr>
          <p:cNvSpPr txBox="1"/>
          <p:nvPr/>
        </p:nvSpPr>
        <p:spPr>
          <a:xfrm>
            <a:off x="1014956" y="958749"/>
            <a:ext cx="7677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n-ea"/>
                <a:cs typeface="+mn-cs"/>
              </a:rPr>
              <a:t>Maud O’Leary – Closing Statement</a:t>
            </a:r>
          </a:p>
        </p:txBody>
      </p:sp>
      <p:pic>
        <p:nvPicPr>
          <p:cNvPr id="2" name="Picture 1">
            <a:extLst>
              <a:ext uri="{FF2B5EF4-FFF2-40B4-BE49-F238E27FC236}">
                <a16:creationId xmlns:a16="http://schemas.microsoft.com/office/drawing/2014/main" id="{4BFD189B-2F6D-CB56-F960-3EABB899B02D}"/>
              </a:ext>
            </a:extLst>
          </p:cNvPr>
          <p:cNvPicPr>
            <a:picLocks noChangeAspect="1"/>
          </p:cNvPicPr>
          <p:nvPr/>
        </p:nvPicPr>
        <p:blipFill rotWithShape="1">
          <a:blip r:embed="rId3"/>
          <a:srcRect l="3795" r="-3" b="-3"/>
          <a:stretch/>
        </p:blipFill>
        <p:spPr>
          <a:xfrm>
            <a:off x="8253280" y="1330431"/>
            <a:ext cx="3089145" cy="3210991"/>
          </a:xfrm>
          <a:prstGeom prst="rect">
            <a:avLst/>
          </a:prstGeom>
        </p:spPr>
      </p:pic>
      <p:sp>
        <p:nvSpPr>
          <p:cNvPr id="3" name="TextBox 2">
            <a:extLst>
              <a:ext uri="{FF2B5EF4-FFF2-40B4-BE49-F238E27FC236}">
                <a16:creationId xmlns:a16="http://schemas.microsoft.com/office/drawing/2014/main" id="{FC083119-BD98-4933-659A-92753CEC6E53}"/>
              </a:ext>
            </a:extLst>
          </p:cNvPr>
          <p:cNvSpPr txBox="1"/>
          <p:nvPr/>
        </p:nvSpPr>
        <p:spPr>
          <a:xfrm>
            <a:off x="783612" y="4888329"/>
            <a:ext cx="8139835" cy="1200329"/>
          </a:xfrm>
          <a:prstGeom prst="rect">
            <a:avLst/>
          </a:prstGeom>
          <a:noFill/>
        </p:spPr>
        <p:txBody>
          <a:bodyPr wrap="square" rtlCol="0">
            <a:spAutoFit/>
          </a:bodyPr>
          <a:lstStyle/>
          <a:p>
            <a:pPr algn="ctr"/>
            <a:r>
              <a:rPr lang="en-GB" sz="3600" b="1" dirty="0">
                <a:solidFill>
                  <a:srgbClr val="FF0000"/>
                </a:solidFill>
              </a:rPr>
              <a:t>What’s your pledge?</a:t>
            </a:r>
            <a:endParaRPr lang="en-GB" b="1" dirty="0"/>
          </a:p>
          <a:p>
            <a:pPr algn="ctr"/>
            <a:r>
              <a:rPr lang="en-GB" b="1" dirty="0"/>
              <a:t>Go to Menti.com &amp; enter the code: </a:t>
            </a:r>
            <a:r>
              <a:rPr lang="en-GB" b="1" dirty="0">
                <a:solidFill>
                  <a:srgbClr val="7030A0"/>
                </a:solidFill>
              </a:rPr>
              <a:t>14661116</a:t>
            </a:r>
          </a:p>
          <a:p>
            <a:pPr algn="ctr"/>
            <a:r>
              <a:rPr lang="en-GB" dirty="0"/>
              <a:t>Please visit </a:t>
            </a:r>
            <a:r>
              <a:rPr lang="en-GB" dirty="0" err="1"/>
              <a:t>Menti</a:t>
            </a:r>
            <a:r>
              <a:rPr lang="en-GB" dirty="0"/>
              <a:t> to make a pledge following your attendance today.</a:t>
            </a:r>
          </a:p>
        </p:txBody>
      </p:sp>
    </p:spTree>
    <p:extLst>
      <p:ext uri="{BB962C8B-B14F-4D97-AF65-F5344CB8AC3E}">
        <p14:creationId xmlns:p14="http://schemas.microsoft.com/office/powerpoint/2010/main" val="408205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3315-600D-A0BF-93F8-AC505739F91E}"/>
              </a:ext>
            </a:extLst>
          </p:cNvPr>
          <p:cNvSpPr>
            <a:spLocks noGrp="1"/>
          </p:cNvSpPr>
          <p:nvPr>
            <p:ph type="title"/>
          </p:nvPr>
        </p:nvSpPr>
        <p:spPr>
          <a:xfrm>
            <a:off x="838200" y="88034"/>
            <a:ext cx="10515600" cy="1103457"/>
          </a:xfrm>
        </p:spPr>
        <p:txBody>
          <a:bodyPr/>
          <a:lstStyle/>
          <a:p>
            <a:r>
              <a:rPr lang="en-GB" dirty="0">
                <a:solidFill>
                  <a:srgbClr val="00B0F0"/>
                </a:solidFill>
              </a:rPr>
              <a:t>Key events</a:t>
            </a:r>
          </a:p>
        </p:txBody>
      </p:sp>
      <p:sp>
        <p:nvSpPr>
          <p:cNvPr id="3" name="Content Placeholder 2">
            <a:extLst>
              <a:ext uri="{FF2B5EF4-FFF2-40B4-BE49-F238E27FC236}">
                <a16:creationId xmlns:a16="http://schemas.microsoft.com/office/drawing/2014/main" id="{C63EC413-D82A-07E3-791B-23112E44CF54}"/>
              </a:ext>
            </a:extLst>
          </p:cNvPr>
          <p:cNvSpPr>
            <a:spLocks noGrp="1"/>
          </p:cNvSpPr>
          <p:nvPr>
            <p:ph idx="1"/>
          </p:nvPr>
        </p:nvSpPr>
        <p:spPr>
          <a:xfrm>
            <a:off x="1120000" y="1062182"/>
            <a:ext cx="10233800" cy="5634182"/>
          </a:xfrm>
        </p:spPr>
        <p:txBody>
          <a:bodyPr>
            <a:normAutofit/>
          </a:bodyPr>
          <a:lstStyle/>
          <a:p>
            <a:pPr algn="just">
              <a:spcAft>
                <a:spcPts val="1000"/>
              </a:spcAft>
            </a:pPr>
            <a:r>
              <a:rPr lang="en-GB" sz="2000" dirty="0">
                <a:solidFill>
                  <a:schemeClr val="tx1"/>
                </a:solidFill>
                <a:effectLst/>
                <a:latin typeface="Arial" panose="020B0604020202020204" pitchFamily="34" charset="0"/>
                <a:ea typeface="Calibri" panose="020F0502020204030204" pitchFamily="34" charset="0"/>
              </a:rPr>
              <a:t>The sexual risk Max posed to other young people, combined with the fact that he did not have a learning disability or severe mental health diagnosis meant that there was a lack of clarity about which adult service was responsible for assessing his care needs, consequently these were still not assessed by his 18</a:t>
            </a:r>
            <a:r>
              <a:rPr lang="en-GB" sz="2000" baseline="30000" dirty="0">
                <a:solidFill>
                  <a:schemeClr val="tx1"/>
                </a:solidFill>
                <a:effectLst/>
                <a:latin typeface="Arial" panose="020B0604020202020204" pitchFamily="34" charset="0"/>
                <a:ea typeface="Calibri" panose="020F0502020204030204" pitchFamily="34" charset="0"/>
              </a:rPr>
              <a:t>th</a:t>
            </a:r>
            <a:r>
              <a:rPr lang="en-GB" sz="2000" dirty="0">
                <a:solidFill>
                  <a:schemeClr val="tx1"/>
                </a:solidFill>
                <a:effectLst/>
                <a:latin typeface="Arial" panose="020B0604020202020204" pitchFamily="34" charset="0"/>
                <a:ea typeface="Calibri" panose="020F0502020204030204" pitchFamily="34" charset="0"/>
              </a:rPr>
              <a:t> birthday. </a:t>
            </a:r>
          </a:p>
          <a:p>
            <a:pPr algn="just">
              <a:spcAft>
                <a:spcPts val="1000"/>
              </a:spcAft>
            </a:pPr>
            <a:r>
              <a:rPr lang="en-GB" sz="2000" dirty="0">
                <a:solidFill>
                  <a:schemeClr val="tx1"/>
                </a:solidFill>
                <a:effectLst/>
                <a:latin typeface="Arial" panose="020B0604020202020204" pitchFamily="34" charset="0"/>
                <a:ea typeface="Calibri" panose="020F0502020204030204" pitchFamily="34" charset="0"/>
              </a:rPr>
              <a:t>Options for accommodation were therefore extremely limited, although Children’s Services delayed moving him from his residential unit for several months after his 18</a:t>
            </a:r>
            <a:r>
              <a:rPr lang="en-GB" sz="2000" baseline="30000" dirty="0">
                <a:solidFill>
                  <a:schemeClr val="tx1"/>
                </a:solidFill>
                <a:effectLst/>
                <a:latin typeface="Arial" panose="020B0604020202020204" pitchFamily="34" charset="0"/>
                <a:ea typeface="Calibri" panose="020F0502020204030204" pitchFamily="34" charset="0"/>
              </a:rPr>
              <a:t>th</a:t>
            </a:r>
            <a:r>
              <a:rPr lang="en-GB" sz="2000" dirty="0">
                <a:solidFill>
                  <a:schemeClr val="tx1"/>
                </a:solidFill>
                <a:effectLst/>
                <a:latin typeface="Arial" panose="020B0604020202020204" pitchFamily="34" charset="0"/>
                <a:ea typeface="Calibri" panose="020F0502020204030204" pitchFamily="34" charset="0"/>
              </a:rPr>
              <a:t> birthday while they continued this search, but eventually he moved into a private tenancy with no care plan or risk assessment in place. </a:t>
            </a:r>
            <a:r>
              <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spcAft>
                <a:spcPts val="1000"/>
              </a:spcAft>
            </a:pPr>
            <a:r>
              <a:rPr lang="en-GB" sz="2000" dirty="0">
                <a:solidFill>
                  <a:schemeClr val="tx1"/>
                </a:solidFill>
                <a:effectLst/>
                <a:latin typeface="Arial" panose="020B0604020202020204" pitchFamily="34" charset="0"/>
                <a:ea typeface="Calibri" panose="020F0502020204030204" pitchFamily="34" charset="0"/>
              </a:rPr>
              <a:t>Max immediately started using drugs and his drug use escalated extraordinarily quickly, likely aggravated by his poor impulse control and self-medication to manage the </a:t>
            </a:r>
            <a:r>
              <a:rPr lang="en-GB" sz="2000" dirty="0" err="1">
                <a:solidFill>
                  <a:schemeClr val="tx1"/>
                </a:solidFill>
                <a:effectLst/>
                <a:latin typeface="Arial" panose="020B0604020202020204" pitchFamily="34" charset="0"/>
                <a:ea typeface="Calibri" panose="020F0502020204030204" pitchFamily="34" charset="0"/>
              </a:rPr>
              <a:t>unboundaried</a:t>
            </a:r>
            <a:r>
              <a:rPr lang="en-GB" sz="2000" dirty="0">
                <a:solidFill>
                  <a:schemeClr val="tx1"/>
                </a:solidFill>
                <a:effectLst/>
                <a:latin typeface="Arial" panose="020B0604020202020204" pitchFamily="34" charset="0"/>
                <a:ea typeface="Calibri" panose="020F0502020204030204" pitchFamily="34" charset="0"/>
              </a:rPr>
              <a:t> situation he found himself in. He was repeatedly admitted to mental health wards during periods of crisis, but was released because he was not detainable for treatment under the Mental Health Act 1983. </a:t>
            </a:r>
            <a:r>
              <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spcAft>
                <a:spcPts val="1000"/>
              </a:spcAft>
            </a:pPr>
            <a:r>
              <a:rPr lang="en-GB" sz="2000" dirty="0">
                <a:solidFill>
                  <a:schemeClr val="tx1"/>
                </a:solidFill>
                <a:effectLst/>
                <a:latin typeface="Arial" panose="020B0604020202020204" pitchFamily="34" charset="0"/>
                <a:ea typeface="Calibri" panose="020F0502020204030204" pitchFamily="34" charset="0"/>
              </a:rPr>
              <a:t>Delays in coordinating the multi-agency response meant that </a:t>
            </a:r>
            <a:r>
              <a:rPr lang="en-GB" sz="2000" dirty="0">
                <a:solidFill>
                  <a:schemeClr val="tx1"/>
                </a:solidFill>
                <a:latin typeface="Arial" panose="020B0604020202020204" pitchFamily="34" charset="0"/>
                <a:ea typeface="Calibri" panose="020F0502020204030204" pitchFamily="34" charset="0"/>
              </a:rPr>
              <a:t>efforts to mitigate the escalating risk were </a:t>
            </a:r>
            <a:r>
              <a:rPr lang="en-GB" sz="2000" dirty="0">
                <a:solidFill>
                  <a:schemeClr val="tx1"/>
                </a:solidFill>
                <a:effectLst/>
                <a:latin typeface="Arial" panose="020B0604020202020204" pitchFamily="34" charset="0"/>
                <a:ea typeface="Calibri" panose="020F0502020204030204" pitchFamily="34" charset="0"/>
              </a:rPr>
              <a:t>fragmented and lacked leadership. Max was tragically found dead of an accidental overdose in his flat on 22 May 2020.</a:t>
            </a:r>
            <a:endParaRPr lang="en-GB" sz="3200" dirty="0">
              <a:solidFill>
                <a:schemeClr val="tx1"/>
              </a:solidFill>
            </a:endParaRPr>
          </a:p>
        </p:txBody>
      </p:sp>
    </p:spTree>
    <p:extLst>
      <p:ext uri="{BB962C8B-B14F-4D97-AF65-F5344CB8AC3E}">
        <p14:creationId xmlns:p14="http://schemas.microsoft.com/office/powerpoint/2010/main" val="344680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B46A-F4E2-C4A4-59D5-9D31DB0439E2}"/>
              </a:ext>
            </a:extLst>
          </p:cNvPr>
          <p:cNvSpPr>
            <a:spLocks noGrp="1"/>
          </p:cNvSpPr>
          <p:nvPr>
            <p:ph type="title"/>
          </p:nvPr>
        </p:nvSpPr>
        <p:spPr>
          <a:xfrm>
            <a:off x="721636" y="392834"/>
            <a:ext cx="11030527" cy="1325563"/>
          </a:xfrm>
        </p:spPr>
        <p:txBody>
          <a:bodyPr>
            <a:normAutofit fontScale="90000"/>
          </a:bodyPr>
          <a:lstStyle/>
          <a:p>
            <a:r>
              <a:rPr lang="en-GB" sz="4000" b="1" dirty="0">
                <a:solidFill>
                  <a:srgbClr val="3E92CF"/>
                </a:solidFill>
                <a:effectLst/>
                <a:latin typeface="Arial" panose="020B0604020202020204" pitchFamily="34" charset="0"/>
                <a:ea typeface="Yu Gothic Light" panose="020B0300000000000000" pitchFamily="34" charset="-128"/>
                <a:cs typeface="Times New Roman" panose="02020603050405020304" pitchFamily="18" charset="0"/>
              </a:rPr>
              <a:t>Transition from Children’s to Adult Services and care pathways for neurodiverse young people </a:t>
            </a:r>
            <a:br>
              <a:rPr lang="en-GB" sz="1800" b="1" dirty="0">
                <a:solidFill>
                  <a:srgbClr val="3E92CF"/>
                </a:solidFill>
                <a:effectLst/>
                <a:latin typeface="Arial" panose="020B0604020202020204" pitchFamily="34" charset="0"/>
                <a:ea typeface="Yu Gothic Light" panose="020B0300000000000000" pitchFamily="34" charset="-128"/>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FDA2A49B-2F74-1578-40F9-AE068CD69648}"/>
              </a:ext>
            </a:extLst>
          </p:cNvPr>
          <p:cNvSpPr>
            <a:spLocks noGrp="1"/>
          </p:cNvSpPr>
          <p:nvPr>
            <p:ph idx="1"/>
          </p:nvPr>
        </p:nvSpPr>
        <p:spPr>
          <a:xfrm>
            <a:off x="1120000" y="1653309"/>
            <a:ext cx="10233800" cy="5007698"/>
          </a:xfrm>
        </p:spPr>
        <p:txBody>
          <a:bodyPr>
            <a:normAutofit lnSpcReduction="10000"/>
          </a:bodyPr>
          <a:lstStyle/>
          <a:p>
            <a:pPr marL="0" indent="0" algn="just">
              <a:buNone/>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Gaps in collaborative assessment and planning for Max’s transition and rigid application of ‘eligibility’ criteria for individual services meant that no adult services were in place at the point Max turned 18 despite his unquestionably complex needs. </a:t>
            </a:r>
          </a:p>
          <a:p>
            <a:pPr marL="0" indent="0" algn="just">
              <a:buNone/>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Pathways to secure a timely assessment of Max’s care and supports needs were opaque and overreliance on services designed to provide ‘life skills’ support impeded preventative work to stop risks from escalating. </a:t>
            </a:r>
          </a:p>
          <a:p>
            <a:pPr marL="0" indent="0" algn="just">
              <a:buNone/>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A clear pathway is needed for young people with autism transitioning to adulthood across Bedfordshire, irrespective of their level of functioning, across Children and Adults’ mental health and social care, with specialist services that can meet the assessed needs. </a:t>
            </a:r>
          </a:p>
          <a:p>
            <a:endParaRPr lang="en-GB" dirty="0"/>
          </a:p>
        </p:txBody>
      </p:sp>
    </p:spTree>
    <p:extLst>
      <p:ext uri="{BB962C8B-B14F-4D97-AF65-F5344CB8AC3E}">
        <p14:creationId xmlns:p14="http://schemas.microsoft.com/office/powerpoint/2010/main" val="208642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CABC-4C72-9549-9E53-3DAE55F8C722}"/>
              </a:ext>
            </a:extLst>
          </p:cNvPr>
          <p:cNvSpPr>
            <a:spLocks noGrp="1"/>
          </p:cNvSpPr>
          <p:nvPr>
            <p:ph type="title"/>
          </p:nvPr>
        </p:nvSpPr>
        <p:spPr/>
        <p:txBody>
          <a:bodyPr>
            <a:normAutofit fontScale="90000"/>
          </a:bodyPr>
          <a:lstStyle/>
          <a:p>
            <a:r>
              <a:rPr lang="en-GB" sz="4000" b="1" dirty="0">
                <a:solidFill>
                  <a:srgbClr val="3E92CF"/>
                </a:solidFill>
                <a:effectLst/>
                <a:latin typeface="Arial" panose="020B0604020202020204" pitchFamily="34" charset="0"/>
                <a:ea typeface="Yu Gothic Light" panose="020B0300000000000000" pitchFamily="34" charset="-128"/>
                <a:cs typeface="Times New Roman" panose="02020603050405020304" pitchFamily="18" charset="0"/>
              </a:rPr>
              <a:t>Housing options for young people transitioning to adult services</a:t>
            </a:r>
            <a:br>
              <a:rPr lang="en-GB" sz="1800" b="1" dirty="0">
                <a:solidFill>
                  <a:srgbClr val="3E92CF"/>
                </a:solidFill>
                <a:effectLst/>
                <a:latin typeface="Arial" panose="020B0604020202020204" pitchFamily="34" charset="0"/>
                <a:ea typeface="Yu Gothic Light" panose="020B0300000000000000" pitchFamily="34" charset="-128"/>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9348F2B1-27B5-660A-8029-9DE7293D354F}"/>
              </a:ext>
            </a:extLst>
          </p:cNvPr>
          <p:cNvSpPr>
            <a:spLocks noGrp="1"/>
          </p:cNvSpPr>
          <p:nvPr>
            <p:ph idx="1"/>
          </p:nvPr>
        </p:nvSpPr>
        <p:spPr>
          <a:xfrm>
            <a:off x="838199" y="1690688"/>
            <a:ext cx="10928927" cy="4904076"/>
          </a:xfrm>
        </p:spPr>
        <p:txBody>
          <a:bodyPr>
            <a:normAutofit/>
          </a:bodyPr>
          <a:lstStyle/>
          <a:p>
            <a:pPr marL="0" indent="0" algn="just">
              <a:lnSpc>
                <a:spcPct val="100000"/>
              </a:lnSpc>
              <a:spcAft>
                <a:spcPts val="600"/>
              </a:spcAft>
              <a:buSzPts val="1100"/>
              <a:buNone/>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Limited options for specialist accommodation resulted in Max moving to private accommodation that</a:t>
            </a: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 could not meet his needs in the absence of an effective care plan. There is a clear need for specialist placements or, in the interim, greater flexibility from commissioners locally to use powers under National Health Service Act 2006, Mental Health Act 1983 and Care Act 2014 to provide accommodation based support that is needs-led rather than diagnosis-led. </a:t>
            </a:r>
          </a:p>
        </p:txBody>
      </p:sp>
    </p:spTree>
    <p:extLst>
      <p:ext uri="{BB962C8B-B14F-4D97-AF65-F5344CB8AC3E}">
        <p14:creationId xmlns:p14="http://schemas.microsoft.com/office/powerpoint/2010/main" val="461511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blank">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1_Office Theme">
  <a:themeElements>
    <a:clrScheme name="BLMK ICB Colours">
      <a:dk1>
        <a:srgbClr val="000000"/>
      </a:dk1>
      <a:lt1>
        <a:srgbClr val="FFFFFF"/>
      </a:lt1>
      <a:dk2>
        <a:srgbClr val="415563"/>
      </a:dk2>
      <a:lt2>
        <a:srgbClr val="E8EDEE"/>
      </a:lt2>
      <a:accent1>
        <a:srgbClr val="005EB8"/>
      </a:accent1>
      <a:accent2>
        <a:srgbClr val="FFB81C"/>
      </a:accent2>
      <a:accent3>
        <a:srgbClr val="41B6E5"/>
      </a:accent3>
      <a:accent4>
        <a:srgbClr val="78BD20"/>
      </a:accent4>
      <a:accent5>
        <a:srgbClr val="00A399"/>
      </a:accent5>
      <a:accent6>
        <a:srgbClr val="002F86"/>
      </a:accent6>
      <a:hlink>
        <a:srgbClr val="005EB8"/>
      </a:hlink>
      <a:folHlink>
        <a:srgbClr val="002F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6645</Words>
  <Application>Microsoft Office PowerPoint</Application>
  <PresentationFormat>Widescreen</PresentationFormat>
  <Paragraphs>475</Paragraphs>
  <Slides>65</Slides>
  <Notes>15</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65</vt:i4>
      </vt:variant>
    </vt:vector>
  </HeadingPairs>
  <TitlesOfParts>
    <vt:vector size="87" baseType="lpstr">
      <vt:lpstr>Arial</vt:lpstr>
      <vt:lpstr>Calibri</vt:lpstr>
      <vt:lpstr>Calibri Light</vt:lpstr>
      <vt:lpstr>Corbel</vt:lpstr>
      <vt:lpstr>Georgia</vt:lpstr>
      <vt:lpstr>Infotextpro</vt:lpstr>
      <vt:lpstr>InfoTextPro-Bold</vt:lpstr>
      <vt:lpstr>Symbol</vt:lpstr>
      <vt:lpstr>Times</vt:lpstr>
      <vt:lpstr>Times New Roman</vt:lpstr>
      <vt:lpstr>Trebuchet MS</vt:lpstr>
      <vt:lpstr>Verdana</vt:lpstr>
      <vt:lpstr>Wingdings</vt:lpstr>
      <vt:lpstr>Wingdings 2</vt:lpstr>
      <vt:lpstr>Wingdings 3</vt:lpstr>
      <vt:lpstr>Office Theme</vt:lpstr>
      <vt:lpstr>Depth</vt:lpstr>
      <vt:lpstr>blank</vt:lpstr>
      <vt:lpstr>Facet</vt:lpstr>
      <vt:lpstr>1_Office Theme</vt:lpstr>
      <vt:lpstr>1_RiP Powerpoint</vt:lpstr>
      <vt:lpstr>2_RiP Powerpoint</vt:lpstr>
      <vt:lpstr>‘Transitions to the Max’</vt:lpstr>
      <vt:lpstr>Housekeeping:</vt:lpstr>
      <vt:lpstr>Welcome and Introductions: Maud O’Leary (SAB- CBC/BBC Independent Chair)</vt:lpstr>
      <vt:lpstr>“Sometimes you have to do something because its the right thing to do.” – Fran Leddra, Chief Social Worker, Bridging The Gap  </vt:lpstr>
      <vt:lpstr>Safeguarding Adult Review  ‘Max’</vt:lpstr>
      <vt:lpstr>Pen Picture of Max</vt:lpstr>
      <vt:lpstr>Key events</vt:lpstr>
      <vt:lpstr>Transition from Children’s to Adult Services and care pathways for neurodiverse young people  </vt:lpstr>
      <vt:lpstr>Housing options for young people transitioning to adult services </vt:lpstr>
      <vt:lpstr>Mental health, mental capacity and risk management</vt:lpstr>
      <vt:lpstr>Response to exploitation</vt:lpstr>
      <vt:lpstr>PowerPoint Presentation</vt:lpstr>
      <vt:lpstr>PowerPoint Presentation</vt:lpstr>
      <vt:lpstr>                         </vt:lpstr>
      <vt:lpstr>PowerPoint Presentation</vt:lpstr>
      <vt:lpstr>PowerPoint Presentation</vt:lpstr>
      <vt:lpstr>PowerPoint Presentation</vt:lpstr>
      <vt:lpstr>                                            </vt:lpstr>
      <vt:lpstr>                                          </vt:lpstr>
      <vt:lpstr>PowerPoint Presentation</vt:lpstr>
      <vt:lpstr>Moving Forward</vt:lpstr>
      <vt:lpstr>PowerPoint Presentation</vt:lpstr>
      <vt:lpstr>Kate Walker</vt:lpstr>
      <vt:lpstr>Maggie Atkinson – Independent Chair </vt:lpstr>
      <vt:lpstr>Video made by experts</vt:lpstr>
      <vt:lpstr>Coffee Break - Time for Reflection and Networking 11:15-11:40</vt:lpstr>
      <vt:lpstr>Transitions to the Max –ELFT Updates</vt:lpstr>
      <vt:lpstr>What we have done…</vt:lpstr>
      <vt:lpstr>What we have done…..</vt:lpstr>
      <vt:lpstr>What we have done….</vt:lpstr>
      <vt:lpstr>What we have done…..</vt:lpstr>
      <vt:lpstr>PowerPoint Presentation</vt:lpstr>
      <vt:lpstr>Max SAR</vt:lpstr>
      <vt:lpstr>ENGAGEMENT WITH HEALTH PARTNERS</vt:lpstr>
      <vt:lpstr>SHARED LEARNING- THROUGH TRAINING</vt:lpstr>
      <vt:lpstr>SHARED LEARNING- THROUGH TRAINING</vt:lpstr>
      <vt:lpstr>SHARED LEARNING THROUGH SUPERVISION</vt:lpstr>
      <vt:lpstr>NDD PATHWAYS</vt:lpstr>
      <vt:lpstr>PRIMARY CARE-GP PRACTICE</vt:lpstr>
      <vt:lpstr>MODEL OF WORKING</vt:lpstr>
      <vt:lpstr>Table Discussion and Audience Poll</vt:lpstr>
      <vt:lpstr>13:00-13:45 Lunch and networking </vt:lpstr>
      <vt:lpstr>Mind the Gap:  safeguarding adolescents and young adults</vt:lpstr>
      <vt:lpstr>Mind the gap…</vt:lpstr>
      <vt:lpstr>What Transitional Safeguarding is and  why it is needed (Holmes, 2021)</vt:lpstr>
      <vt:lpstr>How Transitional Safeguarding connects  with the justice system (Holmes &amp; Smith, 2022)</vt:lpstr>
      <vt:lpstr> Vulnerability and justice</vt:lpstr>
      <vt:lpstr>PowerPoint Presentation</vt:lpstr>
      <vt:lpstr>Key (non-negotiable) principles  </vt:lpstr>
      <vt:lpstr> With not to: Resilience and participation</vt:lpstr>
      <vt:lpstr>Busting myths and misconceptions</vt:lpstr>
      <vt:lpstr> What could we do?</vt:lpstr>
      <vt:lpstr> Money matters</vt:lpstr>
      <vt:lpstr>What’s helping local areas make the change</vt:lpstr>
      <vt:lpstr>Safeguarding – a verb not a noun</vt:lpstr>
      <vt:lpstr>PowerPoint Presentation</vt:lpstr>
      <vt:lpstr>Further reading</vt:lpstr>
      <vt:lpstr>Table Discussion and Audience Poll</vt:lpstr>
      <vt:lpstr>Safeguarding Adult Review  ‘Max’</vt:lpstr>
      <vt:lpstr> </vt:lpstr>
      <vt:lpstr>An action plan is a living document</vt:lpstr>
      <vt:lpstr>Recommendations</vt:lpstr>
      <vt:lpstr>Recommendations </vt:lpstr>
      <vt:lpstr>Questions and Answers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‘Transitions to the Max’</dc:title>
  <dc:creator>Barbara Grell</dc:creator>
  <cp:lastModifiedBy>Barbara Grell</cp:lastModifiedBy>
  <cp:revision>10</cp:revision>
  <dcterms:created xsi:type="dcterms:W3CDTF">2023-10-02T08:13:00Z</dcterms:created>
  <dcterms:modified xsi:type="dcterms:W3CDTF">2023-10-11T11:06:20Z</dcterms:modified>
</cp:coreProperties>
</file>