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Lst>
  <p:notesMasterIdLst>
    <p:notesMasterId r:id="rId14"/>
  </p:notesMasterIdLst>
  <p:sldIdLst>
    <p:sldId id="256" r:id="rId5"/>
    <p:sldId id="257" r:id="rId6"/>
    <p:sldId id="258" r:id="rId7"/>
    <p:sldId id="259" r:id="rId8"/>
    <p:sldId id="260" r:id="rId9"/>
    <p:sldId id="261" r:id="rId10"/>
    <p:sldId id="262" r:id="rId11"/>
    <p:sldId id="264" r:id="rId12"/>
    <p:sldId id="265" r:id="rId13"/>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114" d="100"/>
          <a:sy n="114" d="100"/>
        </p:scale>
        <p:origin x="1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C239B0-1CB8-4F90-BBAA-688771119EE9}" type="datetimeFigureOut">
              <a:t>9/15/2022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7DB80B-BC78-4E93-8AAC-F465B19E98CC}" type="slidenum">
              <a:t>‹#›</a:t>
            </a:fld>
            <a:endParaRPr lang="en-GB"/>
          </a:p>
        </p:txBody>
      </p:sp>
    </p:spTree>
    <p:extLst>
      <p:ext uri="{BB962C8B-B14F-4D97-AF65-F5344CB8AC3E}">
        <p14:creationId xmlns:p14="http://schemas.microsoft.com/office/powerpoint/2010/main" val="2064164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42454/Working_together_to_safeguard_children_inter_agency_guidance.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42454/Working_together_to_safeguard_children_inter_agency_guidance.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greenwichsafeguardingchildren.org.uk/wp-content/uploads/2021/06/Final-London-MAS-Data-Sharing-Agreement-Jan21.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ondonsafeguardingchildrenprocedures.co.uk/info_sharing.html?zoom_highlight=information+sharing#justification"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londonsafeguardingchildrenprocedures.co.uk/info_sharing.html?zoom_highlight=information+sharing#justificatio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londonsafeguardingchildrenprocedures.co.uk/info_sharing.html?zoom_highlight=information+sharing#justification"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Data protection law is not a barrier to sharing information when it is necessary, proportionate, and justified to do so. The most important consideration is to safeguard and promote the welfare of the child or young person – this includes safeguarding and promoting the welfare of unborn children or children who’s identity has yet to be established.</a:t>
            </a:r>
            <a:endParaRPr lang="en-US" dirty="0"/>
          </a:p>
          <a:p>
            <a:r>
              <a:rPr lang="en-GB" dirty="0"/>
              <a:t>The use of terminology like GDPR, lawful basis, data processing, data controller / processor, special category data and references to the Data Protection Act can give the impression that there are numerous barriers to information sharing. There are not. “No practitioner has ever been disciplined nor removed from a professional register for data sharing to safeguard and promote the welfare of children or young people” [1]. See also the “</a:t>
            </a:r>
            <a:r>
              <a:rPr lang="en-GB" b="1" u="sng" dirty="0">
                <a:hlinkClick r:id="rId3"/>
              </a:rPr>
              <a:t>Myth-busting guide to information sharing</a:t>
            </a:r>
            <a:r>
              <a:rPr lang="en-GB" dirty="0"/>
              <a:t>” in Working Together 2018.</a:t>
            </a:r>
            <a:endParaRPr lang="en-GB"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2</a:t>
            </a:fld>
            <a:endParaRPr lang="en-GB"/>
          </a:p>
        </p:txBody>
      </p:sp>
    </p:spTree>
    <p:extLst>
      <p:ext uri="{BB962C8B-B14F-4D97-AF65-F5344CB8AC3E}">
        <p14:creationId xmlns:p14="http://schemas.microsoft.com/office/powerpoint/2010/main" val="1263489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Working Together - </a:t>
            </a:r>
            <a:endParaRPr lang="en-US" dirty="0"/>
          </a:p>
          <a:p>
            <a:r>
              <a:rPr lang="en-US" dirty="0"/>
              <a:t>1. Specifically, it applies to all local authorities, clinical commissioning groups, police and all other </a:t>
            </a:r>
            <a:r>
              <a:rPr lang="en-US" dirty="0" err="1"/>
              <a:t>organisations</a:t>
            </a:r>
            <a:r>
              <a:rPr lang="en-US" dirty="0"/>
              <a:t> and agencies (which are listed in Chapter 2). It applies, in its entirety, to all schools. It applies to all children up to the age of 18 years whether living with their families, in state care, or living independently and should be complied with unless exceptional circumstances arise.</a:t>
            </a:r>
          </a:p>
          <a:p>
            <a:r>
              <a:rPr lang="en-US" dirty="0">
                <a:cs typeface="Calibri"/>
              </a:rPr>
              <a:t>2. It i</a:t>
            </a:r>
            <a:r>
              <a:rPr lang="en-US" dirty="0"/>
              <a:t>s a guide to “inter-agency working to </a:t>
            </a:r>
            <a:r>
              <a:rPr lang="en-US" b="1" dirty="0"/>
              <a:t>safeguard and promote the welfare of children</a:t>
            </a:r>
            <a:r>
              <a:rPr lang="en-US" dirty="0"/>
              <a:t>”.</a:t>
            </a:r>
            <a:endParaRPr lang="en-US" dirty="0">
              <a:cs typeface="Calibri"/>
            </a:endParaRPr>
          </a:p>
          <a:p>
            <a:r>
              <a:rPr lang="en-US" dirty="0"/>
              <a:t>Information guidance sharing therefore applies to all children and young people in all circumstances, not only when undertaking an assessment of risk. Working Together is clear that child protection “is part of safeguarding and promoting welfare” (See </a:t>
            </a:r>
            <a:r>
              <a:rPr lang="en-US" b="1" u="sng" dirty="0">
                <a:hlinkClick r:id="rId3"/>
              </a:rPr>
              <a:t>Appendix A</a:t>
            </a:r>
            <a:r>
              <a:rPr lang="en-US" dirty="0"/>
              <a:t>).</a:t>
            </a:r>
            <a:endParaRPr lang="en-US"/>
          </a:p>
          <a:p>
            <a:endParaRPr lang="en-GB" dirty="0"/>
          </a:p>
          <a:p>
            <a:r>
              <a:rPr lang="en-GB" dirty="0"/>
              <a:t>It defines safeguarding as:</a:t>
            </a:r>
            <a:endParaRPr lang="en-US" dirty="0"/>
          </a:p>
          <a:p>
            <a:pPr marL="171450" indent="-171450">
              <a:buFont typeface="Arial"/>
              <a:buChar char="•"/>
            </a:pPr>
            <a:r>
              <a:rPr lang="en-GB" dirty="0"/>
              <a:t>Protecting children from maltreatment</a:t>
            </a:r>
            <a:endParaRPr lang="en-US" dirty="0">
              <a:cs typeface="Calibri" panose="020F0502020204030204"/>
            </a:endParaRPr>
          </a:p>
          <a:p>
            <a:pPr marL="171450" indent="-171450">
              <a:buFont typeface="Arial"/>
              <a:buChar char="•"/>
            </a:pPr>
            <a:r>
              <a:rPr lang="en-GB" dirty="0"/>
              <a:t>Preventing impairment of children’s mental and physical health or development</a:t>
            </a:r>
            <a:endParaRPr lang="en-US" dirty="0">
              <a:cs typeface="Calibri" panose="020F0502020204030204"/>
            </a:endParaRPr>
          </a:p>
          <a:p>
            <a:pPr marL="171450" indent="-171450">
              <a:buFont typeface="Arial"/>
              <a:buChar char="•"/>
            </a:pPr>
            <a:r>
              <a:rPr lang="en-GB" dirty="0"/>
              <a:t>Ensuring that children are growing up in circumstances consistent with the provision of safe and effective care</a:t>
            </a:r>
            <a:endParaRPr lang="en-US" dirty="0">
              <a:cs typeface="Calibri" panose="020F0502020204030204"/>
            </a:endParaRPr>
          </a:p>
          <a:p>
            <a:pPr marL="171450" indent="-171450">
              <a:buFont typeface="Arial"/>
              <a:buChar char="•"/>
            </a:pPr>
            <a:r>
              <a:rPr lang="en-GB" dirty="0"/>
              <a:t>Taking action to enable all children to have the best outcomes</a:t>
            </a:r>
            <a:endParaRPr lang="en-GB" dirty="0">
              <a:cs typeface="Calibri"/>
            </a:endParaRPr>
          </a:p>
          <a:p>
            <a:endParaRPr lang="en-GB" dirty="0">
              <a:cs typeface="Calibri"/>
            </a:endParaRPr>
          </a:p>
          <a:p>
            <a:r>
              <a:rPr lang="en-GB" dirty="0">
                <a:cs typeface="Calibri"/>
              </a:rPr>
              <a:t>3. </a:t>
            </a:r>
            <a:r>
              <a:rPr lang="en-GB" dirty="0"/>
              <a:t>Helps to prevent a risk or need from becoming more acute.</a:t>
            </a:r>
          </a:p>
          <a:p>
            <a:r>
              <a:rPr lang="en-GB" dirty="0">
                <a:cs typeface="Calibri"/>
              </a:rPr>
              <a:t>4. </a:t>
            </a:r>
            <a:r>
              <a:rPr lang="en-GB" dirty="0"/>
              <a:t> Including about any adults with whom a child or young person has contact that may impact the child or young person’s safety or welfare. Similarly, human rights concerns, such as respecting the right to a private and family life would not prevent sharing information where there are safeguarding concerns.</a:t>
            </a:r>
            <a:endParaRPr lang="en-GB"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3</a:t>
            </a:fld>
            <a:endParaRPr lang="en-GB"/>
          </a:p>
        </p:txBody>
      </p:sp>
    </p:spTree>
    <p:extLst>
      <p:ext uri="{BB962C8B-B14F-4D97-AF65-F5344CB8AC3E}">
        <p14:creationId xmlns:p14="http://schemas.microsoft.com/office/powerpoint/2010/main" val="792508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1. Legal Obligation - </a:t>
            </a:r>
            <a:r>
              <a:rPr lang="en-US" dirty="0"/>
              <a:t>The processing of information is necessary for you to comply with the law – relevant legislation would include the Children Act 1989 and Section 11 of the Children Act 2004 which places duties on a range of </a:t>
            </a:r>
            <a:r>
              <a:rPr lang="en-US" dirty="0" err="1"/>
              <a:t>organisations</a:t>
            </a:r>
            <a:r>
              <a:rPr lang="en-US" dirty="0"/>
              <a:t>, agencies and individuals to ensure their functions, and any services that they contract out to others, are discharged having regard to the need to safeguard and promote the welfare of children.</a:t>
            </a:r>
            <a:endParaRPr lang="en-US">
              <a:cs typeface="Calibri"/>
            </a:endParaRPr>
          </a:p>
          <a:p>
            <a:endParaRPr lang="en-US" dirty="0">
              <a:cs typeface="Calibri"/>
            </a:endParaRPr>
          </a:p>
          <a:p>
            <a:r>
              <a:rPr lang="en-US" dirty="0">
                <a:cs typeface="Calibri"/>
              </a:rPr>
              <a:t>2. Public Task - </a:t>
            </a:r>
            <a:r>
              <a:rPr lang="en-US" dirty="0"/>
              <a:t>Where a specific task is carried out in the public interest which is laid down by law; or the processing is needed in the exercise of official authority (e.g. a public body’s tasks, functions, duties or powers) which is laid down by law.</a:t>
            </a:r>
          </a:p>
          <a:p>
            <a:endParaRPr lang="en-US" dirty="0">
              <a:cs typeface="Calibri"/>
            </a:endParaRPr>
          </a:p>
          <a:p>
            <a:r>
              <a:rPr lang="en-US" dirty="0">
                <a:cs typeface="Calibri"/>
              </a:rPr>
              <a:t>Other Bases  - </a:t>
            </a:r>
            <a:r>
              <a:rPr lang="en-US" dirty="0"/>
              <a:t>The other bases for sharing information are vital interest, legitimate interest, contract and consent. UK GDPR sets a high standard for consent: it must be specific, freely given, unambiguous, time limited and capable of being withdrawn by the Data Subject at any time. The fact that consent can be withdrawn usually means that it is not the appropriate lawful basis for sharing information for safeguarding purposes. Additionally, in some circumstances, seeking consent from a person you believe is neglecting or abusing a child is likely to undermine safeguarding procedures and may increase the risk of harm to the child or another person.</a:t>
            </a:r>
            <a:endParaRPr lang="en-US" dirty="0">
              <a:cs typeface="Calibri"/>
            </a:endParaRPr>
          </a:p>
          <a:p>
            <a:r>
              <a:rPr lang="en-US" dirty="0"/>
              <a:t> </a:t>
            </a:r>
            <a:endParaRPr lang="en-US" dirty="0">
              <a:cs typeface="Calibri"/>
            </a:endParaRPr>
          </a:p>
          <a:p>
            <a:r>
              <a:rPr lang="en-US" dirty="0"/>
              <a:t>3.4.2</a:t>
            </a:r>
            <a:endParaRPr lang="en-US" dirty="0">
              <a:cs typeface="Calibri"/>
            </a:endParaRPr>
          </a:p>
          <a:p>
            <a:r>
              <a:rPr lang="en-US" dirty="0"/>
              <a:t>Consent means offering individuals real choice and control. The UK GDPR does not contain specific provisions on capacity to consent, but issues of capacity are bound up in the concept of 'informed' consent. Generally, you can assume that adults, and children aged 13 and over, have the capacity to consent unless you have reason to believe the contrary. However, you should ensure that the information you provide enables them to be fully informed.</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4</a:t>
            </a:fld>
            <a:endParaRPr lang="en-GB"/>
          </a:p>
        </p:txBody>
      </p:sp>
    </p:spTree>
    <p:extLst>
      <p:ext uri="{BB962C8B-B14F-4D97-AF65-F5344CB8AC3E}">
        <p14:creationId xmlns:p14="http://schemas.microsoft.com/office/powerpoint/2010/main" val="1723678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1. All practitioners - </a:t>
            </a:r>
            <a:r>
              <a:rPr lang="en-US" dirty="0"/>
              <a:t>Practitioners are responsible for lawfully sharing the information they hold and must not assume that someone else will pass on information that may be critical to safeguard and promote the welfare of a child.</a:t>
            </a:r>
          </a:p>
          <a:p>
            <a:r>
              <a:rPr lang="en-US" dirty="0">
                <a:cs typeface="Calibri"/>
              </a:rPr>
              <a:t>2. Safeguarding partners - </a:t>
            </a:r>
            <a:r>
              <a:rPr lang="en-US" dirty="0"/>
              <a:t>Local Safeguarding Partners are responsible for ensuring that relevant information is shared in a timely and proportionate way, both within the local area and across local authority boundaries. Local Safeguarding Partnerships should promote the use of the “</a:t>
            </a:r>
            <a:r>
              <a:rPr lang="en-US" b="1" u="sng" dirty="0">
                <a:hlinkClick r:id="rId3"/>
              </a:rPr>
              <a:t>London Multi-Agency Safeguarding Data Sharing Agreement for Safeguarding and Promoting the Welfare of Children</a:t>
            </a:r>
            <a:r>
              <a:rPr lang="en-US" dirty="0"/>
              <a:t>” which sets out the legal basis for sharing information between agencies in London.</a:t>
            </a:r>
          </a:p>
          <a:p>
            <a:endParaRPr lang="en-US" dirty="0">
              <a:cs typeface="Calibri"/>
            </a:endParaRPr>
          </a:p>
          <a:p>
            <a:r>
              <a:rPr lang="en-US" dirty="0">
                <a:cs typeface="Calibri"/>
              </a:rPr>
              <a:t>Information sharing </a:t>
            </a:r>
            <a:r>
              <a:rPr lang="en-US" dirty="0"/>
              <a:t> must be undertaken securely, and the nature of the information requested / provided should be recorded. If information is withheld, then that should also be recorded. In an emergency, you should go ahead and share data as is necessary and proportionate. You should always document the action you took after the event if you cannot do it at the time.</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5</a:t>
            </a:fld>
            <a:endParaRPr lang="en-GB"/>
          </a:p>
        </p:txBody>
      </p:sp>
    </p:spTree>
    <p:extLst>
      <p:ext uri="{BB962C8B-B14F-4D97-AF65-F5344CB8AC3E}">
        <p14:creationId xmlns:p14="http://schemas.microsoft.com/office/powerpoint/2010/main" val="4283804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6</a:t>
            </a:fld>
            <a:endParaRPr lang="en-GB"/>
          </a:p>
        </p:txBody>
      </p:sp>
    </p:spTree>
    <p:extLst>
      <p:ext uri="{BB962C8B-B14F-4D97-AF65-F5344CB8AC3E}">
        <p14:creationId xmlns:p14="http://schemas.microsoft.com/office/powerpoint/2010/main" val="4283804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1. </a:t>
            </a:r>
            <a:r>
              <a:rPr lang="en-US" dirty="0"/>
              <a:t>Safeguarding and promoting the welfare of a child will almost always be more important than protecting their confidentiality or the confidentiality of the person(s) responsible for their care and wellbeing</a:t>
            </a:r>
          </a:p>
          <a:p>
            <a:r>
              <a:rPr lang="en-US" dirty="0">
                <a:cs typeface="Calibri"/>
              </a:rPr>
              <a:t>2. </a:t>
            </a:r>
            <a:r>
              <a:rPr lang="en-US" dirty="0"/>
              <a:t>Wherever it is </a:t>
            </a:r>
            <a:r>
              <a:rPr lang="en-US" b="1" dirty="0"/>
              <a:t>practicable and safe</a:t>
            </a:r>
            <a:r>
              <a:rPr lang="en-US" dirty="0"/>
              <a:t> to do so, discuss your concern(s) with the child’s </a:t>
            </a:r>
            <a:r>
              <a:rPr lang="en-US" dirty="0" err="1"/>
              <a:t>carer</a:t>
            </a:r>
            <a:r>
              <a:rPr lang="en-US" dirty="0"/>
              <a:t>(s) and tell them who you intend to share information with, what information you will be sharing and why, unless that may put the child at risk of harm.</a:t>
            </a:r>
          </a:p>
          <a:p>
            <a:r>
              <a:rPr lang="en-US" dirty="0">
                <a:cs typeface="Calibri"/>
              </a:rPr>
              <a:t>3. </a:t>
            </a:r>
            <a:r>
              <a:rPr lang="en-US" b="1" dirty="0"/>
              <a:t>You do not need consent to share information.</a:t>
            </a:r>
          </a:p>
          <a:p>
            <a:r>
              <a:rPr lang="en-US" dirty="0">
                <a:cs typeface="Calibri"/>
              </a:rPr>
              <a:t>4. </a:t>
            </a:r>
            <a:r>
              <a:rPr lang="en-US" dirty="0"/>
              <a:t>Seek advice promptly if you are uncertain or do not fully understand the legal framework that supports information sharing – but do not leave a child at risk because you have concerns about the possible consequences of information sharing.</a:t>
            </a:r>
          </a:p>
          <a:p>
            <a:r>
              <a:rPr lang="en-US" dirty="0">
                <a:cs typeface="Calibri"/>
              </a:rPr>
              <a:t>5. </a:t>
            </a:r>
            <a:r>
              <a:rPr lang="en-US" dirty="0"/>
              <a:t>When sharing information, ensure you and the person or </a:t>
            </a:r>
            <a:r>
              <a:rPr lang="en-US" dirty="0" err="1"/>
              <a:t>organisation</a:t>
            </a:r>
            <a:r>
              <a:rPr lang="en-US" dirty="0"/>
              <a:t> that receives the information you have shared takes steps to protect the identities of any individuals (e.g. the child, a </a:t>
            </a:r>
            <a:r>
              <a:rPr lang="en-US" dirty="0" err="1"/>
              <a:t>carer</a:t>
            </a:r>
            <a:r>
              <a:rPr lang="en-US" dirty="0"/>
              <a:t>, a </a:t>
            </a:r>
            <a:r>
              <a:rPr lang="en-US" dirty="0" err="1"/>
              <a:t>neighbour</a:t>
            </a:r>
            <a:r>
              <a:rPr lang="en-US" dirty="0"/>
              <a:t> or a colleague) who might suffer harm if their details became known to an abuser or one of their associates.</a:t>
            </a:r>
          </a:p>
          <a:p>
            <a:r>
              <a:rPr lang="en-US" dirty="0">
                <a:cs typeface="Calibri"/>
              </a:rPr>
              <a:t>6. </a:t>
            </a:r>
            <a:r>
              <a:rPr lang="en-US" dirty="0"/>
              <a:t>Only share information with individuals or </a:t>
            </a:r>
            <a:r>
              <a:rPr lang="en-US" dirty="0" err="1"/>
              <a:t>organisations</a:t>
            </a:r>
            <a:r>
              <a:rPr lang="en-US" dirty="0"/>
              <a:t> that have a role in safeguarding the child or providing their family with support, and only share the information they need to support the provision of their services. Sharing information with a third party rarely requires you to share an entire record or case-file: you must only share information that is necessary and proportionate for the intended purpose. That purpose should be made clear at the point when information is requested or provided.</a:t>
            </a:r>
          </a:p>
          <a:p>
            <a:r>
              <a:rPr lang="en-US" dirty="0">
                <a:cs typeface="Calibri"/>
              </a:rPr>
              <a:t>7. </a:t>
            </a:r>
            <a:r>
              <a:rPr lang="en-US" dirty="0"/>
              <a:t>Record the reasons for your information sharing decision, regardless of whether you decide to share information. When another practitioner or </a:t>
            </a:r>
            <a:r>
              <a:rPr lang="en-US" dirty="0" err="1"/>
              <a:t>organisation</a:t>
            </a:r>
            <a:r>
              <a:rPr lang="en-US" dirty="0"/>
              <a:t> requests information from you and you believe sharing information cannot be justified, explain why. Reconsider your decision if the requestor shares new information that might cause you to regard information you hold in a new light.</a:t>
            </a:r>
          </a:p>
          <a:p>
            <a:r>
              <a:rPr lang="en-US" dirty="0">
                <a:cs typeface="Calibri"/>
              </a:rPr>
              <a:t>8. </a:t>
            </a:r>
            <a:r>
              <a:rPr lang="en-US" dirty="0"/>
              <a:t>If information has been shared, then the subject(s) of that information sharing have the right to challenge and may have the right to erasure of the information if the sharing of information was not necessary or proportionate. However, the right to erasure does not apply if information has been shared on the basis of “legal obligation” or “public task” – see </a:t>
            </a:r>
            <a:r>
              <a:rPr lang="en-US" b="1" u="sng" dirty="0">
                <a:hlinkClick r:id="rId3"/>
              </a:rPr>
              <a:t>Section 3, Justification - The Legal Basis for Sharing Information</a:t>
            </a:r>
            <a:r>
              <a:rPr lang="en-US" dirty="0"/>
              <a:t> above</a:t>
            </a:r>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7</a:t>
            </a:fld>
            <a:endParaRPr lang="en-GB"/>
          </a:p>
        </p:txBody>
      </p:sp>
    </p:spTree>
    <p:extLst>
      <p:ext uri="{BB962C8B-B14F-4D97-AF65-F5344CB8AC3E}">
        <p14:creationId xmlns:p14="http://schemas.microsoft.com/office/powerpoint/2010/main" val="4283804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1. </a:t>
            </a:r>
            <a:r>
              <a:rPr lang="en-US" dirty="0"/>
              <a:t>Safeguarding and promoting the welfare of a child will almost always be more important than protecting their confidentiality or the confidentiality of the person(s) responsible for their care and wellbeing</a:t>
            </a:r>
          </a:p>
          <a:p>
            <a:r>
              <a:rPr lang="en-US" dirty="0">
                <a:cs typeface="Calibri"/>
              </a:rPr>
              <a:t>2. </a:t>
            </a:r>
            <a:r>
              <a:rPr lang="en-US" dirty="0"/>
              <a:t>Wherever it is </a:t>
            </a:r>
            <a:r>
              <a:rPr lang="en-US" b="1" dirty="0"/>
              <a:t>practicable and safe</a:t>
            </a:r>
            <a:r>
              <a:rPr lang="en-US" dirty="0"/>
              <a:t> to do so, discuss your concern(s) with the child’s </a:t>
            </a:r>
            <a:r>
              <a:rPr lang="en-US" dirty="0" err="1"/>
              <a:t>carer</a:t>
            </a:r>
            <a:r>
              <a:rPr lang="en-US" dirty="0"/>
              <a:t>(s) and tell them who you intend to share information with, what information you will be sharing and why, unless that may put the child at risk of harm.</a:t>
            </a:r>
          </a:p>
          <a:p>
            <a:r>
              <a:rPr lang="en-US" dirty="0">
                <a:cs typeface="Calibri"/>
              </a:rPr>
              <a:t>3. </a:t>
            </a:r>
            <a:r>
              <a:rPr lang="en-US" b="1" dirty="0"/>
              <a:t>You do not need consent to share information.</a:t>
            </a:r>
          </a:p>
          <a:p>
            <a:r>
              <a:rPr lang="en-US" dirty="0">
                <a:cs typeface="Calibri"/>
              </a:rPr>
              <a:t>4. </a:t>
            </a:r>
            <a:r>
              <a:rPr lang="en-US" dirty="0"/>
              <a:t>Seek advice promptly if you are uncertain or do not fully understand the legal framework that supports information sharing – but do not leave a child at risk because you have concerns about the possible consequences of information sharing.</a:t>
            </a:r>
          </a:p>
          <a:p>
            <a:r>
              <a:rPr lang="en-US" dirty="0">
                <a:cs typeface="Calibri"/>
              </a:rPr>
              <a:t>5. </a:t>
            </a:r>
            <a:r>
              <a:rPr lang="en-US" dirty="0"/>
              <a:t>When sharing information, ensure you and the person or </a:t>
            </a:r>
            <a:r>
              <a:rPr lang="en-US" dirty="0" err="1"/>
              <a:t>organisation</a:t>
            </a:r>
            <a:r>
              <a:rPr lang="en-US" dirty="0"/>
              <a:t> that receives the information you have shared takes steps to protect the identities of any individuals (e.g. the child, a </a:t>
            </a:r>
            <a:r>
              <a:rPr lang="en-US" dirty="0" err="1"/>
              <a:t>carer</a:t>
            </a:r>
            <a:r>
              <a:rPr lang="en-US" dirty="0"/>
              <a:t>, a </a:t>
            </a:r>
            <a:r>
              <a:rPr lang="en-US" dirty="0" err="1"/>
              <a:t>neighbour</a:t>
            </a:r>
            <a:r>
              <a:rPr lang="en-US" dirty="0"/>
              <a:t> or a colleague) who might suffer harm if their details became known to an abuser or one of their associates.</a:t>
            </a:r>
          </a:p>
          <a:p>
            <a:r>
              <a:rPr lang="en-US" dirty="0">
                <a:cs typeface="Calibri"/>
              </a:rPr>
              <a:t>6. </a:t>
            </a:r>
            <a:r>
              <a:rPr lang="en-US" dirty="0"/>
              <a:t>Only share information with individuals or </a:t>
            </a:r>
            <a:r>
              <a:rPr lang="en-US" dirty="0" err="1"/>
              <a:t>organisations</a:t>
            </a:r>
            <a:r>
              <a:rPr lang="en-US" dirty="0"/>
              <a:t> that have a role in safeguarding the child or providing their family with support, and only share the information they need to support the provision of their services. Sharing information with a third party rarely requires you to share an entire record or case-file: you must only share information that is necessary and proportionate for the intended purpose. That purpose should be made clear at the point when information is requested or provided.</a:t>
            </a:r>
          </a:p>
          <a:p>
            <a:r>
              <a:rPr lang="en-US" dirty="0">
                <a:cs typeface="Calibri"/>
              </a:rPr>
              <a:t>7. </a:t>
            </a:r>
            <a:r>
              <a:rPr lang="en-US" dirty="0"/>
              <a:t>Record the reasons for your information sharing decision, regardless of whether you decide to share information. When another practitioner or </a:t>
            </a:r>
            <a:r>
              <a:rPr lang="en-US" dirty="0" err="1"/>
              <a:t>organisation</a:t>
            </a:r>
            <a:r>
              <a:rPr lang="en-US" dirty="0"/>
              <a:t> requests information from you and you believe sharing information cannot be justified, explain why. Reconsider your decision if the requestor shares new information that might cause you to regard information you hold in a new light.</a:t>
            </a:r>
          </a:p>
          <a:p>
            <a:r>
              <a:rPr lang="en-US" dirty="0">
                <a:cs typeface="Calibri"/>
              </a:rPr>
              <a:t>8. </a:t>
            </a:r>
            <a:r>
              <a:rPr lang="en-US" dirty="0"/>
              <a:t>If information has been shared, then the subject(s) of that information sharing have the right to challenge and may have the right to erasure of the information if the sharing of information was not necessary or proportionate. However, the right to erasure does not apply if information has been shared on the basis of “legal obligation” or “public task” – see </a:t>
            </a:r>
            <a:r>
              <a:rPr lang="en-US" b="1" u="sng" dirty="0">
                <a:hlinkClick r:id="rId3"/>
              </a:rPr>
              <a:t>Section 3, Justification - The Legal Basis for Sharing Information</a:t>
            </a:r>
            <a:r>
              <a:rPr lang="en-US" dirty="0"/>
              <a:t> above</a:t>
            </a:r>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8</a:t>
            </a:fld>
            <a:endParaRPr lang="en-GB"/>
          </a:p>
        </p:txBody>
      </p:sp>
    </p:spTree>
    <p:extLst>
      <p:ext uri="{BB962C8B-B14F-4D97-AF65-F5344CB8AC3E}">
        <p14:creationId xmlns:p14="http://schemas.microsoft.com/office/powerpoint/2010/main" val="3472091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1. </a:t>
            </a:r>
            <a:r>
              <a:rPr lang="en-US" dirty="0"/>
              <a:t>Safeguarding and promoting the welfare of a child will almost always be more important than protecting their confidentiality or the confidentiality of the person(s) responsible for their care and wellbeing</a:t>
            </a:r>
          </a:p>
          <a:p>
            <a:r>
              <a:rPr lang="en-US" dirty="0">
                <a:cs typeface="Calibri"/>
              </a:rPr>
              <a:t>2. </a:t>
            </a:r>
            <a:r>
              <a:rPr lang="en-US" dirty="0"/>
              <a:t>Wherever it is </a:t>
            </a:r>
            <a:r>
              <a:rPr lang="en-US" b="1" dirty="0"/>
              <a:t>practicable and safe</a:t>
            </a:r>
            <a:r>
              <a:rPr lang="en-US" dirty="0"/>
              <a:t> to do so, discuss your concern(s) with the child’s </a:t>
            </a:r>
            <a:r>
              <a:rPr lang="en-US" dirty="0" err="1"/>
              <a:t>carer</a:t>
            </a:r>
            <a:r>
              <a:rPr lang="en-US" dirty="0"/>
              <a:t>(s) and tell them who you intend to share information with, what information you will be sharing and why, unless that may put the child at risk of harm.</a:t>
            </a:r>
          </a:p>
          <a:p>
            <a:r>
              <a:rPr lang="en-US" dirty="0">
                <a:cs typeface="Calibri"/>
              </a:rPr>
              <a:t>3. </a:t>
            </a:r>
            <a:r>
              <a:rPr lang="en-US" b="1" dirty="0"/>
              <a:t>You do not need consent to share information.</a:t>
            </a:r>
          </a:p>
          <a:p>
            <a:r>
              <a:rPr lang="en-US" dirty="0">
                <a:cs typeface="Calibri"/>
              </a:rPr>
              <a:t>4. </a:t>
            </a:r>
            <a:r>
              <a:rPr lang="en-US" dirty="0"/>
              <a:t>Seek advice promptly if you are uncertain or do not fully understand the legal framework that supports information sharing – but do not leave a child at risk because you have concerns about the possible consequences of information sharing.</a:t>
            </a:r>
          </a:p>
          <a:p>
            <a:r>
              <a:rPr lang="en-US" dirty="0">
                <a:cs typeface="Calibri"/>
              </a:rPr>
              <a:t>5. </a:t>
            </a:r>
            <a:r>
              <a:rPr lang="en-US" dirty="0"/>
              <a:t>When sharing information, ensure you and the person or </a:t>
            </a:r>
            <a:r>
              <a:rPr lang="en-US" dirty="0" err="1"/>
              <a:t>organisation</a:t>
            </a:r>
            <a:r>
              <a:rPr lang="en-US" dirty="0"/>
              <a:t> that receives the information you have shared takes steps to protect the identities of any individuals (e.g. the child, a </a:t>
            </a:r>
            <a:r>
              <a:rPr lang="en-US" dirty="0" err="1"/>
              <a:t>carer</a:t>
            </a:r>
            <a:r>
              <a:rPr lang="en-US" dirty="0"/>
              <a:t>, a </a:t>
            </a:r>
            <a:r>
              <a:rPr lang="en-US" dirty="0" err="1"/>
              <a:t>neighbour</a:t>
            </a:r>
            <a:r>
              <a:rPr lang="en-US" dirty="0"/>
              <a:t> or a colleague) who might suffer harm if their details became known to an abuser or one of their associates.</a:t>
            </a:r>
          </a:p>
          <a:p>
            <a:r>
              <a:rPr lang="en-US" dirty="0">
                <a:cs typeface="Calibri"/>
              </a:rPr>
              <a:t>6. </a:t>
            </a:r>
            <a:r>
              <a:rPr lang="en-US" dirty="0"/>
              <a:t>Only share information with individuals or </a:t>
            </a:r>
            <a:r>
              <a:rPr lang="en-US" dirty="0" err="1"/>
              <a:t>organisations</a:t>
            </a:r>
            <a:r>
              <a:rPr lang="en-US" dirty="0"/>
              <a:t> that have a role in safeguarding the child or providing their family with support, and only share the information they need to support the provision of their services. Sharing information with a third party rarely requires you to share an entire record or case-file: you must only share information that is necessary and proportionate for the intended purpose. That purpose should be made clear at the point when information is requested or provided.</a:t>
            </a:r>
          </a:p>
          <a:p>
            <a:r>
              <a:rPr lang="en-US" dirty="0">
                <a:cs typeface="Calibri"/>
              </a:rPr>
              <a:t>7. </a:t>
            </a:r>
            <a:r>
              <a:rPr lang="en-US" dirty="0"/>
              <a:t>Record the reasons for your information sharing decision, regardless of whether you decide to share information. When another practitioner or </a:t>
            </a:r>
            <a:r>
              <a:rPr lang="en-US" dirty="0" err="1"/>
              <a:t>organisation</a:t>
            </a:r>
            <a:r>
              <a:rPr lang="en-US" dirty="0"/>
              <a:t> requests information from you and you believe sharing information cannot be justified, explain why. Reconsider your decision if the requestor shares new information that might cause you to regard information you hold in a new light.</a:t>
            </a:r>
          </a:p>
          <a:p>
            <a:r>
              <a:rPr lang="en-US" dirty="0">
                <a:cs typeface="Calibri"/>
              </a:rPr>
              <a:t>8. </a:t>
            </a:r>
            <a:r>
              <a:rPr lang="en-US" dirty="0"/>
              <a:t>If information has been shared, then the subject(s) of that information sharing have the right to challenge and may have the right to erasure of the information if the sharing of information was not necessary or proportionate. However, the right to erasure does not apply if information has been shared on the basis of “legal obligation” or “public task” – see </a:t>
            </a:r>
            <a:r>
              <a:rPr lang="en-US" b="1" u="sng" dirty="0">
                <a:hlinkClick r:id="rId3"/>
              </a:rPr>
              <a:t>Section 3, Justification - The Legal Basis for Sharing Information</a:t>
            </a:r>
            <a:r>
              <a:rPr lang="en-US" dirty="0"/>
              <a:t> above</a:t>
            </a:r>
            <a:endParaRPr lang="en-US" dirty="0">
              <a:cs typeface="Calibri"/>
            </a:endParaRPr>
          </a:p>
        </p:txBody>
      </p:sp>
      <p:sp>
        <p:nvSpPr>
          <p:cNvPr id="4" name="Slide Number Placeholder 3"/>
          <p:cNvSpPr>
            <a:spLocks noGrp="1"/>
          </p:cNvSpPr>
          <p:nvPr>
            <p:ph type="sldNum" sz="quarter" idx="5"/>
          </p:nvPr>
        </p:nvSpPr>
        <p:spPr/>
        <p:txBody>
          <a:bodyPr/>
          <a:lstStyle/>
          <a:p>
            <a:fld id="{D07DB80B-BC78-4E93-8AAC-F465B19E98CC}" type="slidenum">
              <a:t>9</a:t>
            </a:fld>
            <a:endParaRPr lang="en-GB"/>
          </a:p>
        </p:txBody>
      </p:sp>
    </p:spTree>
    <p:extLst>
      <p:ext uri="{BB962C8B-B14F-4D97-AF65-F5344CB8AC3E}">
        <p14:creationId xmlns:p14="http://schemas.microsoft.com/office/powerpoint/2010/main" val="3681690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9/15/2022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79048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653437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049090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051553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9/15/2022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246572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7878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21896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830121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107169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9/15/2022</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58675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9/15/2022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91910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9/15/2022</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7451011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assets.publishing.service.gov.uk/government/uploads/system/uploads/attachment_data/file/942454/Working_together_to_safeguard_children_inter_agency_guidance.pdf" TargetMode="External"/><Relationship Id="rId4" Type="http://schemas.openxmlformats.org/officeDocument/2006/relationships/hyperlink" Target="https://www.londonsafeguardingchildrenprocedures.co.uk/info_sharing.html?zoom_highlight=information+sharing#2.-in-what-circumstances-can-information-be-shared"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assets.publishing.service.gov.uk/government/uploads/system/uploads/attachment_data/file/942454/Working_together_to_safeguard_children_inter_agency_guidance.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view.officeapps.live.com/op/view.aspx?src=https%3A%2F%2Fwww.londonsafeguardingchildrenprocedures.co.uk%2Ffiles%2Fform_87b_cp_inquiry_info_request.docx%3Fzoom_highlight%3Dform%2B87a&amp;wdOrigin=BROWSELIN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scie.org.uk/safeguarding/adults/practice/sharing-information" TargetMode="External"/><Relationship Id="rId3" Type="http://schemas.openxmlformats.org/officeDocument/2006/relationships/image" Target="../media/image3.png"/><Relationship Id="rId7" Type="http://schemas.openxmlformats.org/officeDocument/2006/relationships/hyperlink" Target="https://ico.org.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gov.uk/government/publications/safeguarding-practitioners-information-sharing-advice" TargetMode="External"/><Relationship Id="rId5" Type="http://schemas.openxmlformats.org/officeDocument/2006/relationships/hyperlink" Target="https://www.workingtogetheronline.co.uk/" TargetMode="External"/><Relationship Id="rId4" Type="http://schemas.openxmlformats.org/officeDocument/2006/relationships/hyperlink" Target="https://www.londonsafeguardingchildrenprocedures.co.uk/info_sharing.html?zoom_highlight=information+sharing#2.-in-what-circumstances-can-information-be-shar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91159B2-3847-4541-BAAE-D93F71723E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200"/>
            <a:ext cx="11281609" cy="5943603"/>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11" name="Rectangle 10">
            <a:extLst>
              <a:ext uri="{FF2B5EF4-FFF2-40B4-BE49-F238E27FC236}">
                <a16:creationId xmlns:a16="http://schemas.microsoft.com/office/drawing/2014/main" id="{93BDF953-B1FC-408F-A14E-33A8C1DC1B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1793"/>
            <a:ext cx="10954512" cy="5614416"/>
          </a:xfrm>
          <a:prstGeom prst="rect">
            <a:avLst/>
          </a:prstGeom>
          <a:ln w="6350" cap="sq" cmpd="sng" algn="ctr">
            <a:solidFill>
              <a:schemeClr val="tx1">
                <a:lumMod val="75000"/>
                <a:lumOff val="25000"/>
              </a:schemeClr>
            </a:solidFill>
            <a:prstDash val="solid"/>
            <a:miter lim="800000"/>
          </a:ln>
          <a:effectLst/>
        </p:spPr>
      </p:sp>
      <p:sp>
        <p:nvSpPr>
          <p:cNvPr id="2" name="Title 1"/>
          <p:cNvSpPr>
            <a:spLocks noGrp="1"/>
          </p:cNvSpPr>
          <p:nvPr>
            <p:ph type="ctrTitle"/>
          </p:nvPr>
        </p:nvSpPr>
        <p:spPr>
          <a:xfrm>
            <a:off x="1241170" y="3716860"/>
            <a:ext cx="9732773" cy="1465112"/>
          </a:xfrm>
        </p:spPr>
        <p:txBody>
          <a:bodyPr>
            <a:normAutofit/>
          </a:bodyPr>
          <a:lstStyle/>
          <a:p>
            <a:r>
              <a:rPr lang="en-GB" sz="5100" b="1" dirty="0">
                <a:cs typeface="Calibri Light"/>
              </a:rPr>
              <a:t>Information Sharing Guidance</a:t>
            </a:r>
            <a:endParaRPr lang="en-GB" sz="5100" b="1"/>
          </a:p>
        </p:txBody>
      </p:sp>
      <p:sp>
        <p:nvSpPr>
          <p:cNvPr id="13" name="Rectangle 12">
            <a:extLst>
              <a:ext uri="{FF2B5EF4-FFF2-40B4-BE49-F238E27FC236}">
                <a16:creationId xmlns:a16="http://schemas.microsoft.com/office/drawing/2014/main" id="{17C4AC30-431E-4860-8128-139F9F61E2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446824"/>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D0C35C70-8DD1-457D-85E7-728F1B0C52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71691B1-EF90-41BA-A886-9331EB0364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EB77709-9ED2-4392-8D1E-91E4AB9644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4" name="Picture 4">
            <a:extLst>
              <a:ext uri="{FF2B5EF4-FFF2-40B4-BE49-F238E27FC236}">
                <a16:creationId xmlns:a16="http://schemas.microsoft.com/office/drawing/2014/main" id="{7FE22CD5-86DA-5D9A-2D47-B57A156FCA28}"/>
              </a:ext>
            </a:extLst>
          </p:cNvPr>
          <p:cNvPicPr>
            <a:picLocks noChangeAspect="1"/>
          </p:cNvPicPr>
          <p:nvPr/>
        </p:nvPicPr>
        <p:blipFill rotWithShape="1">
          <a:blip r:embed="rId2"/>
          <a:srcRect t="1032" b="6686"/>
          <a:stretch/>
        </p:blipFill>
        <p:spPr>
          <a:xfrm>
            <a:off x="3432881" y="1452681"/>
            <a:ext cx="5308066" cy="1903977"/>
          </a:xfrm>
          <a:prstGeom prst="rect">
            <a:avLst/>
          </a:prstGeom>
        </p:spPr>
      </p:pic>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455688"/>
            <a:ext cx="5759569" cy="1371600"/>
          </a:xfrm>
        </p:spPr>
        <p:txBody>
          <a:bodyPr/>
          <a:lstStyle/>
          <a:p>
            <a:r>
              <a:rPr lang="en-GB" b="1">
                <a:solidFill>
                  <a:schemeClr val="tx1"/>
                </a:solidFill>
              </a:rPr>
              <a:t>Introduction</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867236" y="522193"/>
            <a:ext cx="2825151" cy="1073630"/>
          </a:xfrm>
        </p:spPr>
      </p:pic>
      <p:sp>
        <p:nvSpPr>
          <p:cNvPr id="5" name="TextBox 4">
            <a:extLst>
              <a:ext uri="{FF2B5EF4-FFF2-40B4-BE49-F238E27FC236}">
                <a16:creationId xmlns:a16="http://schemas.microsoft.com/office/drawing/2014/main" id="{7919E808-A123-77A5-FDE2-3C683786AF41}"/>
              </a:ext>
            </a:extLst>
          </p:cNvPr>
          <p:cNvSpPr txBox="1"/>
          <p:nvPr/>
        </p:nvSpPr>
        <p:spPr>
          <a:xfrm>
            <a:off x="871626" y="1630333"/>
            <a:ext cx="10259502" cy="54476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2000" dirty="0">
                <a:latin typeface="Lato"/>
                <a:ea typeface="Lato"/>
                <a:cs typeface="Lato"/>
              </a:rPr>
              <a:t>The effective sharing of information is essential for keeping children and young people safe and promoting their welfare. </a:t>
            </a:r>
            <a:endParaRPr lang="en-GB" sz="2000" dirty="0">
              <a:latin typeface="Avenir Next LT Pro" panose="02020404030301010803"/>
              <a:ea typeface="Lato"/>
              <a:cs typeface="Lato"/>
            </a:endParaRPr>
          </a:p>
          <a:p>
            <a:pPr marL="285750" indent="-285750">
              <a:buFont typeface="Arial"/>
              <a:buChar char="•"/>
            </a:pPr>
            <a:endParaRPr lang="en-GB" sz="2000" dirty="0">
              <a:latin typeface="Lato"/>
              <a:ea typeface="Lato"/>
              <a:cs typeface="Lato"/>
            </a:endParaRPr>
          </a:p>
          <a:p>
            <a:pPr marL="285750" indent="-285750">
              <a:buFont typeface="Arial"/>
              <a:buChar char="•"/>
            </a:pPr>
            <a:r>
              <a:rPr lang="en-GB" sz="2000" dirty="0">
                <a:latin typeface="Lato"/>
                <a:ea typeface="Lato"/>
                <a:cs typeface="Lato"/>
              </a:rPr>
              <a:t>Data protection law </a:t>
            </a:r>
            <a:r>
              <a:rPr lang="en-GB" sz="2000" b="1" dirty="0">
                <a:latin typeface="Lato"/>
                <a:ea typeface="Lato"/>
                <a:cs typeface="Lato"/>
              </a:rPr>
              <a:t>should not be a barrier</a:t>
            </a:r>
            <a:r>
              <a:rPr lang="en-GB" sz="2000" dirty="0">
                <a:latin typeface="Lato"/>
                <a:ea typeface="Lato"/>
                <a:cs typeface="Lato"/>
              </a:rPr>
              <a:t> when it is necessary, proportionate, and justified</a:t>
            </a:r>
          </a:p>
          <a:p>
            <a:endParaRPr lang="en-GB" sz="2000" dirty="0">
              <a:latin typeface="Lato"/>
              <a:ea typeface="Lato"/>
              <a:cs typeface="Lato"/>
            </a:endParaRPr>
          </a:p>
          <a:p>
            <a:pPr marL="285750" indent="-285750">
              <a:buFont typeface="Arial"/>
              <a:buChar char="•"/>
            </a:pPr>
            <a:r>
              <a:rPr lang="en-GB" sz="2000" dirty="0">
                <a:latin typeface="Lato"/>
                <a:ea typeface="Lato"/>
                <a:cs typeface="Lato"/>
              </a:rPr>
              <a:t>Missed opportunities to record and share information in a timely manner can have severe consequences for the safety and welfare of children and young people.</a:t>
            </a:r>
          </a:p>
          <a:p>
            <a:pPr marL="285750" indent="-285750">
              <a:buFont typeface="Arial"/>
              <a:buChar char="•"/>
            </a:pPr>
            <a:endParaRPr lang="en-GB" sz="2000" dirty="0">
              <a:latin typeface="Lato"/>
              <a:ea typeface="Lato"/>
              <a:cs typeface="Lato"/>
            </a:endParaRPr>
          </a:p>
          <a:p>
            <a:pPr marL="285750" indent="-285750">
              <a:buFont typeface="Arial"/>
              <a:buChar char="•"/>
            </a:pPr>
            <a:r>
              <a:rPr lang="en-GB" sz="2000" dirty="0">
                <a:latin typeface="Lato"/>
                <a:ea typeface="Lato"/>
                <a:cs typeface="Lato"/>
              </a:rPr>
              <a:t>London Safeguarding Children Procedures set out guidance on information sharing in full: </a:t>
            </a:r>
            <a:r>
              <a:rPr lang="en-GB" sz="2000" dirty="0">
                <a:ea typeface="+mn-lt"/>
                <a:cs typeface="+mn-lt"/>
                <a:hlinkClick r:id="rId4"/>
              </a:rPr>
              <a:t>CP9. Information Sharing Guidance (londonsafeguardingchildrenprocedures.co.uk)</a:t>
            </a:r>
            <a:endParaRPr lang="en-GB" sz="2000">
              <a:latin typeface="Avenir Next LT Pro"/>
              <a:ea typeface="Lato"/>
              <a:cs typeface="Lato"/>
            </a:endParaRPr>
          </a:p>
          <a:p>
            <a:pPr marL="285750" indent="-285750">
              <a:buFont typeface="Arial"/>
              <a:buChar char="•"/>
            </a:pPr>
            <a:endParaRPr lang="en-GB" sz="2000" dirty="0">
              <a:ea typeface="+mn-lt"/>
              <a:cs typeface="+mn-lt"/>
            </a:endParaRPr>
          </a:p>
          <a:p>
            <a:pPr marL="285750" indent="-285750">
              <a:buFont typeface="Arial"/>
              <a:buChar char="•"/>
            </a:pPr>
            <a:r>
              <a:rPr lang="en-GB" sz="2000" dirty="0">
                <a:ea typeface="+mn-lt"/>
                <a:cs typeface="+mn-lt"/>
              </a:rPr>
              <a:t>See also "Myth busting guide to information sharing" in </a:t>
            </a:r>
            <a:r>
              <a:rPr lang="en-GB" sz="2000" dirty="0">
                <a:ea typeface="+mn-lt"/>
                <a:cs typeface="+mn-lt"/>
                <a:hlinkClick r:id="rId5"/>
              </a:rPr>
              <a:t>Working Together to Safeguard Children 2018(publishing.service.gov.uk)</a:t>
            </a:r>
            <a:endParaRPr lang="en-GB" sz="2000">
              <a:latin typeface="Lato"/>
              <a:ea typeface="Lato"/>
              <a:cs typeface="Lato"/>
            </a:endParaRPr>
          </a:p>
          <a:p>
            <a:pPr marL="285750" indent="-285750">
              <a:buFont typeface="Arial"/>
              <a:buChar char="•"/>
            </a:pPr>
            <a:endParaRPr lang="en-GB" sz="2400" dirty="0">
              <a:latin typeface="Lato"/>
              <a:ea typeface="Lato"/>
              <a:cs typeface="Lato"/>
            </a:endParaRPr>
          </a:p>
          <a:p>
            <a:pPr marL="285750" indent="-285750">
              <a:buFont typeface="Arial"/>
              <a:buChar char="•"/>
            </a:pPr>
            <a:endParaRPr lang="en-GB" sz="2400" dirty="0">
              <a:latin typeface="Lato"/>
              <a:ea typeface="Lato"/>
              <a:cs typeface="Lato"/>
            </a:endParaRPr>
          </a:p>
        </p:txBody>
      </p:sp>
    </p:spTree>
    <p:extLst>
      <p:ext uri="{BB962C8B-B14F-4D97-AF65-F5344CB8AC3E}">
        <p14:creationId xmlns:p14="http://schemas.microsoft.com/office/powerpoint/2010/main" val="2150463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967268" cy="1371600"/>
          </a:xfrm>
        </p:spPr>
        <p:txBody>
          <a:bodyPr>
            <a:normAutofit/>
          </a:bodyPr>
          <a:lstStyle/>
          <a:p>
            <a:r>
              <a:rPr lang="en-GB" b="1">
                <a:solidFill>
                  <a:schemeClr val="tx1"/>
                </a:solidFill>
              </a:rPr>
              <a:t>In what circumstances can information be shared?</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809727" y="493438"/>
            <a:ext cx="2925792" cy="1145516"/>
          </a:xfrm>
        </p:spPr>
      </p:pic>
      <p:sp>
        <p:nvSpPr>
          <p:cNvPr id="5" name="TextBox 4">
            <a:extLst>
              <a:ext uri="{FF2B5EF4-FFF2-40B4-BE49-F238E27FC236}">
                <a16:creationId xmlns:a16="http://schemas.microsoft.com/office/drawing/2014/main" id="{7919E808-A123-77A5-FDE2-3C683786AF41}"/>
              </a:ext>
            </a:extLst>
          </p:cNvPr>
          <p:cNvSpPr txBox="1"/>
          <p:nvPr/>
        </p:nvSpPr>
        <p:spPr>
          <a:xfrm>
            <a:off x="785363" y="2262936"/>
            <a:ext cx="10618935" cy="4462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sz="2000" dirty="0">
                <a:latin typeface="Lato"/>
                <a:ea typeface="+mn-lt"/>
                <a:cs typeface="+mn-lt"/>
              </a:rPr>
              <a:t>Information can be shared to safeguard and promote the welfare of children, as set out in</a:t>
            </a:r>
            <a:r>
              <a:rPr lang="en-GB" sz="2000" b="1" dirty="0">
                <a:latin typeface="Lato"/>
                <a:ea typeface="+mn-lt"/>
                <a:cs typeface="+mn-lt"/>
              </a:rPr>
              <a:t> </a:t>
            </a:r>
            <a:r>
              <a:rPr lang="en-GB" sz="2000" b="1" u="sng" dirty="0">
                <a:latin typeface="Lato"/>
                <a:ea typeface="+mn-lt"/>
                <a:cs typeface="+mn-lt"/>
                <a:hlinkClick r:id="rId4"/>
              </a:rPr>
              <a:t>Working Together 2018</a:t>
            </a:r>
            <a:r>
              <a:rPr lang="en-GB" sz="2000" dirty="0">
                <a:latin typeface="Lato"/>
                <a:ea typeface="+mn-lt"/>
                <a:cs typeface="+mn-lt"/>
              </a:rPr>
              <a:t> (the statutory guidance for all organisations and agencies who have functions relating to children).</a:t>
            </a:r>
            <a:endParaRPr lang="en-GB" sz="2000" dirty="0">
              <a:latin typeface="Lato"/>
              <a:ea typeface="Lato"/>
              <a:cs typeface="Lato"/>
            </a:endParaRPr>
          </a:p>
          <a:p>
            <a:pPr marL="342900" indent="-342900">
              <a:buFont typeface="Arial"/>
              <a:buChar char="•"/>
            </a:pPr>
            <a:endParaRPr lang="en-GB" sz="2000" dirty="0">
              <a:latin typeface="Lato"/>
              <a:ea typeface="Lato"/>
              <a:cs typeface="Lato"/>
            </a:endParaRPr>
          </a:p>
          <a:p>
            <a:pPr algn="ctr"/>
            <a:r>
              <a:rPr lang="en-GB" sz="2000" i="1" dirty="0">
                <a:latin typeface="Lato"/>
                <a:ea typeface="Lato"/>
                <a:cs typeface="Lato"/>
              </a:rPr>
              <a:t>"Practitioners should be </a:t>
            </a:r>
            <a:r>
              <a:rPr lang="en-GB" sz="2000" b="1" i="1" dirty="0">
                <a:latin typeface="Lato"/>
                <a:ea typeface="Lato"/>
                <a:cs typeface="Lato"/>
              </a:rPr>
              <a:t>proactive in sharing information as early as possible</a:t>
            </a:r>
            <a:r>
              <a:rPr lang="en-GB" sz="2000" i="1" dirty="0">
                <a:latin typeface="Lato"/>
                <a:ea typeface="Lato"/>
                <a:cs typeface="Lato"/>
              </a:rPr>
              <a:t> to help </a:t>
            </a:r>
            <a:r>
              <a:rPr lang="en-GB" sz="2000" b="1" i="1" dirty="0">
                <a:latin typeface="Lato"/>
                <a:ea typeface="Lato"/>
                <a:cs typeface="Lato"/>
              </a:rPr>
              <a:t>identify, assess and respond to risks of concerns about the safety and welfare of children</a:t>
            </a:r>
            <a:r>
              <a:rPr lang="en-GB" sz="2000" i="1" dirty="0">
                <a:latin typeface="Lato"/>
                <a:ea typeface="Lato"/>
                <a:cs typeface="Lato"/>
              </a:rPr>
              <a:t>."</a:t>
            </a:r>
            <a:endParaRPr lang="en-GB" i="1"/>
          </a:p>
          <a:p>
            <a:pPr marL="342900" indent="-342900">
              <a:buFont typeface="Arial"/>
              <a:buChar char="•"/>
            </a:pPr>
            <a:endParaRPr lang="en-GB" sz="2000" dirty="0">
              <a:latin typeface="Lato"/>
              <a:ea typeface="Lato"/>
              <a:cs typeface="Lato"/>
            </a:endParaRPr>
          </a:p>
          <a:p>
            <a:pPr marL="342900" indent="-342900">
              <a:buFont typeface="Arial"/>
              <a:buChar char="•"/>
            </a:pPr>
            <a:r>
              <a:rPr lang="en-GB" sz="2000" dirty="0">
                <a:solidFill>
                  <a:schemeClr val="tx1">
                    <a:lumMod val="95000"/>
                    <a:lumOff val="5000"/>
                  </a:schemeClr>
                </a:solidFill>
                <a:ea typeface="+mn-lt"/>
                <a:cs typeface="+mn-lt"/>
              </a:rPr>
              <a:t>Sharing information early helps to ensure that a child or young person receives the right services at the right time</a:t>
            </a:r>
          </a:p>
          <a:p>
            <a:pPr marL="342900" indent="-342900">
              <a:buFont typeface="Arial"/>
              <a:buChar char="•"/>
            </a:pPr>
            <a:endParaRPr lang="en-GB" sz="2000" dirty="0">
              <a:solidFill>
                <a:schemeClr val="tx1">
                  <a:lumMod val="95000"/>
                  <a:lumOff val="5000"/>
                </a:schemeClr>
              </a:solidFill>
              <a:latin typeface="Lato"/>
              <a:ea typeface="Lato"/>
              <a:cs typeface="Lato"/>
            </a:endParaRPr>
          </a:p>
          <a:p>
            <a:pPr marL="342900" indent="-342900">
              <a:buFont typeface="Arial"/>
              <a:buChar char="•"/>
            </a:pPr>
            <a:r>
              <a:rPr lang="en-GB" sz="2000" dirty="0">
                <a:solidFill>
                  <a:schemeClr val="tx1">
                    <a:lumMod val="95000"/>
                    <a:lumOff val="5000"/>
                  </a:schemeClr>
                </a:solidFill>
                <a:latin typeface="Avenir Next LT Pro"/>
                <a:ea typeface="Lato"/>
                <a:cs typeface="Lato"/>
              </a:rPr>
              <a:t>Practitioners</a:t>
            </a:r>
            <a:r>
              <a:rPr lang="en-GB" sz="2000" dirty="0">
                <a:solidFill>
                  <a:schemeClr val="tx1">
                    <a:lumMod val="95000"/>
                    <a:lumOff val="5000"/>
                  </a:schemeClr>
                </a:solidFill>
                <a:latin typeface="Lato"/>
                <a:ea typeface="+mn-lt"/>
                <a:cs typeface="+mn-lt"/>
              </a:rPr>
              <a:t> should be alert to the need to share important information about any adults a child or young person has contact that may impact the child or young person’s safety or welfare.</a:t>
            </a:r>
            <a:endParaRPr lang="en-GB" sz="2000" dirty="0">
              <a:solidFill>
                <a:schemeClr val="tx1">
                  <a:lumMod val="95000"/>
                  <a:lumOff val="5000"/>
                </a:schemeClr>
              </a:solidFill>
              <a:latin typeface="Lato"/>
              <a:ea typeface="Lato"/>
              <a:cs typeface="Lato"/>
            </a:endParaRPr>
          </a:p>
          <a:p>
            <a:pPr marL="457200" indent="-457200">
              <a:buAutoNum type="arabicPeriod"/>
            </a:pPr>
            <a:endParaRPr lang="en-GB" sz="2400" dirty="0">
              <a:latin typeface="Avenir Next LT Pro"/>
              <a:ea typeface="Lato"/>
              <a:cs typeface="Lato"/>
            </a:endParaRPr>
          </a:p>
        </p:txBody>
      </p:sp>
    </p:spTree>
    <p:extLst>
      <p:ext uri="{BB962C8B-B14F-4D97-AF65-F5344CB8AC3E}">
        <p14:creationId xmlns:p14="http://schemas.microsoft.com/office/powerpoint/2010/main" val="4042468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707366" y="585084"/>
            <a:ext cx="6852250" cy="1371600"/>
          </a:xfrm>
        </p:spPr>
        <p:txBody>
          <a:bodyPr/>
          <a:lstStyle/>
          <a:p>
            <a:r>
              <a:rPr lang="en-GB" b="1"/>
              <a:t>The legal basis</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479048" y="522193"/>
            <a:ext cx="3198961" cy="1260534"/>
          </a:xfrm>
        </p:spPr>
      </p:pic>
      <p:sp>
        <p:nvSpPr>
          <p:cNvPr id="5" name="TextBox 4">
            <a:extLst>
              <a:ext uri="{FF2B5EF4-FFF2-40B4-BE49-F238E27FC236}">
                <a16:creationId xmlns:a16="http://schemas.microsoft.com/office/drawing/2014/main" id="{7919E808-A123-77A5-FDE2-3C683786AF41}"/>
              </a:ext>
            </a:extLst>
          </p:cNvPr>
          <p:cNvSpPr txBox="1"/>
          <p:nvPr/>
        </p:nvSpPr>
        <p:spPr>
          <a:xfrm>
            <a:off x="713476" y="2018521"/>
            <a:ext cx="10503917"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latin typeface="Lato"/>
                <a:ea typeface="+mn-lt"/>
                <a:cs typeface="+mn-lt"/>
              </a:rPr>
              <a:t>The General Data Protection Regulation (GDPR) introduced in the Data Protection Act 2018. </a:t>
            </a:r>
            <a:r>
              <a:rPr lang="en-GB" dirty="0">
                <a:ea typeface="+mn-lt"/>
                <a:cs typeface="+mn-lt"/>
              </a:rPr>
              <a:t>You must have a legal basis for sharing information – most relevant for safeguarding are: </a:t>
            </a:r>
            <a:endParaRPr lang="en-GB"/>
          </a:p>
          <a:p>
            <a:endParaRPr lang="en-GB" dirty="0">
              <a:latin typeface="Lato"/>
              <a:ea typeface="Lato"/>
              <a:cs typeface="Lato"/>
            </a:endParaRPr>
          </a:p>
          <a:p>
            <a:pPr marL="342900" indent="-342900">
              <a:buAutoNum type="arabicPeriod"/>
            </a:pPr>
            <a:r>
              <a:rPr lang="en-GB" b="1" dirty="0">
                <a:latin typeface="Lato"/>
                <a:ea typeface="+mn-lt"/>
                <a:cs typeface="+mn-lt"/>
              </a:rPr>
              <a:t>Legal Obligation</a:t>
            </a:r>
            <a:r>
              <a:rPr lang="en-GB" dirty="0">
                <a:latin typeface="Lato"/>
                <a:ea typeface="+mn-lt"/>
                <a:cs typeface="+mn-lt"/>
              </a:rPr>
              <a:t> - Article 6(1) </a:t>
            </a:r>
            <a:r>
              <a:rPr lang="en-GB" i="1" dirty="0">
                <a:latin typeface="Lato"/>
                <a:ea typeface="+mn-lt"/>
                <a:cs typeface="+mn-lt"/>
              </a:rPr>
              <a:t>(for example, under the Children Act 1989 and Section 11 of the Children Act 2004)</a:t>
            </a:r>
          </a:p>
          <a:p>
            <a:pPr marL="342900" indent="-342900">
              <a:buAutoNum type="arabicPeriod"/>
            </a:pPr>
            <a:endParaRPr lang="en-GB" dirty="0">
              <a:latin typeface="Lato"/>
              <a:ea typeface="Lato"/>
              <a:cs typeface="Lato"/>
            </a:endParaRPr>
          </a:p>
          <a:p>
            <a:pPr marL="342900" indent="-342900">
              <a:buAutoNum type="arabicPeriod"/>
            </a:pPr>
            <a:r>
              <a:rPr lang="en-GB" b="1" dirty="0">
                <a:latin typeface="Lato"/>
                <a:ea typeface="+mn-lt"/>
                <a:cs typeface="+mn-lt"/>
              </a:rPr>
              <a:t>Public Task</a:t>
            </a:r>
            <a:r>
              <a:rPr lang="en-GB" dirty="0">
                <a:latin typeface="Lato"/>
                <a:ea typeface="+mn-lt"/>
                <a:cs typeface="+mn-lt"/>
              </a:rPr>
              <a:t> – Article (6)(1)(e) </a:t>
            </a:r>
            <a:r>
              <a:rPr lang="en-GB" i="1" dirty="0">
                <a:latin typeface="Lato"/>
                <a:ea typeface="+mn-lt"/>
                <a:cs typeface="+mn-lt"/>
              </a:rPr>
              <a:t>(specific task that is in the public interest, which is laid down by law)</a:t>
            </a:r>
          </a:p>
          <a:p>
            <a:pPr marL="342900" indent="-342900">
              <a:buAutoNum type="arabicPeriod"/>
            </a:pPr>
            <a:endParaRPr lang="en-GB" b="1" dirty="0">
              <a:latin typeface="Lato"/>
              <a:ea typeface="Lato"/>
              <a:cs typeface="Lato"/>
            </a:endParaRPr>
          </a:p>
          <a:p>
            <a:r>
              <a:rPr lang="en-GB" b="1" dirty="0">
                <a:latin typeface="Lato"/>
                <a:ea typeface="Lato"/>
                <a:cs typeface="Lato"/>
              </a:rPr>
              <a:t>Other Bases (see Section 3.4 of the London Child Safeguarding Procedures on information sharing):</a:t>
            </a:r>
          </a:p>
          <a:p>
            <a:endParaRPr lang="en-GB" dirty="0">
              <a:latin typeface="Avenir Next LT Pro"/>
              <a:ea typeface="Lato"/>
              <a:cs typeface="Lato"/>
            </a:endParaRPr>
          </a:p>
          <a:p>
            <a:pPr marL="342900" indent="-342900">
              <a:buFont typeface="Arial"/>
              <a:buChar char="•"/>
            </a:pPr>
            <a:r>
              <a:rPr lang="en-GB" dirty="0">
                <a:latin typeface="Lato"/>
                <a:ea typeface="+mn-lt"/>
                <a:cs typeface="+mn-lt"/>
              </a:rPr>
              <a:t>Vital interest,</a:t>
            </a:r>
            <a:endParaRPr lang="en-GB" dirty="0">
              <a:latin typeface="Lato"/>
              <a:ea typeface="Lato"/>
              <a:cs typeface="Lato"/>
            </a:endParaRPr>
          </a:p>
          <a:p>
            <a:pPr marL="342900" indent="-342900">
              <a:buFont typeface="Arial"/>
              <a:buChar char="•"/>
            </a:pPr>
            <a:r>
              <a:rPr lang="en-GB" dirty="0">
                <a:latin typeface="Lato"/>
                <a:ea typeface="+mn-lt"/>
                <a:cs typeface="+mn-lt"/>
              </a:rPr>
              <a:t>Legitimate interest,</a:t>
            </a:r>
            <a:endParaRPr lang="en-GB" dirty="0">
              <a:latin typeface="Lato"/>
              <a:ea typeface="Lato"/>
              <a:cs typeface="Lato"/>
            </a:endParaRPr>
          </a:p>
          <a:p>
            <a:pPr marL="342900" indent="-342900">
              <a:buFont typeface="Arial"/>
              <a:buChar char="•"/>
            </a:pPr>
            <a:r>
              <a:rPr lang="en-GB" dirty="0">
                <a:latin typeface="Lato"/>
                <a:ea typeface="+mn-lt"/>
                <a:cs typeface="+mn-lt"/>
              </a:rPr>
              <a:t>Contract </a:t>
            </a:r>
            <a:endParaRPr lang="en-GB" dirty="0">
              <a:latin typeface="Lato"/>
              <a:ea typeface="Lato"/>
              <a:cs typeface="Lato"/>
            </a:endParaRPr>
          </a:p>
          <a:p>
            <a:pPr marL="342900" indent="-342900">
              <a:buFont typeface="Arial"/>
              <a:buChar char="•"/>
            </a:pPr>
            <a:r>
              <a:rPr lang="en-GB" dirty="0">
                <a:latin typeface="Lato"/>
                <a:ea typeface="+mn-lt"/>
                <a:cs typeface="+mn-lt"/>
              </a:rPr>
              <a:t>Consent</a:t>
            </a:r>
          </a:p>
          <a:p>
            <a:endParaRPr lang="en-GB" dirty="0">
              <a:latin typeface="Avenir Next LT Pro"/>
              <a:ea typeface="Lato"/>
              <a:cs typeface="Lato"/>
            </a:endParaRPr>
          </a:p>
        </p:txBody>
      </p:sp>
    </p:spTree>
    <p:extLst>
      <p:ext uri="{BB962C8B-B14F-4D97-AF65-F5344CB8AC3E}">
        <p14:creationId xmlns:p14="http://schemas.microsoft.com/office/powerpoint/2010/main" val="1819757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679720" cy="1371600"/>
          </a:xfrm>
        </p:spPr>
        <p:txBody>
          <a:bodyPr>
            <a:normAutofit fontScale="90000"/>
          </a:bodyPr>
          <a:lstStyle/>
          <a:p>
            <a:r>
              <a:rPr lang="en-GB" b="1">
                <a:solidFill>
                  <a:schemeClr val="tx1"/>
                </a:solidFill>
              </a:rPr>
              <a:t>Who is responsible for sharing information and how?</a:t>
            </a:r>
            <a:endParaRPr lang="en-US"/>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435916" y="536570"/>
            <a:ext cx="3256471" cy="1303665"/>
          </a:xfrm>
        </p:spPr>
      </p:pic>
      <p:sp>
        <p:nvSpPr>
          <p:cNvPr id="5" name="TextBox 4">
            <a:extLst>
              <a:ext uri="{FF2B5EF4-FFF2-40B4-BE49-F238E27FC236}">
                <a16:creationId xmlns:a16="http://schemas.microsoft.com/office/drawing/2014/main" id="{7919E808-A123-77A5-FDE2-3C683786AF41}"/>
              </a:ext>
            </a:extLst>
          </p:cNvPr>
          <p:cNvSpPr txBox="1"/>
          <p:nvPr/>
        </p:nvSpPr>
        <p:spPr>
          <a:xfrm>
            <a:off x="727854" y="2004144"/>
            <a:ext cx="7714709" cy="47397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b="1" dirty="0">
                <a:latin typeface="Lato"/>
                <a:ea typeface="+mn-lt"/>
                <a:cs typeface="+mn-lt"/>
              </a:rPr>
              <a:t>All practitioners, agencies and organisations</a:t>
            </a:r>
            <a:r>
              <a:rPr lang="en-GB" dirty="0">
                <a:latin typeface="Lato"/>
                <a:ea typeface="+mn-lt"/>
                <a:cs typeface="+mn-lt"/>
              </a:rPr>
              <a:t> – </a:t>
            </a:r>
            <a:r>
              <a:rPr lang="en-GB" b="1" dirty="0">
                <a:latin typeface="Lato"/>
                <a:ea typeface="+mn-lt"/>
                <a:cs typeface="+mn-lt"/>
              </a:rPr>
              <a:t>must not assume</a:t>
            </a:r>
            <a:r>
              <a:rPr lang="en-GB" dirty="0">
                <a:latin typeface="Lato"/>
                <a:ea typeface="+mn-lt"/>
                <a:cs typeface="+mn-lt"/>
              </a:rPr>
              <a:t> that someone else will pass the information on.</a:t>
            </a:r>
            <a:endParaRPr lang="en-US"/>
          </a:p>
          <a:p>
            <a:pPr marL="342900" indent="-342900">
              <a:buFont typeface="Arial"/>
              <a:buChar char="•"/>
            </a:pPr>
            <a:endParaRPr lang="en-GB" dirty="0">
              <a:latin typeface="Lato"/>
              <a:ea typeface="+mn-lt"/>
              <a:cs typeface="+mn-lt"/>
            </a:endParaRPr>
          </a:p>
          <a:p>
            <a:pPr marL="342900" indent="-342900">
              <a:buFont typeface="Arial"/>
              <a:buChar char="•"/>
            </a:pPr>
            <a:r>
              <a:rPr lang="en-GB" b="1" dirty="0">
                <a:latin typeface="Lato"/>
                <a:ea typeface="+mn-lt"/>
                <a:cs typeface="+mn-lt"/>
              </a:rPr>
              <a:t>Local Safeguarding Partners</a:t>
            </a:r>
            <a:r>
              <a:rPr lang="en-GB" dirty="0">
                <a:latin typeface="Lato"/>
                <a:ea typeface="+mn-lt"/>
                <a:cs typeface="+mn-lt"/>
              </a:rPr>
              <a:t> – information sharing in</a:t>
            </a:r>
            <a:r>
              <a:rPr lang="en-GB" b="1" dirty="0">
                <a:latin typeface="Lato"/>
                <a:ea typeface="+mn-lt"/>
                <a:cs typeface="+mn-lt"/>
              </a:rPr>
              <a:t> timely and proportionate </a:t>
            </a:r>
            <a:r>
              <a:rPr lang="en-GB" dirty="0">
                <a:latin typeface="Lato"/>
                <a:ea typeface="+mn-lt"/>
                <a:cs typeface="+mn-lt"/>
              </a:rPr>
              <a:t>way, with local area and across boundaries.</a:t>
            </a:r>
          </a:p>
          <a:p>
            <a:pPr marL="342900" indent="-342900">
              <a:buFont typeface="Arial"/>
              <a:buChar char="•"/>
            </a:pPr>
            <a:endParaRPr lang="en-GB" dirty="0">
              <a:latin typeface="Lato"/>
              <a:ea typeface="Lato"/>
              <a:cs typeface="Lato"/>
            </a:endParaRPr>
          </a:p>
          <a:p>
            <a:pPr marL="342900" indent="-342900">
              <a:buFont typeface="Arial"/>
              <a:buChar char="•"/>
            </a:pPr>
            <a:r>
              <a:rPr lang="en-GB" dirty="0">
                <a:latin typeface="Lato"/>
              </a:rPr>
              <a:t>Share information </a:t>
            </a:r>
            <a:r>
              <a:rPr lang="en-GB" b="1" dirty="0">
                <a:latin typeface="Lato"/>
              </a:rPr>
              <a:t>securely and record nature of request</a:t>
            </a:r>
            <a:r>
              <a:rPr lang="en-GB" dirty="0">
                <a:latin typeface="Lato"/>
              </a:rPr>
              <a:t>. In an emergency, do not delay, share timely/proportionate data and record after the event.</a:t>
            </a:r>
            <a:endParaRPr lang="en-GB" dirty="0">
              <a:latin typeface="Lato"/>
              <a:ea typeface="Lato"/>
              <a:cs typeface="Lato"/>
            </a:endParaRPr>
          </a:p>
          <a:p>
            <a:pPr marL="342900" indent="-342900">
              <a:buFont typeface="Arial"/>
              <a:buChar char="•"/>
            </a:pPr>
            <a:endParaRPr lang="en-GB" dirty="0">
              <a:latin typeface="Lato"/>
              <a:ea typeface="Lato"/>
              <a:cs typeface="Lato"/>
            </a:endParaRPr>
          </a:p>
          <a:p>
            <a:pPr marL="342900" indent="-342900">
              <a:buFont typeface="Arial"/>
              <a:buChar char="•"/>
            </a:pPr>
            <a:r>
              <a:rPr lang="en-GB" dirty="0">
                <a:latin typeface="Lato"/>
                <a:ea typeface="Lato"/>
                <a:cs typeface="Lato"/>
              </a:rPr>
              <a:t>If you are concerned about information sharing practice in your local area then </a:t>
            </a:r>
            <a:r>
              <a:rPr lang="en-GB" b="1" dirty="0">
                <a:latin typeface="Lato"/>
                <a:ea typeface="Lato"/>
                <a:cs typeface="Lato"/>
              </a:rPr>
              <a:t>follow the local escalation procedures</a:t>
            </a:r>
            <a:r>
              <a:rPr lang="en-GB" dirty="0">
                <a:latin typeface="Lato"/>
                <a:ea typeface="Lato"/>
                <a:cs typeface="Lato"/>
              </a:rPr>
              <a:t>.</a:t>
            </a:r>
          </a:p>
          <a:p>
            <a:pPr marL="342900" indent="-342900">
              <a:buFont typeface="Arial"/>
              <a:buChar char="•"/>
            </a:pPr>
            <a:endParaRPr lang="en-GB" dirty="0">
              <a:latin typeface="Lato"/>
              <a:ea typeface="Lato"/>
              <a:cs typeface="Lato"/>
            </a:endParaRPr>
          </a:p>
          <a:p>
            <a:pPr marL="342900" indent="-342900">
              <a:buFont typeface="Arial"/>
              <a:buChar char="•"/>
            </a:pPr>
            <a:r>
              <a:rPr lang="en-GB" dirty="0">
                <a:latin typeface="Lato"/>
                <a:ea typeface="Lato"/>
                <a:cs typeface="Lato"/>
              </a:rPr>
              <a:t>Your agency's own procedures will enable information sharing, e.g. </a:t>
            </a:r>
            <a:r>
              <a:rPr lang="en-GB" dirty="0">
                <a:latin typeface="Lato"/>
                <a:ea typeface="Lato"/>
                <a:cs typeface="Lato"/>
                <a:hlinkClick r:id="rId4"/>
              </a:rPr>
              <a:t>MET Police information request form (87b)</a:t>
            </a:r>
            <a:r>
              <a:rPr lang="en-GB" dirty="0">
                <a:latin typeface="Lato"/>
                <a:ea typeface="Lato"/>
                <a:cs typeface="Lato"/>
              </a:rPr>
              <a:t> </a:t>
            </a:r>
            <a:endParaRPr lang="en-GB" dirty="0"/>
          </a:p>
          <a:p>
            <a:endParaRPr lang="en-GB" sz="1600" dirty="0"/>
          </a:p>
          <a:p>
            <a:endParaRPr lang="en-GB" sz="1600" dirty="0"/>
          </a:p>
        </p:txBody>
      </p:sp>
      <p:pic>
        <p:nvPicPr>
          <p:cNvPr id="3" name="Picture 5" descr="A picture containing vector graphics&#10;&#10;Description automatically generated">
            <a:extLst>
              <a:ext uri="{FF2B5EF4-FFF2-40B4-BE49-F238E27FC236}">
                <a16:creationId xmlns:a16="http://schemas.microsoft.com/office/drawing/2014/main" id="{E8BE102C-434A-3BEA-D015-78118626769D}"/>
              </a:ext>
            </a:extLst>
          </p:cNvPr>
          <p:cNvPicPr>
            <a:picLocks noChangeAspect="1"/>
          </p:cNvPicPr>
          <p:nvPr/>
        </p:nvPicPr>
        <p:blipFill>
          <a:blip r:embed="rId5"/>
          <a:stretch>
            <a:fillRect/>
          </a:stretch>
        </p:blipFill>
        <p:spPr>
          <a:xfrm>
            <a:off x="8503759" y="2184910"/>
            <a:ext cx="2948257" cy="2991389"/>
          </a:xfrm>
          <a:prstGeom prst="rect">
            <a:avLst/>
          </a:prstGeom>
        </p:spPr>
      </p:pic>
    </p:spTree>
    <p:extLst>
      <p:ext uri="{BB962C8B-B14F-4D97-AF65-F5344CB8AC3E}">
        <p14:creationId xmlns:p14="http://schemas.microsoft.com/office/powerpoint/2010/main" val="1080985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248400" cy="1371600"/>
          </a:xfrm>
        </p:spPr>
        <p:txBody>
          <a:bodyPr>
            <a:normAutofit fontScale="90000"/>
          </a:bodyPr>
          <a:lstStyle/>
          <a:p>
            <a:r>
              <a:rPr lang="en-GB" b="1">
                <a:solidFill>
                  <a:schemeClr val="tx1"/>
                </a:solidFill>
              </a:rPr>
              <a:t>Remember the</a:t>
            </a:r>
            <a:r>
              <a:rPr lang="en-GB" b="1" dirty="0">
                <a:solidFill>
                  <a:schemeClr val="tx1"/>
                </a:solidFill>
              </a:rPr>
              <a:t> 7 Principles of Information Sharing</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392784" y="536570"/>
            <a:ext cx="3256471" cy="1303665"/>
          </a:xfrm>
        </p:spPr>
      </p:pic>
      <p:sp>
        <p:nvSpPr>
          <p:cNvPr id="5" name="TextBox 4">
            <a:extLst>
              <a:ext uri="{FF2B5EF4-FFF2-40B4-BE49-F238E27FC236}">
                <a16:creationId xmlns:a16="http://schemas.microsoft.com/office/drawing/2014/main" id="{7919E808-A123-77A5-FDE2-3C683786AF41}"/>
              </a:ext>
            </a:extLst>
          </p:cNvPr>
          <p:cNvSpPr txBox="1"/>
          <p:nvPr/>
        </p:nvSpPr>
        <p:spPr>
          <a:xfrm>
            <a:off x="957891" y="2651125"/>
            <a:ext cx="1025950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dirty="0"/>
          </a:p>
        </p:txBody>
      </p:sp>
      <p:sp>
        <p:nvSpPr>
          <p:cNvPr id="3" name="TextBox 2">
            <a:extLst>
              <a:ext uri="{FF2B5EF4-FFF2-40B4-BE49-F238E27FC236}">
                <a16:creationId xmlns:a16="http://schemas.microsoft.com/office/drawing/2014/main" id="{9993B699-23A5-C21E-75F1-7A23E1F47EC0}"/>
              </a:ext>
            </a:extLst>
          </p:cNvPr>
          <p:cNvSpPr txBox="1"/>
          <p:nvPr/>
        </p:nvSpPr>
        <p:spPr>
          <a:xfrm>
            <a:off x="991034" y="2358890"/>
            <a:ext cx="10317012"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latin typeface="Lato"/>
                <a:ea typeface="Lato"/>
                <a:cs typeface="Lato"/>
              </a:rPr>
              <a:t>Use your judgement – if you are unsure, consult with your manager or information/governance/data protection lead.</a:t>
            </a:r>
          </a:p>
          <a:p>
            <a:endParaRPr lang="en-GB" sz="2400" dirty="0">
              <a:latin typeface="Lato"/>
              <a:ea typeface="Lato"/>
              <a:cs typeface="Lato"/>
            </a:endParaRPr>
          </a:p>
          <a:p>
            <a:r>
              <a:rPr lang="en-GB" sz="2000" dirty="0">
                <a:latin typeface="Lato"/>
                <a:ea typeface="Lato"/>
                <a:cs typeface="Lato"/>
              </a:rPr>
              <a:t>Ensure information is:</a:t>
            </a:r>
            <a:endParaRPr lang="en-GB" sz="2000" dirty="0"/>
          </a:p>
          <a:p>
            <a:endParaRPr lang="en-GB" sz="2000" dirty="0">
              <a:latin typeface="Lato"/>
              <a:ea typeface="Lato"/>
              <a:cs typeface="Lato"/>
            </a:endParaRPr>
          </a:p>
          <a:p>
            <a:pPr marL="342900" indent="-342900">
              <a:buFont typeface="Wingdings"/>
              <a:buChar char="ü"/>
            </a:pPr>
            <a:r>
              <a:rPr lang="en-GB" sz="2000" dirty="0">
                <a:latin typeface="Lato"/>
                <a:ea typeface="Lato"/>
                <a:cs typeface="Lato"/>
              </a:rPr>
              <a:t>Necessary and proportionate to the circumstances</a:t>
            </a:r>
          </a:p>
          <a:p>
            <a:pPr marL="342900" indent="-342900">
              <a:buFont typeface="Wingdings"/>
              <a:buChar char="ü"/>
            </a:pPr>
            <a:r>
              <a:rPr lang="en-GB" sz="2000" dirty="0">
                <a:latin typeface="Lato"/>
                <a:ea typeface="Lato"/>
                <a:cs typeface="Lato"/>
              </a:rPr>
              <a:t>Relevant to the circumstances</a:t>
            </a:r>
          </a:p>
          <a:p>
            <a:pPr marL="342900" indent="-342900">
              <a:buFont typeface="Wingdings"/>
              <a:buChar char="ü"/>
            </a:pPr>
            <a:r>
              <a:rPr lang="en-GB" sz="2000" dirty="0">
                <a:latin typeface="Lato"/>
                <a:ea typeface="Lato"/>
                <a:cs typeface="Lato"/>
              </a:rPr>
              <a:t>Adequate and sufficient for its purpose</a:t>
            </a:r>
          </a:p>
          <a:p>
            <a:pPr marL="342900" indent="-342900">
              <a:buFont typeface="Wingdings"/>
              <a:buChar char="ü"/>
            </a:pPr>
            <a:r>
              <a:rPr lang="en-GB" sz="2000" dirty="0">
                <a:latin typeface="Lato"/>
                <a:ea typeface="Lato"/>
                <a:cs typeface="Lato"/>
              </a:rPr>
              <a:t>Accurate and up to date</a:t>
            </a:r>
          </a:p>
          <a:p>
            <a:pPr marL="342900" indent="-342900">
              <a:buFont typeface="Wingdings"/>
              <a:buChar char="ü"/>
            </a:pPr>
            <a:r>
              <a:rPr lang="en-GB" sz="2000" dirty="0">
                <a:latin typeface="Lato"/>
                <a:ea typeface="Lato"/>
                <a:cs typeface="Lato"/>
              </a:rPr>
              <a:t>Timely, particularly in an emergency</a:t>
            </a:r>
          </a:p>
          <a:p>
            <a:pPr marL="342900" indent="-342900">
              <a:buFont typeface="Wingdings"/>
              <a:buChar char="ü"/>
            </a:pPr>
            <a:r>
              <a:rPr lang="en-GB" sz="2000" dirty="0">
                <a:latin typeface="Lato"/>
                <a:ea typeface="Lato"/>
                <a:cs typeface="Lato"/>
              </a:rPr>
              <a:t>Exchanged securely</a:t>
            </a:r>
          </a:p>
          <a:p>
            <a:pPr marL="342900" indent="-342900">
              <a:buFont typeface="Wingdings"/>
              <a:buChar char="ü"/>
            </a:pPr>
            <a:r>
              <a:rPr lang="en-GB" sz="2000" dirty="0">
                <a:latin typeface="Lato"/>
                <a:ea typeface="Lato"/>
                <a:cs typeface="Lato"/>
              </a:rPr>
              <a:t>The details of the information shared (or withheld) should be recorded.</a:t>
            </a:r>
          </a:p>
        </p:txBody>
      </p:sp>
    </p:spTree>
    <p:extLst>
      <p:ext uri="{BB962C8B-B14F-4D97-AF65-F5344CB8AC3E}">
        <p14:creationId xmlns:p14="http://schemas.microsoft.com/office/powerpoint/2010/main" val="2155861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248400" cy="1371600"/>
          </a:xfrm>
        </p:spPr>
        <p:txBody>
          <a:bodyPr>
            <a:normAutofit/>
          </a:bodyPr>
          <a:lstStyle/>
          <a:p>
            <a:r>
              <a:rPr lang="en-GB" b="1" dirty="0">
                <a:solidFill>
                  <a:schemeClr val="tx1"/>
                </a:solidFill>
              </a:rPr>
              <a:t>The </a:t>
            </a:r>
            <a:r>
              <a:rPr lang="en-GB" b="1">
                <a:solidFill>
                  <a:schemeClr val="tx1"/>
                </a:solidFill>
              </a:rPr>
              <a:t>Golden Rules</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407162" y="507815"/>
            <a:ext cx="3256471" cy="1303665"/>
          </a:xfrm>
        </p:spPr>
      </p:pic>
      <p:sp>
        <p:nvSpPr>
          <p:cNvPr id="5" name="TextBox 4">
            <a:extLst>
              <a:ext uri="{FF2B5EF4-FFF2-40B4-BE49-F238E27FC236}">
                <a16:creationId xmlns:a16="http://schemas.microsoft.com/office/drawing/2014/main" id="{7919E808-A123-77A5-FDE2-3C683786AF41}"/>
              </a:ext>
            </a:extLst>
          </p:cNvPr>
          <p:cNvSpPr txBox="1"/>
          <p:nvPr/>
        </p:nvSpPr>
        <p:spPr>
          <a:xfrm>
            <a:off x="957891" y="2651125"/>
            <a:ext cx="1025950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dirty="0"/>
          </a:p>
        </p:txBody>
      </p:sp>
      <p:sp>
        <p:nvSpPr>
          <p:cNvPr id="3" name="TextBox 2">
            <a:extLst>
              <a:ext uri="{FF2B5EF4-FFF2-40B4-BE49-F238E27FC236}">
                <a16:creationId xmlns:a16="http://schemas.microsoft.com/office/drawing/2014/main" id="{9993B699-23A5-C21E-75F1-7A23E1F47EC0}"/>
              </a:ext>
            </a:extLst>
          </p:cNvPr>
          <p:cNvSpPr txBox="1"/>
          <p:nvPr/>
        </p:nvSpPr>
        <p:spPr>
          <a:xfrm>
            <a:off x="962280" y="2085721"/>
            <a:ext cx="10345766"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u="sng" dirty="0">
                <a:latin typeface="Lato"/>
                <a:ea typeface="Lato"/>
                <a:cs typeface="Lato"/>
              </a:rPr>
              <a:t>Remember </a:t>
            </a:r>
            <a:endParaRPr lang="en-GB" sz="2400" u="sng">
              <a:latin typeface="Lato"/>
              <a:ea typeface="Lato"/>
              <a:cs typeface="Lato"/>
            </a:endParaRPr>
          </a:p>
          <a:p>
            <a:endParaRPr lang="en-GB" sz="2400" dirty="0">
              <a:latin typeface="Lato"/>
              <a:ea typeface="Lato"/>
              <a:cs typeface="Lato"/>
            </a:endParaRPr>
          </a:p>
          <a:p>
            <a:pPr marL="457200" indent="-457200">
              <a:buFont typeface="Wingdings"/>
              <a:buChar char="ü"/>
            </a:pPr>
            <a:r>
              <a:rPr lang="en-GB" sz="2400" dirty="0">
                <a:latin typeface="Lato"/>
                <a:ea typeface="Lato"/>
                <a:cs typeface="Lato"/>
              </a:rPr>
              <a:t>Welfare of the child always more important than confidentiality</a:t>
            </a:r>
            <a:endParaRPr lang="en-GB" dirty="0"/>
          </a:p>
          <a:p>
            <a:pPr marL="457200" indent="-457200">
              <a:buFont typeface="Wingdings"/>
              <a:buChar char="ü"/>
            </a:pPr>
            <a:r>
              <a:rPr lang="en-GB" sz="2400" dirty="0">
                <a:latin typeface="Lato"/>
                <a:ea typeface="Lato"/>
                <a:cs typeface="Lato"/>
              </a:rPr>
              <a:t>Discuss concerns with the child's carer – if it is safe and practicable</a:t>
            </a:r>
          </a:p>
          <a:p>
            <a:pPr marL="457200" indent="-457200">
              <a:buFont typeface="Wingdings"/>
              <a:buChar char="ü"/>
            </a:pPr>
            <a:r>
              <a:rPr lang="en-GB" sz="2400" b="1" dirty="0">
                <a:latin typeface="Lato"/>
                <a:ea typeface="Lato"/>
                <a:cs typeface="Lato"/>
              </a:rPr>
              <a:t>You do not need consent to share information</a:t>
            </a:r>
          </a:p>
          <a:p>
            <a:pPr marL="457200" indent="-457200">
              <a:buFont typeface="Wingdings"/>
              <a:buChar char="ü"/>
            </a:pPr>
            <a:r>
              <a:rPr lang="en-GB" sz="2400" dirty="0">
                <a:latin typeface="Lato"/>
                <a:ea typeface="Lato"/>
                <a:cs typeface="Lato"/>
              </a:rPr>
              <a:t>Seek advice promptly if you are unsure</a:t>
            </a:r>
          </a:p>
          <a:p>
            <a:pPr marL="457200" indent="-457200">
              <a:buFont typeface="Wingdings"/>
              <a:buChar char="ü"/>
            </a:pPr>
            <a:r>
              <a:rPr lang="en-GB" sz="2400" dirty="0">
                <a:latin typeface="Lato"/>
                <a:ea typeface="Lato"/>
                <a:cs typeface="Lato"/>
              </a:rPr>
              <a:t>Protect identities of people who might suffer harm</a:t>
            </a:r>
          </a:p>
          <a:p>
            <a:pPr marL="457200" indent="-457200">
              <a:buFont typeface="Wingdings"/>
              <a:buChar char="ü"/>
            </a:pPr>
            <a:r>
              <a:rPr lang="en-GB" sz="2400" dirty="0">
                <a:latin typeface="Lato"/>
                <a:ea typeface="Lato"/>
                <a:cs typeface="Lato"/>
              </a:rPr>
              <a:t>Only share information with people/organisations that have a role in safeguarding</a:t>
            </a:r>
          </a:p>
          <a:p>
            <a:pPr marL="457200" indent="-457200">
              <a:buFont typeface="Wingdings"/>
              <a:buChar char="ü"/>
            </a:pPr>
            <a:r>
              <a:rPr lang="en-GB" sz="2400" dirty="0">
                <a:latin typeface="Lato"/>
                <a:ea typeface="Lato"/>
                <a:cs typeface="Lato"/>
              </a:rPr>
              <a:t>Record your reasons for information sharing</a:t>
            </a:r>
          </a:p>
          <a:p>
            <a:pPr marL="457200" indent="-457200">
              <a:buFont typeface="Wingdings"/>
              <a:buChar char="ü"/>
            </a:pPr>
            <a:r>
              <a:rPr lang="en-GB" sz="2400" dirty="0">
                <a:latin typeface="Lato"/>
                <a:ea typeface="Lato"/>
                <a:cs typeface="Lato"/>
              </a:rPr>
              <a:t>Subjects of information sharing have the right to challenge</a:t>
            </a:r>
          </a:p>
        </p:txBody>
      </p:sp>
    </p:spTree>
    <p:extLst>
      <p:ext uri="{BB962C8B-B14F-4D97-AF65-F5344CB8AC3E}">
        <p14:creationId xmlns:p14="http://schemas.microsoft.com/office/powerpoint/2010/main" val="142166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248400" cy="1371600"/>
          </a:xfrm>
        </p:spPr>
        <p:txBody>
          <a:bodyPr>
            <a:normAutofit/>
          </a:bodyPr>
          <a:lstStyle/>
          <a:p>
            <a:r>
              <a:rPr lang="en-GB" b="1">
                <a:solidFill>
                  <a:schemeClr val="tx1"/>
                </a:solidFill>
              </a:rPr>
              <a:t>Re-cap</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435916" y="493438"/>
            <a:ext cx="3256471" cy="1303665"/>
          </a:xfrm>
        </p:spPr>
      </p:pic>
      <p:sp>
        <p:nvSpPr>
          <p:cNvPr id="5" name="TextBox 4">
            <a:extLst>
              <a:ext uri="{FF2B5EF4-FFF2-40B4-BE49-F238E27FC236}">
                <a16:creationId xmlns:a16="http://schemas.microsoft.com/office/drawing/2014/main" id="{7919E808-A123-77A5-FDE2-3C683786AF41}"/>
              </a:ext>
            </a:extLst>
          </p:cNvPr>
          <p:cNvSpPr txBox="1"/>
          <p:nvPr/>
        </p:nvSpPr>
        <p:spPr>
          <a:xfrm>
            <a:off x="584080" y="2004144"/>
            <a:ext cx="11021501"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2200" b="1" dirty="0">
                <a:ea typeface="+mn-lt"/>
                <a:cs typeface="+mn-lt"/>
              </a:rPr>
              <a:t>Information Sharing is essential for keeping children and young people safe and promoting their welfare. </a:t>
            </a:r>
            <a:endParaRPr lang="en-US" sz="2200" b="1"/>
          </a:p>
          <a:p>
            <a:pPr marL="285750" indent="-285750">
              <a:buFont typeface="Arial"/>
              <a:buChar char="•"/>
            </a:pPr>
            <a:r>
              <a:rPr lang="en-GB" sz="2200" dirty="0">
                <a:solidFill>
                  <a:srgbClr val="000000"/>
                </a:solidFill>
                <a:ea typeface="+mn-lt"/>
                <a:cs typeface="+mn-lt"/>
              </a:rPr>
              <a:t>Data protection law </a:t>
            </a:r>
            <a:r>
              <a:rPr lang="en-GB" sz="2200" b="1" dirty="0">
                <a:solidFill>
                  <a:srgbClr val="000000"/>
                </a:solidFill>
                <a:ea typeface="+mn-lt"/>
                <a:cs typeface="+mn-lt"/>
              </a:rPr>
              <a:t>should not be a barrier</a:t>
            </a:r>
            <a:r>
              <a:rPr lang="en-GB" sz="2200" dirty="0">
                <a:solidFill>
                  <a:srgbClr val="000000"/>
                </a:solidFill>
                <a:ea typeface="+mn-lt"/>
                <a:cs typeface="+mn-lt"/>
              </a:rPr>
              <a:t> when it is necessary, proportionate, and justified</a:t>
            </a:r>
          </a:p>
          <a:p>
            <a:pPr marL="342900" indent="-342900">
              <a:buFont typeface="Arial,Sans-Serif"/>
              <a:buChar char="•"/>
            </a:pPr>
            <a:r>
              <a:rPr lang="en-GB" sz="2200" dirty="0">
                <a:ea typeface="+mn-lt"/>
                <a:cs typeface="+mn-lt"/>
              </a:rPr>
              <a:t>As practitioners, agencies and organisations, </a:t>
            </a:r>
            <a:r>
              <a:rPr lang="en-GB" sz="2200" b="1" dirty="0">
                <a:ea typeface="+mn-lt"/>
                <a:cs typeface="+mn-lt"/>
              </a:rPr>
              <a:t>you are responsible for sharing information</a:t>
            </a:r>
            <a:r>
              <a:rPr lang="en-GB" sz="2200" dirty="0">
                <a:ea typeface="+mn-lt"/>
                <a:cs typeface="+mn-lt"/>
              </a:rPr>
              <a:t> and must not assume that someone else will pass the information on.</a:t>
            </a:r>
          </a:p>
          <a:p>
            <a:pPr marL="342900" indent="-342900">
              <a:buFont typeface="Arial,Sans-Serif"/>
              <a:buChar char="•"/>
            </a:pPr>
            <a:r>
              <a:rPr lang="en-GB" sz="2200" dirty="0">
                <a:ea typeface="+mn-lt"/>
                <a:cs typeface="+mn-lt"/>
              </a:rPr>
              <a:t>Remember the </a:t>
            </a:r>
            <a:r>
              <a:rPr lang="en-GB" sz="2200" b="1" dirty="0">
                <a:ea typeface="+mn-lt"/>
                <a:cs typeface="+mn-lt"/>
              </a:rPr>
              <a:t>7 principles of information sharing</a:t>
            </a:r>
            <a:r>
              <a:rPr lang="en-GB" sz="2200" dirty="0">
                <a:ea typeface="+mn-lt"/>
                <a:cs typeface="+mn-lt"/>
              </a:rPr>
              <a:t> </a:t>
            </a:r>
          </a:p>
          <a:p>
            <a:pPr marL="342900" indent="-342900">
              <a:buFont typeface="Arial,Sans-Serif"/>
              <a:buChar char="•"/>
            </a:pPr>
            <a:r>
              <a:rPr lang="en-GB" sz="2200" dirty="0">
                <a:ea typeface="+mn-lt"/>
                <a:cs typeface="+mn-lt"/>
              </a:rPr>
              <a:t>Remember the </a:t>
            </a:r>
            <a:r>
              <a:rPr lang="en-GB" sz="2200" b="1" dirty="0">
                <a:ea typeface="+mn-lt"/>
                <a:cs typeface="+mn-lt"/>
              </a:rPr>
              <a:t>Golden Rules</a:t>
            </a:r>
            <a:r>
              <a:rPr lang="en-GB" sz="2200" dirty="0">
                <a:ea typeface="+mn-lt"/>
                <a:cs typeface="+mn-lt"/>
              </a:rPr>
              <a:t> of information sharing </a:t>
            </a:r>
          </a:p>
          <a:p>
            <a:pPr marL="342900" indent="-342900">
              <a:buFont typeface="Arial,Sans-Serif"/>
              <a:buChar char="•"/>
            </a:pPr>
            <a:r>
              <a:rPr lang="en-GB" sz="2200" b="1" dirty="0">
                <a:ea typeface="+mn-lt"/>
                <a:cs typeface="+mn-lt"/>
              </a:rPr>
              <a:t>Use your judgement</a:t>
            </a:r>
            <a:r>
              <a:rPr lang="en-GB" sz="2200" dirty="0">
                <a:ea typeface="+mn-lt"/>
                <a:cs typeface="+mn-lt"/>
              </a:rPr>
              <a:t> when sharing information – if you are unsure consult with your manager or information governance lead. </a:t>
            </a:r>
          </a:p>
          <a:p>
            <a:pPr marL="342900" indent="-342900">
              <a:buFont typeface="Arial,Sans-Serif"/>
              <a:buChar char="•"/>
            </a:pPr>
            <a:r>
              <a:rPr lang="en-GB" sz="2200" dirty="0">
                <a:ea typeface="+mn-lt"/>
                <a:cs typeface="+mn-lt"/>
              </a:rPr>
              <a:t>If you have concerns about information sharing practice, </a:t>
            </a:r>
            <a:r>
              <a:rPr lang="en-GB" sz="2200" b="1" dirty="0">
                <a:ea typeface="+mn-lt"/>
                <a:cs typeface="+mn-lt"/>
              </a:rPr>
              <a:t>follow the escalation processes in your local area</a:t>
            </a:r>
            <a:r>
              <a:rPr lang="en-GB" sz="2200" dirty="0">
                <a:ea typeface="+mn-lt"/>
                <a:cs typeface="+mn-lt"/>
              </a:rPr>
              <a:t>.</a:t>
            </a:r>
          </a:p>
          <a:p>
            <a:pPr marL="342900" indent="-342900">
              <a:buFont typeface="Arial,Sans-Serif"/>
              <a:buChar char="•"/>
            </a:pPr>
            <a:endParaRPr lang="en-GB" sz="2400" dirty="0">
              <a:ea typeface="+mn-lt"/>
              <a:cs typeface="+mn-lt"/>
            </a:endParaRPr>
          </a:p>
          <a:p>
            <a:pPr marL="342900" indent="-342900">
              <a:buFont typeface="Arial,Sans-Serif"/>
              <a:buChar char="•"/>
            </a:pPr>
            <a:endParaRPr lang="en-GB" dirty="0"/>
          </a:p>
          <a:p>
            <a:pPr marL="342900" indent="-342900">
              <a:buFont typeface="Arial,Sans-Serif"/>
              <a:buChar char="•"/>
            </a:pPr>
            <a:endParaRPr lang="en-GB" dirty="0"/>
          </a:p>
          <a:p>
            <a:pPr marL="342900" indent="-342900">
              <a:buFont typeface="Arial,Sans-Serif"/>
              <a:buChar char="•"/>
            </a:pPr>
            <a:endParaRPr lang="en-GB" dirty="0"/>
          </a:p>
          <a:p>
            <a:pPr marL="342900" indent="-342900">
              <a:buFont typeface="Arial,Sans-Serif"/>
              <a:buChar char="•"/>
            </a:pPr>
            <a:endParaRPr lang="en-GB" dirty="0"/>
          </a:p>
          <a:p>
            <a:endParaRPr lang="en-GB" dirty="0"/>
          </a:p>
        </p:txBody>
      </p:sp>
    </p:spTree>
    <p:extLst>
      <p:ext uri="{BB962C8B-B14F-4D97-AF65-F5344CB8AC3E}">
        <p14:creationId xmlns:p14="http://schemas.microsoft.com/office/powerpoint/2010/main" val="4271696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2FD1-27ED-1509-3FEF-081431A5EE28}"/>
              </a:ext>
            </a:extLst>
          </p:cNvPr>
          <p:cNvSpPr>
            <a:spLocks noGrp="1"/>
          </p:cNvSpPr>
          <p:nvPr>
            <p:ph type="title"/>
          </p:nvPr>
        </p:nvSpPr>
        <p:spPr>
          <a:xfrm>
            <a:off x="1066800" y="642594"/>
            <a:ext cx="6248400" cy="1371600"/>
          </a:xfrm>
        </p:spPr>
        <p:txBody>
          <a:bodyPr>
            <a:normAutofit/>
          </a:bodyPr>
          <a:lstStyle/>
          <a:p>
            <a:r>
              <a:rPr lang="en-GB" b="1">
                <a:solidFill>
                  <a:schemeClr val="tx1"/>
                </a:solidFill>
              </a:rPr>
              <a:t>Further Resources </a:t>
            </a:r>
          </a:p>
        </p:txBody>
      </p:sp>
      <p:pic>
        <p:nvPicPr>
          <p:cNvPr id="4" name="Picture 4">
            <a:extLst>
              <a:ext uri="{FF2B5EF4-FFF2-40B4-BE49-F238E27FC236}">
                <a16:creationId xmlns:a16="http://schemas.microsoft.com/office/drawing/2014/main" id="{678A8FF6-E6F1-154D-B6CC-AF4B538B32F2}"/>
              </a:ext>
            </a:extLst>
          </p:cNvPr>
          <p:cNvPicPr>
            <a:picLocks noGrp="1" noChangeAspect="1"/>
          </p:cNvPicPr>
          <p:nvPr>
            <p:ph idx="1"/>
          </p:nvPr>
        </p:nvPicPr>
        <p:blipFill>
          <a:blip r:embed="rId3"/>
          <a:stretch>
            <a:fillRect/>
          </a:stretch>
        </p:blipFill>
        <p:spPr>
          <a:xfrm>
            <a:off x="8435916" y="493438"/>
            <a:ext cx="3256471" cy="1303665"/>
          </a:xfrm>
        </p:spPr>
      </p:pic>
      <p:sp>
        <p:nvSpPr>
          <p:cNvPr id="5" name="TextBox 4">
            <a:extLst>
              <a:ext uri="{FF2B5EF4-FFF2-40B4-BE49-F238E27FC236}">
                <a16:creationId xmlns:a16="http://schemas.microsoft.com/office/drawing/2014/main" id="{7919E808-A123-77A5-FDE2-3C683786AF41}"/>
              </a:ext>
            </a:extLst>
          </p:cNvPr>
          <p:cNvSpPr txBox="1"/>
          <p:nvPr/>
        </p:nvSpPr>
        <p:spPr>
          <a:xfrm>
            <a:off x="742231" y="1802861"/>
            <a:ext cx="10719577" cy="57246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b="1" u="sng" dirty="0">
                <a:solidFill>
                  <a:srgbClr val="0070C0"/>
                </a:solidFill>
                <a:ea typeface="+mn-lt"/>
                <a:cs typeface="+mn-lt"/>
                <a:hlinkClick r:id="rId4">
                  <a:extLst>
                    <a:ext uri="{A12FA001-AC4F-418D-AE19-62706E023703}">
                      <ahyp:hlinkClr xmlns:ahyp="http://schemas.microsoft.com/office/drawing/2018/hyperlinkcolor" val="tx"/>
                    </a:ext>
                  </a:extLst>
                </a:hlinkClick>
              </a:rPr>
              <a:t>London Child Safeguarding Procedures, Chapter 9</a:t>
            </a:r>
            <a:endParaRPr lang="en-GB" b="1" u="sng" dirty="0">
              <a:solidFill>
                <a:srgbClr val="0070C0"/>
              </a:solidFill>
              <a:ea typeface="+mn-lt"/>
              <a:cs typeface="+mn-lt"/>
            </a:endParaRPr>
          </a:p>
          <a:p>
            <a:pPr marL="342900" indent="-342900">
              <a:buFont typeface="Arial"/>
              <a:buChar char="•"/>
            </a:pPr>
            <a:endParaRPr lang="en-GB" b="1" u="sng" dirty="0">
              <a:solidFill>
                <a:srgbClr val="0070C0"/>
              </a:solidFill>
              <a:ea typeface="+mn-lt"/>
              <a:cs typeface="+mn-lt"/>
            </a:endParaRPr>
          </a:p>
          <a:p>
            <a:pPr marL="342900" indent="-342900">
              <a:buFont typeface="Arial"/>
              <a:buChar char="•"/>
            </a:pPr>
            <a:r>
              <a:rPr lang="en-GB" b="1" u="sng" dirty="0">
                <a:solidFill>
                  <a:srgbClr val="0070C0"/>
                </a:solidFill>
                <a:ea typeface="+mn-lt"/>
                <a:cs typeface="+mn-lt"/>
                <a:hlinkClick r:id="rId5">
                  <a:extLst>
                    <a:ext uri="{A12FA001-AC4F-418D-AE19-62706E023703}">
                      <ahyp:hlinkClr xmlns:ahyp="http://schemas.microsoft.com/office/drawing/2018/hyperlinkcolor" val="tx"/>
                    </a:ext>
                  </a:extLst>
                </a:hlinkClick>
              </a:rPr>
              <a:t>Working Together to Safeguard Children</a:t>
            </a:r>
            <a:endParaRPr lang="en-GB" b="1">
              <a:solidFill>
                <a:srgbClr val="0070C0"/>
              </a:solidFill>
              <a:ea typeface="+mn-lt"/>
              <a:cs typeface="+mn-lt"/>
            </a:endParaRPr>
          </a:p>
          <a:p>
            <a:pPr marL="342900" indent="-342900">
              <a:buFont typeface="Arial"/>
              <a:buChar char="•"/>
            </a:pPr>
            <a:endParaRPr lang="en-GB" b="1" u="sng" dirty="0">
              <a:solidFill>
                <a:srgbClr val="0070C0"/>
              </a:solidFill>
              <a:ea typeface="+mn-lt"/>
              <a:cs typeface="+mn-lt"/>
            </a:endParaRPr>
          </a:p>
          <a:p>
            <a:pPr marL="342900" indent="-342900">
              <a:buFont typeface="Arial"/>
              <a:buChar char="•"/>
            </a:pPr>
            <a:r>
              <a:rPr lang="en-GB" b="1" u="sng" dirty="0">
                <a:solidFill>
                  <a:srgbClr val="0070C0"/>
                </a:solidFill>
                <a:ea typeface="+mn-lt"/>
                <a:cs typeface="+mn-lt"/>
                <a:hlinkClick r:id="rId6">
                  <a:extLst>
                    <a:ext uri="{A12FA001-AC4F-418D-AE19-62706E023703}">
                      <ahyp:hlinkClr xmlns:ahyp="http://schemas.microsoft.com/office/drawing/2018/hyperlinkcolor" val="tx"/>
                    </a:ext>
                  </a:extLst>
                </a:hlinkClick>
              </a:rPr>
              <a:t>Information Sharing: Advice for Practitioners Providing Safeguarding Services to Children, Young People, Parents and Carers</a:t>
            </a:r>
            <a:endParaRPr lang="en-GB">
              <a:solidFill>
                <a:srgbClr val="0070C0"/>
              </a:solidFill>
            </a:endParaRPr>
          </a:p>
          <a:p>
            <a:pPr marL="342900" indent="-342900">
              <a:buFont typeface="Arial"/>
              <a:buChar char="•"/>
            </a:pPr>
            <a:endParaRPr lang="en-GB" b="1" u="sng" dirty="0">
              <a:solidFill>
                <a:srgbClr val="0070C0"/>
              </a:solidFill>
              <a:ea typeface="+mn-lt"/>
              <a:cs typeface="+mn-lt"/>
            </a:endParaRPr>
          </a:p>
          <a:p>
            <a:pPr marL="342900" indent="-342900">
              <a:buFont typeface="Arial"/>
              <a:buChar char="•"/>
            </a:pPr>
            <a:r>
              <a:rPr lang="en-GB" b="1" u="sng" dirty="0">
                <a:solidFill>
                  <a:srgbClr val="0070C0"/>
                </a:solidFill>
                <a:ea typeface="+mn-lt"/>
                <a:cs typeface="+mn-lt"/>
                <a:hlinkClick r:id="rId7">
                  <a:extLst>
                    <a:ext uri="{A12FA001-AC4F-418D-AE19-62706E023703}">
                      <ahyp:hlinkClr xmlns:ahyp="http://schemas.microsoft.com/office/drawing/2018/hyperlinkcolor" val="tx"/>
                    </a:ext>
                  </a:extLst>
                </a:hlinkClick>
              </a:rPr>
              <a:t>The Information Commissioner's Office (ICO) Website</a:t>
            </a:r>
            <a:endParaRPr lang="en-GB">
              <a:solidFill>
                <a:srgbClr val="0070C0"/>
              </a:solidFill>
            </a:endParaRPr>
          </a:p>
          <a:p>
            <a:pPr marL="342900" indent="-342900">
              <a:buFont typeface="Arial"/>
              <a:buChar char="•"/>
            </a:pPr>
            <a:endParaRPr lang="en-GB" b="1" u="sng" dirty="0">
              <a:solidFill>
                <a:srgbClr val="0070C0"/>
              </a:solidFill>
              <a:ea typeface="+mn-lt"/>
              <a:cs typeface="+mn-lt"/>
            </a:endParaRPr>
          </a:p>
          <a:p>
            <a:pPr marL="342900" indent="-342900">
              <a:buFont typeface="Arial"/>
              <a:buChar char="•"/>
            </a:pPr>
            <a:r>
              <a:rPr lang="en-GB" b="1" u="sng" dirty="0">
                <a:solidFill>
                  <a:srgbClr val="0070C0"/>
                </a:solidFill>
                <a:ea typeface="+mn-lt"/>
                <a:cs typeface="+mn-lt"/>
                <a:hlinkClick r:id="rId8">
                  <a:extLst>
                    <a:ext uri="{A12FA001-AC4F-418D-AE19-62706E023703}">
                      <ahyp:hlinkClr xmlns:ahyp="http://schemas.microsoft.com/office/drawing/2018/hyperlinkcolor" val="tx"/>
                    </a:ext>
                  </a:extLst>
                </a:hlinkClick>
              </a:rPr>
              <a:t>Practice Guidance on Sharing Adult Safeguarding Information</a:t>
            </a:r>
            <a:endParaRPr lang="en-GB" b="1" u="sng">
              <a:solidFill>
                <a:srgbClr val="0070C0"/>
              </a:solidFill>
            </a:endParaRPr>
          </a:p>
          <a:p>
            <a:endParaRPr lang="en-GB" b="1" u="sng" dirty="0">
              <a:solidFill>
                <a:srgbClr val="0070C0"/>
              </a:solidFill>
              <a:ea typeface="+mn-lt"/>
              <a:cs typeface="+mn-lt"/>
            </a:endParaRPr>
          </a:p>
          <a:p>
            <a:pPr marL="342900" indent="-342900">
              <a:buFont typeface="Arial"/>
              <a:buChar char="•"/>
            </a:pPr>
            <a:r>
              <a:rPr lang="en-GB" b="1" u="sng" dirty="0">
                <a:solidFill>
                  <a:srgbClr val="FF0000"/>
                </a:solidFill>
                <a:ea typeface="+mn-lt"/>
                <a:cs typeface="+mn-lt"/>
              </a:rPr>
              <a:t>[Placeholder for inclusion of link to Local Escalation Procedures]</a:t>
            </a:r>
          </a:p>
          <a:p>
            <a:pPr marL="285750" indent="-285750">
              <a:buFont typeface="Arial"/>
              <a:buChar char="•"/>
            </a:pPr>
            <a:endParaRPr lang="en-GB" sz="2400" b="1" dirty="0">
              <a:ea typeface="+mn-lt"/>
              <a:cs typeface="+mn-lt"/>
            </a:endParaRPr>
          </a:p>
          <a:p>
            <a:r>
              <a:rPr lang="en-GB" dirty="0">
                <a:ea typeface="+mn-lt"/>
                <a:cs typeface="+mn-lt"/>
              </a:rPr>
              <a:t>If you have any further questions about the role of information sharing in safeguarding and promoting the welfare of children and young people, speak to your local safeguarding children partnership </a:t>
            </a:r>
            <a:r>
              <a:rPr lang="en-GB" b="1" dirty="0">
                <a:solidFill>
                  <a:srgbClr val="FF0000"/>
                </a:solidFill>
                <a:ea typeface="+mn-lt"/>
                <a:cs typeface="+mn-lt"/>
              </a:rPr>
              <a:t>[placeholder to include details of local partnership]</a:t>
            </a:r>
          </a:p>
          <a:p>
            <a:pPr marL="342900" indent="-342900">
              <a:buFont typeface="Arial,Sans-Serif"/>
              <a:buChar char="•"/>
            </a:pPr>
            <a:endParaRPr lang="en-GB" dirty="0"/>
          </a:p>
          <a:p>
            <a:pPr marL="342900" indent="-342900">
              <a:buFont typeface="Arial,Sans-Serif"/>
              <a:buChar char="•"/>
            </a:pPr>
            <a:endParaRPr lang="en-GB" dirty="0"/>
          </a:p>
          <a:p>
            <a:pPr marL="342900" indent="-342900">
              <a:buFont typeface="Arial,Sans-Serif"/>
              <a:buChar char="•"/>
            </a:pPr>
            <a:endParaRPr lang="en-GB" dirty="0"/>
          </a:p>
          <a:p>
            <a:endParaRPr lang="en-GB" dirty="0"/>
          </a:p>
        </p:txBody>
      </p:sp>
    </p:spTree>
    <p:extLst>
      <p:ext uri="{BB962C8B-B14F-4D97-AF65-F5344CB8AC3E}">
        <p14:creationId xmlns:p14="http://schemas.microsoft.com/office/powerpoint/2010/main" val="795548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4ef3b5f-6ca1-4c1c-a353-a1c338ccc666" xsi:nil="true"/>
    <_dlc_DocId xmlns="14ef3b5f-6ca1-4c1c-a353-a1c338ccc666">SXJZJSQ2YJM5-499006958-3539911</_dlc_DocId>
    <_dlc_DocIdUrl xmlns="14ef3b5f-6ca1-4c1c-a353-a1c338ccc666">
      <Url>https://antsertech.sharepoint.com/sites/TriXData2/_layouts/15/DocIdRedir.aspx?ID=SXJZJSQ2YJM5-499006958-3539911</Url>
      <Description>SXJZJSQ2YJM5-499006958-3539911</Description>
    </_dlc_DocIdUrl>
    <lcf76f155ced4ddcb4097134ff3c332f xmlns="8cece656-0528-402e-8958-c6c81552433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6CE59D0F1F8E4BA4C800CD06E91481" ma:contentTypeVersion="57" ma:contentTypeDescription="Create a new document." ma:contentTypeScope="" ma:versionID="42a28120efc97b41a2ab4a7ee148ce26">
  <xsd:schema xmlns:xsd="http://www.w3.org/2001/XMLSchema" xmlns:xs="http://www.w3.org/2001/XMLSchema" xmlns:p="http://schemas.microsoft.com/office/2006/metadata/properties" xmlns:ns2="14ef3b5f-6ca1-4c1c-a353-a1c338ccc666" xmlns:ns3="8cece656-0528-402e-8958-c6c815524333" targetNamespace="http://schemas.microsoft.com/office/2006/metadata/properties" ma:root="true" ma:fieldsID="6617d3b75c39ac4e17ddf2b6b778af51" ns2:_="" ns3:_="">
    <xsd:import namespace="14ef3b5f-6ca1-4c1c-a353-a1c338ccc666"/>
    <xsd:import namespace="8cece656-0528-402e-8958-c6c815524333"/>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lcf76f155ced4ddcb4097134ff3c332f" minOccurs="0"/>
                <xsd:element ref="ns2:TaxCatchAll"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ef3b5f-6ca1-4c1c-a353-a1c338ccc66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2" nillable="true" ma:displayName="Taxonomy Catch All Column" ma:hidden="true" ma:list="{e0fc3cd3-5299-4675-8618-470758cdfd28}" ma:internalName="TaxCatchAll" ma:showField="CatchAllData" ma:web="14ef3b5f-6ca1-4c1c-a353-a1c338ccc666">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ece656-0528-402e-8958-c6c81552433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d8242ad-6fca-4a70-ba14-4ef71b950985"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522FBA7-C154-401F-8F28-45C1AB44CA7B}">
  <ds:schemaRefs>
    <ds:schemaRef ds:uri="http://schemas.microsoft.com/office/2006/documentManagement/types"/>
    <ds:schemaRef ds:uri="http://purl.org/dc/dcmitype/"/>
    <ds:schemaRef ds:uri="a785ad58-1d57-4f8a-aa71-77170459bd0d"/>
    <ds:schemaRef ds:uri="1ac5e5f3-4286-431a-b2f6-40db626cee98"/>
    <ds:schemaRef ds:uri="http://schemas.microsoft.com/office/2006/metadata/properties"/>
    <ds:schemaRef ds:uri="http://www.w3.org/XML/1998/namespace"/>
    <ds:schemaRef ds:uri="http://purl.org/dc/terms/"/>
    <ds:schemaRef ds:uri="http://purl.org/dc/elements/1.1/"/>
    <ds:schemaRef ds:uri="http://schemas.openxmlformats.org/package/2006/metadata/core-properties"/>
    <ds:schemaRef ds:uri="http://schemas.microsoft.com/office/infopath/2007/PartnerControls"/>
    <ds:schemaRef ds:uri="f83acf73-3e46-4192-8c02-d24af7814607"/>
  </ds:schemaRefs>
</ds:datastoreItem>
</file>

<file path=customXml/itemProps2.xml><?xml version="1.0" encoding="utf-8"?>
<ds:datastoreItem xmlns:ds="http://schemas.openxmlformats.org/officeDocument/2006/customXml" ds:itemID="{C57891C5-0D93-4256-B0F3-2B79D5C1893E}">
  <ds:schemaRefs>
    <ds:schemaRef ds:uri="http://schemas.microsoft.com/sharepoint/v3/contenttype/forms"/>
  </ds:schemaRefs>
</ds:datastoreItem>
</file>

<file path=customXml/itemProps3.xml><?xml version="1.0" encoding="utf-8"?>
<ds:datastoreItem xmlns:ds="http://schemas.openxmlformats.org/officeDocument/2006/customXml" ds:itemID="{60193934-855C-4C62-90E2-EEEC749F16C6}"/>
</file>

<file path=customXml/itemProps4.xml><?xml version="1.0" encoding="utf-8"?>
<ds:datastoreItem xmlns:ds="http://schemas.openxmlformats.org/officeDocument/2006/customXml" ds:itemID="{F036ED76-4540-478E-BF6C-2451D634C8A7}"/>
</file>

<file path=docProps/app.xml><?xml version="1.0" encoding="utf-8"?>
<Properties xmlns="http://schemas.openxmlformats.org/officeDocument/2006/extended-properties" xmlns:vt="http://schemas.openxmlformats.org/officeDocument/2006/docPropsVTypes">
  <Template>office theme</Template>
  <TotalTime>75</TotalTime>
  <Words>3105</Words>
  <Application>Microsoft Office PowerPoint</Application>
  <PresentationFormat>Widescreen</PresentationFormat>
  <Paragraphs>152</Paragraphs>
  <Slides>9</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Arial,Sans-Serif</vt:lpstr>
      <vt:lpstr>Avenir Next LT Pro</vt:lpstr>
      <vt:lpstr>Avenir Next LT Pro Light</vt:lpstr>
      <vt:lpstr>Calibri</vt:lpstr>
      <vt:lpstr>Garamond</vt:lpstr>
      <vt:lpstr>Lato</vt:lpstr>
      <vt:lpstr>Wingdings</vt:lpstr>
      <vt:lpstr>SavonVTI</vt:lpstr>
      <vt:lpstr>Information Sharing Guidance</vt:lpstr>
      <vt:lpstr>Introduction</vt:lpstr>
      <vt:lpstr>In what circumstances can information be shared?</vt:lpstr>
      <vt:lpstr>The legal basis</vt:lpstr>
      <vt:lpstr>Who is responsible for sharing information and how?</vt:lpstr>
      <vt:lpstr>Remember the 7 Principles of Information Sharing</vt:lpstr>
      <vt:lpstr>The Golden Rules</vt:lpstr>
      <vt:lpstr>Re-cap</vt:lpstr>
      <vt:lpstr>Further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dc:creator>
  <cp:lastModifiedBy>Mark Dalton</cp:lastModifiedBy>
  <cp:revision>754</cp:revision>
  <dcterms:created xsi:type="dcterms:W3CDTF">2022-08-18T10:52:01Z</dcterms:created>
  <dcterms:modified xsi:type="dcterms:W3CDTF">2022-09-15T09:41:14Z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0x010100636CE59D0F1F8E4BA4C800CD06E91481</vt:lpwstr>
  </property>
  <property fmtid="{D5CDD505-2E9C-101B-9397-08002B2CF9AE}" pid="3" name="_dlc_DocIdItemGuid">
    <vt:lpwstr>825065ee-dcde-4634-ab96-ecf00458055f</vt:lpwstr>
  </property>
  <property fmtid="{D5CDD505-2E9C-101B-9397-08002B2CF9AE}" pid="4" name="MediaServiceImageTags">
    <vt:lpwstr/>
  </property>
</Properties>
</file>