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8" r:id="rId2"/>
  </p:sldMasterIdLst>
  <p:notesMasterIdLst>
    <p:notesMasterId r:id="rId18"/>
  </p:notesMasterIdLst>
  <p:sldIdLst>
    <p:sldId id="2253" r:id="rId3"/>
    <p:sldId id="2225" r:id="rId4"/>
    <p:sldId id="2254" r:id="rId5"/>
    <p:sldId id="2224" r:id="rId6"/>
    <p:sldId id="2241" r:id="rId7"/>
    <p:sldId id="2249" r:id="rId8"/>
    <p:sldId id="2255" r:id="rId9"/>
    <p:sldId id="2256" r:id="rId10"/>
    <p:sldId id="2257" r:id="rId11"/>
    <p:sldId id="2242" r:id="rId12"/>
    <p:sldId id="2243" r:id="rId13"/>
    <p:sldId id="2244" r:id="rId14"/>
    <p:sldId id="2245" r:id="rId15"/>
    <p:sldId id="2246" r:id="rId16"/>
    <p:sldId id="225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70AD47"/>
    <a:srgbClr val="F7CDDB"/>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660"/>
  </p:normalViewPr>
  <p:slideViewPr>
    <p:cSldViewPr snapToGrid="0">
      <p:cViewPr varScale="1">
        <p:scale>
          <a:sx n="72" d="100"/>
          <a:sy n="72" d="100"/>
        </p:scale>
        <p:origin x="17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30"/>
      </c:doughnut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30"/>
      </c:doughnut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DC104-087E-482E-9B7C-E1490E13552A}" type="datetimeFigureOut">
              <a:rPr lang="en-GB" smtClean="0"/>
              <a:t>15/09/2022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AFE9F-EF31-4466-B941-42F0BB926E4B}" type="slidenum">
              <a:rPr lang="en-GB" smtClean="0"/>
              <a:t>‹#›</a:t>
            </a:fld>
            <a:endParaRPr lang="en-GB"/>
          </a:p>
        </p:txBody>
      </p:sp>
    </p:spTree>
    <p:extLst>
      <p:ext uri="{BB962C8B-B14F-4D97-AF65-F5344CB8AC3E}">
        <p14:creationId xmlns:p14="http://schemas.microsoft.com/office/powerpoint/2010/main" val="177678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question prompts, within this we have also utilised your suggestions</a:t>
            </a:r>
            <a:r>
              <a:rPr lang="en-GB" baseline="0"/>
              <a:t> which were very person centred and in a conversation tone. As you may be able to see, pets have been added, also what has happened this week which was good, a place they feel safe. </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7F52DB-F34B-450B-AB6A-968F42156A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37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in line with the adult care assessment</a:t>
            </a:r>
            <a:r>
              <a:rPr lang="en-GB" baseline="0"/>
              <a:t> and eligibility domains. Examples of questions to extra information but remain as a conversation. </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7F52DB-F34B-450B-AB6A-968F42156A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58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 also use these with a support worker or</a:t>
            </a:r>
            <a:r>
              <a:rPr lang="en-GB" baseline="0"/>
              <a:t> family and re-phrase these. </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7F52DB-F34B-450B-AB6A-968F42156A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65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 be creative</a:t>
            </a:r>
            <a:r>
              <a:rPr lang="en-GB" baseline="0"/>
              <a:t> with this, use pictures or draw, have the person draw or with a support worker/family </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7F52DB-F34B-450B-AB6A-968F42156A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0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Steering</a:t>
            </a:r>
            <a:r>
              <a:rPr lang="en-GB" baseline="0"/>
              <a:t> away from deficit based language </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DCC12A-A181-4F07-94C8-D8A82F36D7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684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2CA151-B3C0-F74A-B015-7F46ABD36D3D}"/>
              </a:ext>
            </a:extLst>
          </p:cNvPr>
          <p:cNvSpPr/>
          <p:nvPr userDrawn="1"/>
        </p:nvSpPr>
        <p:spPr>
          <a:xfrm>
            <a:off x="1" y="0"/>
            <a:ext cx="9153525" cy="6858000"/>
          </a:xfrm>
          <a:prstGeom prst="rect">
            <a:avLst/>
          </a:prstGeom>
          <a:gradFill flip="none" rotWithShape="1">
            <a:gsLst>
              <a:gs pos="65000">
                <a:srgbClr val="0C72A9"/>
              </a:gs>
              <a:gs pos="0">
                <a:schemeClr val="accent4"/>
              </a:gs>
              <a:gs pos="10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00515" y="1722919"/>
            <a:ext cx="8104471" cy="452387"/>
          </a:xfrm>
          <a:prstGeom prst="rect">
            <a:avLst/>
          </a:prstGeom>
        </p:spPr>
        <p:txBody>
          <a:bodyPr lIns="0" tIns="0" rIns="0" bIns="0" anchor="t" anchorCtr="0">
            <a:noAutofit/>
          </a:bodyPr>
          <a:lstStyle>
            <a:lvl1pPr algn="l">
              <a:defRPr sz="320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500514" y="2129373"/>
            <a:ext cx="8104471" cy="373196"/>
          </a:xfrm>
          <a:prstGeom prst="rect">
            <a:avLst/>
          </a:prstGeom>
        </p:spPr>
        <p:txBody>
          <a:bodyPr lIns="0" tIns="0" rIns="0" bIns="0">
            <a:noAutofit/>
          </a:bodyPr>
          <a:lstStyle>
            <a:lvl1pPr marL="0" indent="0" algn="l">
              <a:buNone/>
              <a:defRPr sz="3200">
                <a:solidFill>
                  <a:schemeClr val="tx2"/>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736C8FE8-2692-DD4A-B605-5756B295F03F}"/>
              </a:ext>
            </a:extLst>
          </p:cNvPr>
          <p:cNvCxnSpPr/>
          <p:nvPr userDrawn="1"/>
        </p:nvCxnSpPr>
        <p:spPr>
          <a:xfrm>
            <a:off x="0" y="2714321"/>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1AE76D4-F0D9-414A-B249-F021BCFF3C84}"/>
              </a:ext>
            </a:extLst>
          </p:cNvPr>
          <p:cNvSpPr>
            <a:spLocks noGrp="1"/>
          </p:cNvSpPr>
          <p:nvPr>
            <p:ph type="body" sz="quarter" idx="13"/>
          </p:nvPr>
        </p:nvSpPr>
        <p:spPr>
          <a:xfrm>
            <a:off x="500063" y="2886941"/>
            <a:ext cx="4081462" cy="568526"/>
          </a:xfrm>
          <a:prstGeom prst="rect">
            <a:avLst/>
          </a:prstGeom>
        </p:spPr>
        <p:txBody>
          <a:bodyPr wrap="none" lIns="0" tIns="0" rIns="0" bIns="0">
            <a:noAutofit/>
          </a:bodyPr>
          <a:lstStyle>
            <a:lvl1pPr marL="0" indent="0">
              <a:lnSpc>
                <a:spcPts val="1800"/>
              </a:lnSpc>
              <a:spcBef>
                <a:spcPts val="0"/>
              </a:spcBef>
              <a:buNone/>
              <a:defRPr sz="1800" b="1">
                <a:solidFill>
                  <a:schemeClr val="bg1"/>
                </a:solidFill>
              </a:defRPr>
            </a:lvl1pPr>
            <a:lvl2pPr marL="0" indent="0">
              <a:lnSpc>
                <a:spcPts val="1800"/>
              </a:lnSpc>
              <a:buNone/>
              <a:defRPr sz="1800">
                <a:solidFill>
                  <a:schemeClr val="bg1"/>
                </a:solidFill>
              </a:defRPr>
            </a:lvl2pPr>
          </a:lstStyle>
          <a:p>
            <a:pPr lvl="0"/>
            <a:r>
              <a:rPr lang="en-US"/>
              <a:t>Edit Master text styles</a:t>
            </a:r>
          </a:p>
          <a:p>
            <a:pPr lvl="1"/>
            <a:r>
              <a:rPr lang="en-US"/>
              <a:t>Second level</a:t>
            </a:r>
          </a:p>
        </p:txBody>
      </p:sp>
      <p:sp>
        <p:nvSpPr>
          <p:cNvPr id="14" name="Text Placeholder 12">
            <a:extLst>
              <a:ext uri="{FF2B5EF4-FFF2-40B4-BE49-F238E27FC236}">
                <a16:creationId xmlns:a16="http://schemas.microsoft.com/office/drawing/2014/main" id="{79DD7FB9-FC2F-7F4A-86CE-E4B9DAB76340}"/>
              </a:ext>
            </a:extLst>
          </p:cNvPr>
          <p:cNvSpPr>
            <a:spLocks noGrp="1"/>
          </p:cNvSpPr>
          <p:nvPr>
            <p:ph type="body" sz="quarter" idx="14"/>
          </p:nvPr>
        </p:nvSpPr>
        <p:spPr>
          <a:xfrm>
            <a:off x="4764056" y="2886941"/>
            <a:ext cx="3840929" cy="289392"/>
          </a:xfrm>
          <a:prstGeom prst="rect">
            <a:avLst/>
          </a:prstGeom>
        </p:spPr>
        <p:txBody>
          <a:bodyPr vert="horz" wrap="none" lIns="0" tIns="0" rIns="0" bIns="0" anchor="t" anchorCtr="0">
            <a:noAutofit/>
          </a:bodyPr>
          <a:lstStyle>
            <a:lvl1pPr marL="0" indent="0" algn="r">
              <a:lnSpc>
                <a:spcPts val="1800"/>
              </a:lnSpc>
              <a:spcBef>
                <a:spcPts val="0"/>
              </a:spcBef>
              <a:buNone/>
              <a:defRPr sz="1800" b="0">
                <a:solidFill>
                  <a:schemeClr val="bg1"/>
                </a:solidFill>
              </a:defRPr>
            </a:lvl1pPr>
            <a:lvl2pPr marL="0" indent="0">
              <a:lnSpc>
                <a:spcPts val="1800"/>
              </a:lnSpc>
              <a:buNone/>
              <a:defRPr sz="1800">
                <a:solidFill>
                  <a:schemeClr val="bg1"/>
                </a:solidFill>
              </a:defRPr>
            </a:lvl2pPr>
          </a:lstStyle>
          <a:p>
            <a:pPr lvl="0"/>
            <a:r>
              <a:rPr lang="en-US"/>
              <a:t>Edit Master text styles</a:t>
            </a:r>
          </a:p>
        </p:txBody>
      </p:sp>
      <p:pic>
        <p:nvPicPr>
          <p:cNvPr id="19" name="Picture 18">
            <a:extLst>
              <a:ext uri="{FF2B5EF4-FFF2-40B4-BE49-F238E27FC236}">
                <a16:creationId xmlns:a16="http://schemas.microsoft.com/office/drawing/2014/main" id="{DE2E8AC0-3D3E-3C4A-990A-569814111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6656"/>
            <a:ext cx="815924" cy="359212"/>
          </a:xfrm>
          <a:prstGeom prst="rect">
            <a:avLst/>
          </a:prstGeom>
        </p:spPr>
      </p:pic>
      <p:pic>
        <p:nvPicPr>
          <p:cNvPr id="9" name="Picture 8">
            <a:extLst>
              <a:ext uri="{FF2B5EF4-FFF2-40B4-BE49-F238E27FC236}">
                <a16:creationId xmlns:a16="http://schemas.microsoft.com/office/drawing/2014/main" id="{C453E73C-AB5D-144E-8573-5B8338A398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98573"/>
            <a:ext cx="9144000" cy="3276600"/>
          </a:xfrm>
          <a:prstGeom prst="rect">
            <a:avLst/>
          </a:prstGeom>
        </p:spPr>
      </p:pic>
      <p:pic>
        <p:nvPicPr>
          <p:cNvPr id="11" name="Picture 10">
            <a:extLst>
              <a:ext uri="{FF2B5EF4-FFF2-40B4-BE49-F238E27FC236}">
                <a16:creationId xmlns:a16="http://schemas.microsoft.com/office/drawing/2014/main" id="{89487CCE-FAF3-B94B-866E-1CD4EDD0B3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0065" y="496517"/>
            <a:ext cx="1618698" cy="412457"/>
          </a:xfrm>
          <a:prstGeom prst="rect">
            <a:avLst/>
          </a:prstGeom>
        </p:spPr>
      </p:pic>
    </p:spTree>
    <p:extLst>
      <p:ext uri="{BB962C8B-B14F-4D97-AF65-F5344CB8AC3E}">
        <p14:creationId xmlns:p14="http://schemas.microsoft.com/office/powerpoint/2010/main" val="2159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hit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762BA6A-6F6D-A346-B090-297ACCA721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091414F5-EBC5-4847-A54F-6CB5DAC9C0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7063"/>
            <a:ext cx="815924" cy="359212"/>
          </a:xfrm>
          <a:prstGeom prst="rect">
            <a:avLst/>
          </a:prstGeom>
        </p:spPr>
      </p:pic>
      <p:sp>
        <p:nvSpPr>
          <p:cNvPr id="2" name="Title 1"/>
          <p:cNvSpPr>
            <a:spLocks noGrp="1"/>
          </p:cNvSpPr>
          <p:nvPr>
            <p:ph type="ctrTitle" hasCustomPrompt="1"/>
          </p:nvPr>
        </p:nvSpPr>
        <p:spPr>
          <a:xfrm>
            <a:off x="500515" y="1722919"/>
            <a:ext cx="3634164" cy="1094460"/>
          </a:xfrm>
          <a:prstGeom prst="rect">
            <a:avLst/>
          </a:prstGeom>
        </p:spPr>
        <p:txBody>
          <a:bodyPr lIns="0" tIns="0" rIns="0" bIns="0" anchor="t" anchorCtr="0">
            <a:noAutofit/>
          </a:bodyPr>
          <a:lstStyle>
            <a:lvl1pPr algn="l">
              <a:defRPr sz="3200" b="1">
                <a:solidFill>
                  <a:schemeClr val="accent4"/>
                </a:solidFill>
                <a:latin typeface="+mn-lt"/>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500515" y="3055804"/>
            <a:ext cx="3634165" cy="373196"/>
          </a:xfrm>
          <a:prstGeom prst="rect">
            <a:avLst/>
          </a:prstGeom>
        </p:spPr>
        <p:txBody>
          <a:bodyPr lIns="0" tIns="0" rIns="0" bIns="0">
            <a:noAutofit/>
          </a:bodyPr>
          <a:lstStyle>
            <a:lvl1pPr marL="0" indent="0" algn="l">
              <a:buNone/>
              <a:defRPr sz="3200">
                <a:solidFill>
                  <a:schemeClr val="tx2"/>
                </a:solidFill>
              </a:defRPr>
            </a:lvl1pPr>
            <a:lvl2pPr marL="457218" indent="0" algn="ctr">
              <a:buNone/>
              <a:defRPr sz="2000"/>
            </a:lvl2pPr>
            <a:lvl3pPr marL="914436" indent="0" algn="ctr">
              <a:buNone/>
              <a:defRPr sz="1800"/>
            </a:lvl3pPr>
            <a:lvl4pPr marL="1371655" indent="0" algn="ctr">
              <a:buNone/>
              <a:defRPr sz="1600"/>
            </a:lvl4pPr>
            <a:lvl5pPr marL="1828874" indent="0" algn="ctr">
              <a:buNone/>
              <a:defRPr sz="1600"/>
            </a:lvl5pPr>
            <a:lvl6pPr marL="2286091" indent="0" algn="ctr">
              <a:buNone/>
              <a:defRPr sz="1600"/>
            </a:lvl6pPr>
            <a:lvl7pPr marL="2743310" indent="0" algn="ctr">
              <a:buNone/>
              <a:defRPr sz="1600"/>
            </a:lvl7pPr>
            <a:lvl8pPr marL="3200528" indent="0" algn="ctr">
              <a:buNone/>
              <a:defRPr sz="1600"/>
            </a:lvl8pPr>
            <a:lvl9pPr marL="3657746"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48D4B7CA-41EB-0541-8D51-62BB16463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4800" y="1371600"/>
            <a:ext cx="3773868" cy="5590800"/>
          </a:xfrm>
          <a:prstGeom prst="rect">
            <a:avLst/>
          </a:prstGeom>
        </p:spPr>
      </p:pic>
      <p:pic>
        <p:nvPicPr>
          <p:cNvPr id="11" name="Picture 10">
            <a:extLst>
              <a:ext uri="{FF2B5EF4-FFF2-40B4-BE49-F238E27FC236}">
                <a16:creationId xmlns:a16="http://schemas.microsoft.com/office/drawing/2014/main" id="{6194D1DF-19FE-C14F-BB2B-B45727168A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96463" y="506657"/>
            <a:ext cx="816846" cy="359618"/>
          </a:xfrm>
          <a:prstGeom prst="rect">
            <a:avLst/>
          </a:prstGeom>
        </p:spPr>
      </p:pic>
      <p:pic>
        <p:nvPicPr>
          <p:cNvPr id="9" name="Picture 8">
            <a:extLst>
              <a:ext uri="{FF2B5EF4-FFF2-40B4-BE49-F238E27FC236}">
                <a16:creationId xmlns:a16="http://schemas.microsoft.com/office/drawing/2014/main" id="{90748223-6953-3E4C-BAD2-806DD4C18E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8762" y="501376"/>
            <a:ext cx="1620000" cy="407563"/>
          </a:xfrm>
          <a:prstGeom prst="rect">
            <a:avLst/>
          </a:prstGeom>
        </p:spPr>
      </p:pic>
      <p:pic>
        <p:nvPicPr>
          <p:cNvPr id="13" name="Picture 12" descr="A close up of a logo&#10;&#10;Description automatically generated">
            <a:extLst>
              <a:ext uri="{FF2B5EF4-FFF2-40B4-BE49-F238E27FC236}">
                <a16:creationId xmlns:a16="http://schemas.microsoft.com/office/drawing/2014/main" id="{97D80F9D-D0E1-415B-B862-055853A15C5F}"/>
              </a:ext>
            </a:extLst>
          </p:cNvPr>
          <p:cNvPicPr>
            <a:picLocks noChangeAspect="1"/>
          </p:cNvPicPr>
          <p:nvPr userDrawn="1"/>
        </p:nvPicPr>
        <p:blipFill rotWithShape="1">
          <a:blip r:embed="rId6"/>
          <a:srcRect t="20442" b="13247"/>
          <a:stretch/>
        </p:blipFill>
        <p:spPr>
          <a:xfrm>
            <a:off x="3706765" y="276421"/>
            <a:ext cx="1730470" cy="620263"/>
          </a:xfrm>
          <a:prstGeom prst="rect">
            <a:avLst/>
          </a:prstGeom>
        </p:spPr>
      </p:pic>
    </p:spTree>
    <p:extLst>
      <p:ext uri="{BB962C8B-B14F-4D97-AF65-F5344CB8AC3E}">
        <p14:creationId xmlns:p14="http://schemas.microsoft.com/office/powerpoint/2010/main" val="165307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6AAF4C-47A7-A34E-8832-0EAC85175E78}"/>
              </a:ext>
            </a:extLst>
          </p:cNvPr>
          <p:cNvSpPr/>
          <p:nvPr userDrawn="1"/>
        </p:nvSpPr>
        <p:spPr>
          <a:xfrm>
            <a:off x="0" y="1"/>
            <a:ext cx="9144000" cy="102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160C3909-AFB7-0C49-BF57-71022A8E59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0530" y="6278816"/>
            <a:ext cx="641859" cy="282580"/>
          </a:xfrm>
          <a:prstGeom prst="rect">
            <a:avLst/>
          </a:prstGeom>
        </p:spPr>
      </p:pic>
      <p:sp>
        <p:nvSpPr>
          <p:cNvPr id="8" name="Text Placeholder 7">
            <a:extLst>
              <a:ext uri="{FF2B5EF4-FFF2-40B4-BE49-F238E27FC236}">
                <a16:creationId xmlns:a16="http://schemas.microsoft.com/office/drawing/2014/main" id="{9012E3E7-5047-8144-89A0-6116714CAEFA}"/>
              </a:ext>
            </a:extLst>
          </p:cNvPr>
          <p:cNvSpPr>
            <a:spLocks noGrp="1"/>
          </p:cNvSpPr>
          <p:nvPr>
            <p:ph type="body" sz="quarter" idx="12"/>
          </p:nvPr>
        </p:nvSpPr>
        <p:spPr>
          <a:xfrm>
            <a:off x="509590" y="1"/>
            <a:ext cx="8047271" cy="1029903"/>
          </a:xfrm>
          <a:prstGeom prst="rect">
            <a:avLst/>
          </a:prstGeom>
        </p:spPr>
        <p:txBody>
          <a:bodyPr lIns="0" tIns="0" rIns="0" bIns="0" anchor="ctr">
            <a:normAutofit/>
          </a:bodyPr>
          <a:lstStyle>
            <a:lvl1pPr marL="0" indent="0" algn="l" rtl="0">
              <a:spcBef>
                <a:spcPts val="0"/>
              </a:spcBef>
              <a:buFontTx/>
              <a:buNone/>
              <a:defRPr sz="3600" b="1">
                <a:solidFill>
                  <a:schemeClr val="accent4"/>
                </a:solidFill>
              </a:defRPr>
            </a:lvl1pPr>
            <a:lvl2pPr marL="0" indent="0" algn="l" rtl="0">
              <a:spcBef>
                <a:spcPts val="0"/>
              </a:spcBef>
              <a:buFontTx/>
              <a:buNone/>
              <a:defRPr>
                <a:solidFill>
                  <a:schemeClr val="bg1"/>
                </a:solidFill>
              </a:defRPr>
            </a:lvl2pPr>
          </a:lstStyle>
          <a:p>
            <a:pPr lvl="0"/>
            <a:r>
              <a:rPr lang="en-US"/>
              <a:t>Edit Master text styles</a:t>
            </a:r>
          </a:p>
        </p:txBody>
      </p:sp>
      <p:sp>
        <p:nvSpPr>
          <p:cNvPr id="15" name="Text Placeholder 5">
            <a:extLst>
              <a:ext uri="{FF2B5EF4-FFF2-40B4-BE49-F238E27FC236}">
                <a16:creationId xmlns:a16="http://schemas.microsoft.com/office/drawing/2014/main" id="{D89E18C5-4281-A14A-8C25-A10134EC1E87}"/>
              </a:ext>
            </a:extLst>
          </p:cNvPr>
          <p:cNvSpPr>
            <a:spLocks noGrp="1"/>
          </p:cNvSpPr>
          <p:nvPr>
            <p:ph type="body" sz="quarter" idx="14"/>
          </p:nvPr>
        </p:nvSpPr>
        <p:spPr>
          <a:xfrm>
            <a:off x="485777" y="1720737"/>
            <a:ext cx="8126611" cy="4347555"/>
          </a:xfrm>
          <a:prstGeom prst="rect">
            <a:avLst/>
          </a:prstGeom>
        </p:spPr>
        <p:txBody>
          <a:bodyPr lIns="0" tIns="0" rIns="0" bIns="0"/>
          <a:lstStyle>
            <a:lvl1pPr marL="0" indent="0">
              <a:buNone/>
              <a:defRPr sz="2000">
                <a:solidFill>
                  <a:schemeClr val="accent4"/>
                </a:solidFill>
              </a:defRPr>
            </a:lvl1pPr>
            <a:lvl2pPr marL="361814" indent="-180008" defTabSz="698428">
              <a:buClr>
                <a:schemeClr val="accent1"/>
              </a:buClr>
              <a:buFont typeface="Arial" panose="020B0604020202020204" pitchFamily="34" charset="0"/>
              <a:buChar char="•"/>
              <a:defRPr sz="2000">
                <a:solidFill>
                  <a:schemeClr val="accent4"/>
                </a:solidFill>
              </a:defRPr>
            </a:lvl2pPr>
            <a:lvl3pPr marL="540022" indent="-180008">
              <a:buClr>
                <a:schemeClr val="bg1">
                  <a:lumMod val="75000"/>
                </a:schemeClr>
              </a:buCl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Edit Master text styles</a:t>
            </a:r>
          </a:p>
          <a:p>
            <a:pPr lvl="1"/>
            <a:r>
              <a:rPr lang="en-US"/>
              <a:t>Second level</a:t>
            </a:r>
          </a:p>
          <a:p>
            <a:pPr lvl="2"/>
            <a:r>
              <a:rPr lang="en-US"/>
              <a:t>Third level</a:t>
            </a:r>
          </a:p>
        </p:txBody>
      </p:sp>
      <p:cxnSp>
        <p:nvCxnSpPr>
          <p:cNvPr id="3" name="Straight Connector 2">
            <a:extLst>
              <a:ext uri="{FF2B5EF4-FFF2-40B4-BE49-F238E27FC236}">
                <a16:creationId xmlns:a16="http://schemas.microsoft.com/office/drawing/2014/main" id="{D9A650D7-663E-A949-9ECA-6944F348A9BA}"/>
              </a:ext>
            </a:extLst>
          </p:cNvPr>
          <p:cNvCxnSpPr/>
          <p:nvPr userDrawn="1"/>
        </p:nvCxnSpPr>
        <p:spPr>
          <a:xfrm>
            <a:off x="0" y="1029903"/>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E6DE211-D850-4343-9071-4672142D41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9589" y="6277938"/>
            <a:ext cx="1126707" cy="283459"/>
          </a:xfrm>
          <a:prstGeom prst="rect">
            <a:avLst/>
          </a:prstGeom>
        </p:spPr>
      </p:pic>
      <p:pic>
        <p:nvPicPr>
          <p:cNvPr id="10" name="Picture 9" descr="A close up of a logo&#10;&#10;Description automatically generated">
            <a:extLst>
              <a:ext uri="{FF2B5EF4-FFF2-40B4-BE49-F238E27FC236}">
                <a16:creationId xmlns:a16="http://schemas.microsoft.com/office/drawing/2014/main" id="{81869B7F-EDBA-4553-BC5B-3069679CF995}"/>
              </a:ext>
            </a:extLst>
          </p:cNvPr>
          <p:cNvPicPr>
            <a:picLocks noChangeAspect="1"/>
          </p:cNvPicPr>
          <p:nvPr userDrawn="1"/>
        </p:nvPicPr>
        <p:blipFill rotWithShape="1">
          <a:blip r:embed="rId4"/>
          <a:srcRect t="18926" b="19128"/>
          <a:stretch/>
        </p:blipFill>
        <p:spPr>
          <a:xfrm>
            <a:off x="3830566" y="6179074"/>
            <a:ext cx="1437031" cy="481183"/>
          </a:xfrm>
          <a:prstGeom prst="rect">
            <a:avLst/>
          </a:prstGeom>
        </p:spPr>
      </p:pic>
    </p:spTree>
    <p:extLst>
      <p:ext uri="{BB962C8B-B14F-4D97-AF65-F5344CB8AC3E}">
        <p14:creationId xmlns:p14="http://schemas.microsoft.com/office/powerpoint/2010/main" val="119835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slide - pie">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B0717A9-5ED9-C542-81BF-404F915C7936}"/>
              </a:ext>
            </a:extLst>
          </p:cNvPr>
          <p:cNvGraphicFramePr/>
          <p:nvPr userDrawn="1"/>
        </p:nvGraphicFramePr>
        <p:xfrm>
          <a:off x="4331370" y="1739079"/>
          <a:ext cx="4485371" cy="4271025"/>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a:extLst>
              <a:ext uri="{FF2B5EF4-FFF2-40B4-BE49-F238E27FC236}">
                <a16:creationId xmlns:a16="http://schemas.microsoft.com/office/drawing/2014/main" id="{7C1B02E2-DC4C-1044-93AD-C7A63F6906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0530" y="6278816"/>
            <a:ext cx="641859" cy="282580"/>
          </a:xfrm>
          <a:prstGeom prst="rect">
            <a:avLst/>
          </a:prstGeom>
        </p:spPr>
      </p:pic>
      <p:sp>
        <p:nvSpPr>
          <p:cNvPr id="5" name="Chart Placeholder 4">
            <a:extLst>
              <a:ext uri="{FF2B5EF4-FFF2-40B4-BE49-F238E27FC236}">
                <a16:creationId xmlns:a16="http://schemas.microsoft.com/office/drawing/2014/main" id="{D7E535E8-E317-BE44-81E2-FF0AA64648BB}"/>
              </a:ext>
            </a:extLst>
          </p:cNvPr>
          <p:cNvSpPr>
            <a:spLocks noGrp="1"/>
          </p:cNvSpPr>
          <p:nvPr>
            <p:ph type="chart" sz="quarter" idx="12"/>
          </p:nvPr>
        </p:nvSpPr>
        <p:spPr>
          <a:xfrm>
            <a:off x="4331368" y="1715486"/>
            <a:ext cx="4280821" cy="4152460"/>
          </a:xfrm>
          <a:prstGeom prst="rect">
            <a:avLst/>
          </a:prstGeom>
        </p:spPr>
        <p:txBody>
          <a:bodyPr/>
          <a:lstStyle/>
          <a:p>
            <a:endParaRPr lang="en-US"/>
          </a:p>
        </p:txBody>
      </p:sp>
      <p:cxnSp>
        <p:nvCxnSpPr>
          <p:cNvPr id="16" name="Straight Connector 15">
            <a:extLst>
              <a:ext uri="{FF2B5EF4-FFF2-40B4-BE49-F238E27FC236}">
                <a16:creationId xmlns:a16="http://schemas.microsoft.com/office/drawing/2014/main" id="{18A7593F-70C7-674E-93AC-E3981FFFC1D2}"/>
              </a:ext>
            </a:extLst>
          </p:cNvPr>
          <p:cNvCxnSpPr>
            <a:cxnSpLocks/>
          </p:cNvCxnSpPr>
          <p:nvPr userDrawn="1"/>
        </p:nvCxnSpPr>
        <p:spPr>
          <a:xfrm>
            <a:off x="471487" y="6073540"/>
            <a:ext cx="81409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A42EA96-21A9-6D40-BB0B-6C179D5FDE14}"/>
              </a:ext>
            </a:extLst>
          </p:cNvPr>
          <p:cNvSpPr>
            <a:spLocks noGrp="1"/>
          </p:cNvSpPr>
          <p:nvPr>
            <p:ph type="body" sz="quarter" idx="14"/>
          </p:nvPr>
        </p:nvSpPr>
        <p:spPr>
          <a:xfrm>
            <a:off x="485777" y="1720737"/>
            <a:ext cx="3845591" cy="4147211"/>
          </a:xfrm>
          <a:prstGeom prst="rect">
            <a:avLst/>
          </a:prstGeom>
        </p:spPr>
        <p:txBody>
          <a:bodyPr lIns="0" tIns="0" rIns="0" bIns="0"/>
          <a:lstStyle>
            <a:lvl1pPr marL="0" indent="0">
              <a:buNone/>
              <a:defRPr sz="2000">
                <a:solidFill>
                  <a:schemeClr val="accent4"/>
                </a:solidFill>
              </a:defRPr>
            </a:lvl1pPr>
            <a:lvl2pPr marL="361814" indent="-180008" defTabSz="698428">
              <a:buClr>
                <a:schemeClr val="accent1"/>
              </a:buClr>
              <a:buFont typeface="Arial" panose="020B0604020202020204" pitchFamily="34" charset="0"/>
              <a:buChar char="•"/>
              <a:defRPr sz="2000">
                <a:solidFill>
                  <a:schemeClr val="accent4"/>
                </a:solidFill>
              </a:defRPr>
            </a:lvl2pPr>
            <a:lvl3pPr marL="540022" indent="-180008">
              <a:buClr>
                <a:schemeClr val="bg1">
                  <a:lumMod val="75000"/>
                </a:schemeClr>
              </a:buCl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5E05E960-EE45-AA46-A82E-EE977544D0C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9589" y="6277938"/>
            <a:ext cx="1126707" cy="283459"/>
          </a:xfrm>
          <a:prstGeom prst="rect">
            <a:avLst/>
          </a:prstGeom>
        </p:spPr>
      </p:pic>
      <p:sp>
        <p:nvSpPr>
          <p:cNvPr id="13" name="Rectangle 12">
            <a:extLst>
              <a:ext uri="{FF2B5EF4-FFF2-40B4-BE49-F238E27FC236}">
                <a16:creationId xmlns:a16="http://schemas.microsoft.com/office/drawing/2014/main" id="{E4AAF854-B0CD-E940-A9AB-FFA237AE4061}"/>
              </a:ext>
            </a:extLst>
          </p:cNvPr>
          <p:cNvSpPr/>
          <p:nvPr userDrawn="1"/>
        </p:nvSpPr>
        <p:spPr>
          <a:xfrm>
            <a:off x="0" y="1"/>
            <a:ext cx="9144000" cy="102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7">
            <a:extLst>
              <a:ext uri="{FF2B5EF4-FFF2-40B4-BE49-F238E27FC236}">
                <a16:creationId xmlns:a16="http://schemas.microsoft.com/office/drawing/2014/main" id="{18C661FD-203A-E348-B628-5895B52CE9DA}"/>
              </a:ext>
            </a:extLst>
          </p:cNvPr>
          <p:cNvSpPr>
            <a:spLocks noGrp="1"/>
          </p:cNvSpPr>
          <p:nvPr>
            <p:ph type="body" sz="quarter" idx="15"/>
          </p:nvPr>
        </p:nvSpPr>
        <p:spPr>
          <a:xfrm>
            <a:off x="509590" y="1"/>
            <a:ext cx="8047271" cy="1029903"/>
          </a:xfrm>
          <a:prstGeom prst="rect">
            <a:avLst/>
          </a:prstGeom>
        </p:spPr>
        <p:txBody>
          <a:bodyPr lIns="0" tIns="0" rIns="0" bIns="0" anchor="ctr">
            <a:normAutofit/>
          </a:bodyPr>
          <a:lstStyle>
            <a:lvl1pPr marL="0" indent="0" algn="l" rtl="0">
              <a:spcBef>
                <a:spcPts val="0"/>
              </a:spcBef>
              <a:buFontTx/>
              <a:buNone/>
              <a:defRPr sz="3600" b="1">
                <a:solidFill>
                  <a:schemeClr val="accent4"/>
                </a:solidFill>
              </a:defRPr>
            </a:lvl1pPr>
            <a:lvl2pPr marL="0" indent="0" algn="l" rtl="0">
              <a:spcBef>
                <a:spcPts val="0"/>
              </a:spcBef>
              <a:buFontTx/>
              <a:buNone/>
              <a:defRPr>
                <a:solidFill>
                  <a:schemeClr val="bg1"/>
                </a:solidFill>
              </a:defRPr>
            </a:lvl2pPr>
          </a:lstStyle>
          <a:p>
            <a:pPr lvl="0"/>
            <a:r>
              <a:rPr lang="en-US"/>
              <a:t>Edit Master text styles</a:t>
            </a:r>
          </a:p>
        </p:txBody>
      </p:sp>
      <p:cxnSp>
        <p:nvCxnSpPr>
          <p:cNvPr id="17" name="Straight Connector 16">
            <a:extLst>
              <a:ext uri="{FF2B5EF4-FFF2-40B4-BE49-F238E27FC236}">
                <a16:creationId xmlns:a16="http://schemas.microsoft.com/office/drawing/2014/main" id="{EB6E7EB1-82DB-2345-94FD-72EA0BBC355A}"/>
              </a:ext>
            </a:extLst>
          </p:cNvPr>
          <p:cNvCxnSpPr/>
          <p:nvPr userDrawn="1"/>
        </p:nvCxnSpPr>
        <p:spPr>
          <a:xfrm>
            <a:off x="0" y="1029903"/>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9" name="Picture 18" descr="A close up of a logo&#10;&#10;Description automatically generated">
            <a:extLst>
              <a:ext uri="{FF2B5EF4-FFF2-40B4-BE49-F238E27FC236}">
                <a16:creationId xmlns:a16="http://schemas.microsoft.com/office/drawing/2014/main" id="{0D5567C9-ACC0-46B7-87C3-3DD22A88641A}"/>
              </a:ext>
            </a:extLst>
          </p:cNvPr>
          <p:cNvPicPr>
            <a:picLocks noChangeAspect="1"/>
          </p:cNvPicPr>
          <p:nvPr userDrawn="1"/>
        </p:nvPicPr>
        <p:blipFill>
          <a:blip r:embed="rId5"/>
          <a:stretch>
            <a:fillRect/>
          </a:stretch>
        </p:blipFill>
        <p:spPr>
          <a:xfrm>
            <a:off x="3853486" y="6130921"/>
            <a:ext cx="1437031" cy="776774"/>
          </a:xfrm>
          <a:prstGeom prst="rect">
            <a:avLst/>
          </a:prstGeom>
        </p:spPr>
      </p:pic>
    </p:spTree>
    <p:extLst>
      <p:ext uri="{BB962C8B-B14F-4D97-AF65-F5344CB8AC3E}">
        <p14:creationId xmlns:p14="http://schemas.microsoft.com/office/powerpoint/2010/main" val="13584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a:prstGeom prst="rect">
            <a:avLst/>
          </a:prstGeom>
        </p:spPr>
        <p:txBody>
          <a:bodyPr/>
          <a:lstStyle>
            <a:lvl1pPr marL="0" indent="0" algn="ctr">
              <a:buNone/>
              <a:defRPr/>
            </a:lvl1pPr>
            <a:lvl2pPr marL="609551" indent="0" algn="ctr">
              <a:buNone/>
              <a:defRPr/>
            </a:lvl2pPr>
            <a:lvl3pPr marL="1219102" indent="0" algn="ctr">
              <a:buNone/>
              <a:defRPr/>
            </a:lvl3pPr>
            <a:lvl4pPr marL="1828652" indent="0" algn="ctr">
              <a:buNone/>
              <a:defRPr/>
            </a:lvl4pPr>
            <a:lvl5pPr marL="2438204" indent="0" algn="ctr">
              <a:buNone/>
              <a:defRPr/>
            </a:lvl5pPr>
            <a:lvl6pPr marL="3047755" indent="0" algn="ctr">
              <a:buNone/>
              <a:defRPr/>
            </a:lvl6pPr>
            <a:lvl7pPr marL="3657305" indent="0" algn="ctr">
              <a:buNone/>
              <a:defRPr/>
            </a:lvl7pPr>
            <a:lvl8pPr marL="4266856" indent="0" algn="ctr">
              <a:buNone/>
              <a:defRPr/>
            </a:lvl8pPr>
            <a:lvl9pPr marL="4876407" indent="0" algn="ctr">
              <a:buNone/>
              <a:defRPr/>
            </a:lvl9pPr>
          </a:lstStyle>
          <a:p>
            <a:r>
              <a:rPr lang="en-US"/>
              <a:t>Click to edit Master subtitle style</a:t>
            </a:r>
          </a:p>
        </p:txBody>
      </p:sp>
      <p:sp>
        <p:nvSpPr>
          <p:cNvPr id="4" name="Slide Number Placeholder 1"/>
          <p:cNvSpPr>
            <a:spLocks noGrp="1"/>
          </p:cNvSpPr>
          <p:nvPr>
            <p:ph type="sldNum" sz="quarter" idx="4"/>
          </p:nvPr>
        </p:nvSpPr>
        <p:spPr>
          <a:xfrm>
            <a:off x="3540919" y="6332544"/>
            <a:ext cx="20574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fld id="{D2475F5D-96AB-474B-8569-A5372A7BF729}" type="slidenum">
              <a:rPr lang="en-GB" smtClean="0"/>
              <a:pPr/>
              <a:t>‹#›</a:t>
            </a:fld>
            <a:endParaRPr lang="en-GB"/>
          </a:p>
        </p:txBody>
      </p:sp>
    </p:spTree>
    <p:extLst>
      <p:ext uri="{BB962C8B-B14F-4D97-AF65-F5344CB8AC3E}">
        <p14:creationId xmlns:p14="http://schemas.microsoft.com/office/powerpoint/2010/main" val="182145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7" y="0"/>
            <a:ext cx="8421688" cy="125888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8775" y="1295404"/>
            <a:ext cx="5399088" cy="47863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3540919" y="6332544"/>
            <a:ext cx="20574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fld id="{D2475F5D-96AB-474B-8569-A5372A7BF729}" type="slidenum">
              <a:rPr lang="en-GB" smtClean="0"/>
              <a:pPr/>
              <a:t>‹#›</a:t>
            </a:fld>
            <a:endParaRPr lang="en-GB"/>
          </a:p>
        </p:txBody>
      </p:sp>
    </p:spTree>
    <p:extLst>
      <p:ext uri="{BB962C8B-B14F-4D97-AF65-F5344CB8AC3E}">
        <p14:creationId xmlns:p14="http://schemas.microsoft.com/office/powerpoint/2010/main" val="119893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White - Cli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AA8BBA0-D1EA-3148-BBF3-5D853CA726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6657"/>
            <a:ext cx="816846" cy="359618"/>
          </a:xfrm>
          <a:prstGeom prst="rect">
            <a:avLst/>
          </a:prstGeom>
        </p:spPr>
      </p:pic>
      <p:pic>
        <p:nvPicPr>
          <p:cNvPr id="11" name="Picture 10">
            <a:extLst>
              <a:ext uri="{FF2B5EF4-FFF2-40B4-BE49-F238E27FC236}">
                <a16:creationId xmlns:a16="http://schemas.microsoft.com/office/drawing/2014/main" id="{2457DDD7-0162-0F49-B101-2405C4BD80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762" y="501376"/>
            <a:ext cx="1620000" cy="407563"/>
          </a:xfrm>
          <a:prstGeom prst="rect">
            <a:avLst/>
          </a:prstGeom>
        </p:spPr>
      </p:pic>
      <p:pic>
        <p:nvPicPr>
          <p:cNvPr id="10" name="Picture 9">
            <a:extLst>
              <a:ext uri="{FF2B5EF4-FFF2-40B4-BE49-F238E27FC236}">
                <a16:creationId xmlns:a16="http://schemas.microsoft.com/office/drawing/2014/main" id="{014550C9-5169-9B4D-89F4-1D3EEB289481}"/>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498763" y="3185960"/>
            <a:ext cx="8106222" cy="2904730"/>
          </a:xfrm>
          <a:prstGeom prst="rect">
            <a:avLst/>
          </a:prstGeom>
        </p:spPr>
      </p:pic>
      <p:sp>
        <p:nvSpPr>
          <p:cNvPr id="12" name="Title 1">
            <a:extLst>
              <a:ext uri="{FF2B5EF4-FFF2-40B4-BE49-F238E27FC236}">
                <a16:creationId xmlns:a16="http://schemas.microsoft.com/office/drawing/2014/main" id="{59AAB451-16EC-A34B-AF1A-9CD124B105A3}"/>
              </a:ext>
            </a:extLst>
          </p:cNvPr>
          <p:cNvSpPr>
            <a:spLocks noGrp="1"/>
          </p:cNvSpPr>
          <p:nvPr>
            <p:ph type="ctrTitle"/>
          </p:nvPr>
        </p:nvSpPr>
        <p:spPr>
          <a:xfrm>
            <a:off x="500515" y="1443787"/>
            <a:ext cx="8104471" cy="452387"/>
          </a:xfrm>
          <a:prstGeom prst="rect">
            <a:avLst/>
          </a:prstGeom>
        </p:spPr>
        <p:txBody>
          <a:bodyPr lIns="0" tIns="0" rIns="0" bIns="0" anchor="t" anchorCtr="0">
            <a:noAutofit/>
          </a:bodyPr>
          <a:lstStyle>
            <a:lvl1pPr algn="l">
              <a:defRPr sz="3200" b="1">
                <a:solidFill>
                  <a:schemeClr val="accent4"/>
                </a:solidFill>
                <a:latin typeface="+mn-lt"/>
              </a:defRPr>
            </a:lvl1pPr>
          </a:lstStyle>
          <a:p>
            <a:r>
              <a:rPr lang="en-US"/>
              <a:t>Click to edit Master title style</a:t>
            </a:r>
          </a:p>
        </p:txBody>
      </p:sp>
      <p:sp>
        <p:nvSpPr>
          <p:cNvPr id="17" name="Subtitle 2">
            <a:extLst>
              <a:ext uri="{FF2B5EF4-FFF2-40B4-BE49-F238E27FC236}">
                <a16:creationId xmlns:a16="http://schemas.microsoft.com/office/drawing/2014/main" id="{A44FCBB3-9B3B-2F4E-8103-8B1FA453755D}"/>
              </a:ext>
            </a:extLst>
          </p:cNvPr>
          <p:cNvSpPr>
            <a:spLocks noGrp="1"/>
          </p:cNvSpPr>
          <p:nvPr>
            <p:ph type="subTitle" idx="1"/>
          </p:nvPr>
        </p:nvSpPr>
        <p:spPr>
          <a:xfrm>
            <a:off x="500514" y="1850241"/>
            <a:ext cx="8104471" cy="373196"/>
          </a:xfrm>
          <a:prstGeom prst="rect">
            <a:avLst/>
          </a:prstGeom>
        </p:spPr>
        <p:txBody>
          <a:bodyPr lIns="0" tIns="0" rIns="0" bIns="0">
            <a:noAutofit/>
          </a:bodyPr>
          <a:lstStyle>
            <a:lvl1pPr marL="0" indent="0" algn="l">
              <a:buNone/>
              <a:defRPr sz="3200">
                <a:solidFill>
                  <a:schemeClr val="accent4"/>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5DE93320-D5F4-D14A-BF59-1C36C46C803E}"/>
              </a:ext>
            </a:extLst>
          </p:cNvPr>
          <p:cNvCxnSpPr/>
          <p:nvPr userDrawn="1"/>
        </p:nvCxnSpPr>
        <p:spPr>
          <a:xfrm>
            <a:off x="0" y="2435189"/>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1E68236B-06B8-8D45-8C6B-0251DBDA26F0}"/>
              </a:ext>
            </a:extLst>
          </p:cNvPr>
          <p:cNvSpPr>
            <a:spLocks noGrp="1"/>
          </p:cNvSpPr>
          <p:nvPr>
            <p:ph type="body" sz="quarter" idx="13"/>
          </p:nvPr>
        </p:nvSpPr>
        <p:spPr>
          <a:xfrm>
            <a:off x="500063" y="2607809"/>
            <a:ext cx="4081462" cy="568526"/>
          </a:xfrm>
          <a:prstGeom prst="rect">
            <a:avLst/>
          </a:prstGeom>
        </p:spPr>
        <p:txBody>
          <a:bodyPr wrap="none" lIns="0" tIns="0" rIns="0" bIns="0">
            <a:noAutofit/>
          </a:bodyPr>
          <a:lstStyle>
            <a:lvl1pPr marL="0" indent="0">
              <a:lnSpc>
                <a:spcPts val="1800"/>
              </a:lnSpc>
              <a:spcBef>
                <a:spcPts val="0"/>
              </a:spcBef>
              <a:buNone/>
              <a:defRPr sz="1800" b="1">
                <a:solidFill>
                  <a:schemeClr val="accent4"/>
                </a:solidFill>
              </a:defRPr>
            </a:lvl1pPr>
            <a:lvl2pPr marL="0" indent="0">
              <a:lnSpc>
                <a:spcPts val="1800"/>
              </a:lnSpc>
              <a:buNone/>
              <a:defRPr sz="1800">
                <a:solidFill>
                  <a:schemeClr val="accent4"/>
                </a:solidFill>
              </a:defRPr>
            </a:lvl2pPr>
          </a:lstStyle>
          <a:p>
            <a:pPr lvl="0"/>
            <a:r>
              <a:rPr lang="en-US"/>
              <a:t>Edit Master text styles</a:t>
            </a:r>
          </a:p>
          <a:p>
            <a:pPr lvl="1"/>
            <a:r>
              <a:rPr lang="en-US"/>
              <a:t>Second level</a:t>
            </a:r>
          </a:p>
        </p:txBody>
      </p:sp>
      <p:sp>
        <p:nvSpPr>
          <p:cNvPr id="20" name="Text Placeholder 12">
            <a:extLst>
              <a:ext uri="{FF2B5EF4-FFF2-40B4-BE49-F238E27FC236}">
                <a16:creationId xmlns:a16="http://schemas.microsoft.com/office/drawing/2014/main" id="{C2717508-F821-2B48-8853-402FFD089E55}"/>
              </a:ext>
            </a:extLst>
          </p:cNvPr>
          <p:cNvSpPr>
            <a:spLocks noGrp="1"/>
          </p:cNvSpPr>
          <p:nvPr>
            <p:ph type="body" sz="quarter" idx="14"/>
          </p:nvPr>
        </p:nvSpPr>
        <p:spPr>
          <a:xfrm>
            <a:off x="4764056" y="2607810"/>
            <a:ext cx="3840929" cy="289392"/>
          </a:xfrm>
          <a:prstGeom prst="rect">
            <a:avLst/>
          </a:prstGeom>
        </p:spPr>
        <p:txBody>
          <a:bodyPr vert="horz" wrap="none" lIns="0" tIns="0" rIns="0" bIns="0" anchor="t" anchorCtr="0">
            <a:noAutofit/>
          </a:bodyPr>
          <a:lstStyle>
            <a:lvl1pPr marL="0" indent="0" algn="r">
              <a:lnSpc>
                <a:spcPts val="1800"/>
              </a:lnSpc>
              <a:spcBef>
                <a:spcPts val="0"/>
              </a:spcBef>
              <a:buNone/>
              <a:defRPr sz="1800" b="0">
                <a:solidFill>
                  <a:schemeClr val="accent4"/>
                </a:solidFill>
              </a:defRPr>
            </a:lvl1pPr>
            <a:lvl2pPr marL="0" indent="0">
              <a:lnSpc>
                <a:spcPts val="1800"/>
              </a:lnSpc>
              <a:buNone/>
              <a:defRPr sz="1800">
                <a:solidFill>
                  <a:schemeClr val="bg1"/>
                </a:solidFill>
              </a:defRPr>
            </a:lvl2pPr>
          </a:lstStyle>
          <a:p>
            <a:pPr lvl="0"/>
            <a:r>
              <a:rPr lang="en-US"/>
              <a:t>Edit Master text styles</a:t>
            </a:r>
          </a:p>
        </p:txBody>
      </p:sp>
      <p:pic>
        <p:nvPicPr>
          <p:cNvPr id="21" name="Picture 20">
            <a:extLst>
              <a:ext uri="{FF2B5EF4-FFF2-40B4-BE49-F238E27FC236}">
                <a16:creationId xmlns:a16="http://schemas.microsoft.com/office/drawing/2014/main" id="{09B2CEE7-8E07-C343-988E-CDE7EFAAE7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6657"/>
            <a:ext cx="816846" cy="359618"/>
          </a:xfrm>
          <a:prstGeom prst="rect">
            <a:avLst/>
          </a:prstGeom>
        </p:spPr>
      </p:pic>
      <p:pic>
        <p:nvPicPr>
          <p:cNvPr id="22" name="Picture 21">
            <a:extLst>
              <a:ext uri="{FF2B5EF4-FFF2-40B4-BE49-F238E27FC236}">
                <a16:creationId xmlns:a16="http://schemas.microsoft.com/office/drawing/2014/main" id="{5293B735-326F-8A4B-911D-68AF3DA807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762" y="501376"/>
            <a:ext cx="1620000" cy="407563"/>
          </a:xfrm>
          <a:prstGeom prst="rect">
            <a:avLst/>
          </a:prstGeom>
        </p:spPr>
      </p:pic>
      <p:pic>
        <p:nvPicPr>
          <p:cNvPr id="5" name="Picture 4" descr="A close up of a logo&#10;&#10;Description automatically generated">
            <a:extLst>
              <a:ext uri="{FF2B5EF4-FFF2-40B4-BE49-F238E27FC236}">
                <a16:creationId xmlns:a16="http://schemas.microsoft.com/office/drawing/2014/main" id="{7D6ED88C-FB2E-40D6-BF46-CAC90AC23179}"/>
              </a:ext>
            </a:extLst>
          </p:cNvPr>
          <p:cNvPicPr>
            <a:picLocks noChangeAspect="1"/>
          </p:cNvPicPr>
          <p:nvPr userDrawn="1"/>
        </p:nvPicPr>
        <p:blipFill>
          <a:blip r:embed="rId5"/>
          <a:stretch>
            <a:fillRect/>
          </a:stretch>
        </p:blipFill>
        <p:spPr>
          <a:xfrm>
            <a:off x="7208208" y="6013518"/>
            <a:ext cx="1437031" cy="776774"/>
          </a:xfrm>
          <a:prstGeom prst="rect">
            <a:avLst/>
          </a:prstGeom>
        </p:spPr>
      </p:pic>
      <p:pic>
        <p:nvPicPr>
          <p:cNvPr id="14" name="Picture 13" descr="A close up of a logo&#10;&#10;Description automatically generated">
            <a:extLst>
              <a:ext uri="{FF2B5EF4-FFF2-40B4-BE49-F238E27FC236}">
                <a16:creationId xmlns:a16="http://schemas.microsoft.com/office/drawing/2014/main" id="{3A9A207F-1055-42FD-948E-B80F887CE222}"/>
              </a:ext>
            </a:extLst>
          </p:cNvPr>
          <p:cNvPicPr>
            <a:picLocks noChangeAspect="1"/>
          </p:cNvPicPr>
          <p:nvPr userDrawn="1"/>
        </p:nvPicPr>
        <p:blipFill rotWithShape="1">
          <a:blip r:embed="rId5"/>
          <a:srcRect t="20442" b="13247"/>
          <a:stretch/>
        </p:blipFill>
        <p:spPr>
          <a:xfrm>
            <a:off x="3706765" y="276421"/>
            <a:ext cx="1730470" cy="620263"/>
          </a:xfrm>
          <a:prstGeom prst="rect">
            <a:avLst/>
          </a:prstGeom>
        </p:spPr>
      </p:pic>
    </p:spTree>
    <p:extLst>
      <p:ext uri="{BB962C8B-B14F-4D97-AF65-F5344CB8AC3E}">
        <p14:creationId xmlns:p14="http://schemas.microsoft.com/office/powerpoint/2010/main" val="294916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Whit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762BA6A-6F6D-A346-B090-297ACCA721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091414F5-EBC5-4847-A54F-6CB5DAC9C0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7063"/>
            <a:ext cx="815924" cy="359212"/>
          </a:xfrm>
          <a:prstGeom prst="rect">
            <a:avLst/>
          </a:prstGeom>
        </p:spPr>
      </p:pic>
      <p:sp>
        <p:nvSpPr>
          <p:cNvPr id="2" name="Title 1"/>
          <p:cNvSpPr>
            <a:spLocks noGrp="1"/>
          </p:cNvSpPr>
          <p:nvPr>
            <p:ph type="ctrTitle" hasCustomPrompt="1"/>
          </p:nvPr>
        </p:nvSpPr>
        <p:spPr>
          <a:xfrm>
            <a:off x="500515" y="1722919"/>
            <a:ext cx="3634164" cy="1094460"/>
          </a:xfrm>
          <a:prstGeom prst="rect">
            <a:avLst/>
          </a:prstGeom>
        </p:spPr>
        <p:txBody>
          <a:bodyPr lIns="0" tIns="0" rIns="0" bIns="0" anchor="t" anchorCtr="0">
            <a:noAutofit/>
          </a:bodyPr>
          <a:lstStyle>
            <a:lvl1pPr algn="l">
              <a:defRPr sz="3200" b="1">
                <a:solidFill>
                  <a:schemeClr val="accent4"/>
                </a:solidFill>
                <a:latin typeface="+mn-lt"/>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500514" y="3055804"/>
            <a:ext cx="3634165" cy="373196"/>
          </a:xfrm>
          <a:prstGeom prst="rect">
            <a:avLst/>
          </a:prstGeom>
        </p:spPr>
        <p:txBody>
          <a:bodyPr lIns="0" tIns="0" rIns="0" bIns="0">
            <a:noAutofit/>
          </a:bodyPr>
          <a:lstStyle>
            <a:lvl1pPr marL="0" indent="0" algn="l">
              <a:buNone/>
              <a:defRPr sz="3200">
                <a:solidFill>
                  <a:schemeClr val="tx2"/>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48D4B7CA-41EB-0541-8D51-62BB16463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4800" y="1371600"/>
            <a:ext cx="3773868" cy="5590800"/>
          </a:xfrm>
          <a:prstGeom prst="rect">
            <a:avLst/>
          </a:prstGeom>
        </p:spPr>
      </p:pic>
      <p:pic>
        <p:nvPicPr>
          <p:cNvPr id="11" name="Picture 10">
            <a:extLst>
              <a:ext uri="{FF2B5EF4-FFF2-40B4-BE49-F238E27FC236}">
                <a16:creationId xmlns:a16="http://schemas.microsoft.com/office/drawing/2014/main" id="{6194D1DF-19FE-C14F-BB2B-B45727168A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96463" y="506657"/>
            <a:ext cx="816846" cy="359618"/>
          </a:xfrm>
          <a:prstGeom prst="rect">
            <a:avLst/>
          </a:prstGeom>
        </p:spPr>
      </p:pic>
      <p:pic>
        <p:nvPicPr>
          <p:cNvPr id="9" name="Picture 8">
            <a:extLst>
              <a:ext uri="{FF2B5EF4-FFF2-40B4-BE49-F238E27FC236}">
                <a16:creationId xmlns:a16="http://schemas.microsoft.com/office/drawing/2014/main" id="{90748223-6953-3E4C-BAD2-806DD4C18E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8762" y="501376"/>
            <a:ext cx="1620000" cy="407563"/>
          </a:xfrm>
          <a:prstGeom prst="rect">
            <a:avLst/>
          </a:prstGeom>
        </p:spPr>
      </p:pic>
      <p:pic>
        <p:nvPicPr>
          <p:cNvPr id="13" name="Picture 12" descr="A close up of a logo&#10;&#10;Description automatically generated">
            <a:extLst>
              <a:ext uri="{FF2B5EF4-FFF2-40B4-BE49-F238E27FC236}">
                <a16:creationId xmlns:a16="http://schemas.microsoft.com/office/drawing/2014/main" id="{97D80F9D-D0E1-415B-B862-055853A15C5F}"/>
              </a:ext>
            </a:extLst>
          </p:cNvPr>
          <p:cNvPicPr>
            <a:picLocks noChangeAspect="1"/>
          </p:cNvPicPr>
          <p:nvPr userDrawn="1"/>
        </p:nvPicPr>
        <p:blipFill rotWithShape="1">
          <a:blip r:embed="rId6"/>
          <a:srcRect t="20442" b="13247"/>
          <a:stretch/>
        </p:blipFill>
        <p:spPr>
          <a:xfrm>
            <a:off x="3706765" y="276421"/>
            <a:ext cx="1730470" cy="620263"/>
          </a:xfrm>
          <a:prstGeom prst="rect">
            <a:avLst/>
          </a:prstGeom>
        </p:spPr>
      </p:pic>
    </p:spTree>
    <p:extLst>
      <p:ext uri="{BB962C8B-B14F-4D97-AF65-F5344CB8AC3E}">
        <p14:creationId xmlns:p14="http://schemas.microsoft.com/office/powerpoint/2010/main" val="347398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6AAF4C-47A7-A34E-8832-0EAC85175E78}"/>
              </a:ext>
            </a:extLst>
          </p:cNvPr>
          <p:cNvSpPr/>
          <p:nvPr userDrawn="1"/>
        </p:nvSpPr>
        <p:spPr>
          <a:xfrm>
            <a:off x="0" y="1"/>
            <a:ext cx="9144000" cy="102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160C3909-AFB7-0C49-BF57-71022A8E59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0529" y="6278816"/>
            <a:ext cx="641859" cy="282580"/>
          </a:xfrm>
          <a:prstGeom prst="rect">
            <a:avLst/>
          </a:prstGeom>
        </p:spPr>
      </p:pic>
      <p:sp>
        <p:nvSpPr>
          <p:cNvPr id="8" name="Text Placeholder 7">
            <a:extLst>
              <a:ext uri="{FF2B5EF4-FFF2-40B4-BE49-F238E27FC236}">
                <a16:creationId xmlns:a16="http://schemas.microsoft.com/office/drawing/2014/main" id="{9012E3E7-5047-8144-89A0-6116714CAEFA}"/>
              </a:ext>
            </a:extLst>
          </p:cNvPr>
          <p:cNvSpPr>
            <a:spLocks noGrp="1"/>
          </p:cNvSpPr>
          <p:nvPr>
            <p:ph type="body" sz="quarter" idx="12"/>
          </p:nvPr>
        </p:nvSpPr>
        <p:spPr>
          <a:xfrm>
            <a:off x="509589" y="1"/>
            <a:ext cx="8047271" cy="1029903"/>
          </a:xfrm>
          <a:prstGeom prst="rect">
            <a:avLst/>
          </a:prstGeom>
        </p:spPr>
        <p:txBody>
          <a:bodyPr lIns="0" tIns="0" rIns="0" bIns="0" anchor="ctr">
            <a:normAutofit/>
          </a:bodyPr>
          <a:lstStyle>
            <a:lvl1pPr marL="0" indent="0" algn="l" rtl="0">
              <a:spcBef>
                <a:spcPts val="0"/>
              </a:spcBef>
              <a:buFontTx/>
              <a:buNone/>
              <a:defRPr sz="3600" b="1">
                <a:solidFill>
                  <a:schemeClr val="accent4"/>
                </a:solidFill>
              </a:defRPr>
            </a:lvl1pPr>
            <a:lvl2pPr marL="0" indent="0" algn="l" rtl="0">
              <a:spcBef>
                <a:spcPts val="0"/>
              </a:spcBef>
              <a:buFontTx/>
              <a:buNone/>
              <a:defRPr>
                <a:solidFill>
                  <a:schemeClr val="bg1"/>
                </a:solidFill>
              </a:defRPr>
            </a:lvl2pPr>
          </a:lstStyle>
          <a:p>
            <a:pPr lvl="0"/>
            <a:r>
              <a:rPr lang="en-US"/>
              <a:t>Edit Master text styles</a:t>
            </a:r>
          </a:p>
        </p:txBody>
      </p:sp>
      <p:sp>
        <p:nvSpPr>
          <p:cNvPr id="15" name="Text Placeholder 5">
            <a:extLst>
              <a:ext uri="{FF2B5EF4-FFF2-40B4-BE49-F238E27FC236}">
                <a16:creationId xmlns:a16="http://schemas.microsoft.com/office/drawing/2014/main" id="{D89E18C5-4281-A14A-8C25-A10134EC1E87}"/>
              </a:ext>
            </a:extLst>
          </p:cNvPr>
          <p:cNvSpPr>
            <a:spLocks noGrp="1"/>
          </p:cNvSpPr>
          <p:nvPr>
            <p:ph type="body" sz="quarter" idx="14"/>
          </p:nvPr>
        </p:nvSpPr>
        <p:spPr>
          <a:xfrm>
            <a:off x="485776" y="1720736"/>
            <a:ext cx="8126611" cy="4347555"/>
          </a:xfrm>
          <a:prstGeom prst="rect">
            <a:avLst/>
          </a:prstGeom>
        </p:spPr>
        <p:txBody>
          <a:bodyPr lIns="0" tIns="0" rIns="0" bIns="0"/>
          <a:lstStyle>
            <a:lvl1pPr marL="0" indent="0">
              <a:buNone/>
              <a:defRPr sz="2000">
                <a:solidFill>
                  <a:schemeClr val="accent4"/>
                </a:solidFill>
              </a:defRPr>
            </a:lvl1pPr>
            <a:lvl2pPr marL="361807" indent="-180004" defTabSz="698414">
              <a:buClr>
                <a:schemeClr val="accent1"/>
              </a:buClr>
              <a:buFont typeface="Arial" panose="020B0604020202020204" pitchFamily="34" charset="0"/>
              <a:buChar char="•"/>
              <a:defRPr sz="2000">
                <a:solidFill>
                  <a:schemeClr val="accent4"/>
                </a:solidFill>
              </a:defRPr>
            </a:lvl2pPr>
            <a:lvl3pPr marL="540011" indent="-180004">
              <a:buClr>
                <a:schemeClr val="bg1">
                  <a:lumMod val="75000"/>
                </a:schemeClr>
              </a:buCl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Edit Master text styles</a:t>
            </a:r>
          </a:p>
          <a:p>
            <a:pPr lvl="1"/>
            <a:r>
              <a:rPr lang="en-US"/>
              <a:t>Second level</a:t>
            </a:r>
          </a:p>
          <a:p>
            <a:pPr lvl="2"/>
            <a:r>
              <a:rPr lang="en-US"/>
              <a:t>Third level</a:t>
            </a:r>
          </a:p>
        </p:txBody>
      </p:sp>
      <p:cxnSp>
        <p:nvCxnSpPr>
          <p:cNvPr id="3" name="Straight Connector 2">
            <a:extLst>
              <a:ext uri="{FF2B5EF4-FFF2-40B4-BE49-F238E27FC236}">
                <a16:creationId xmlns:a16="http://schemas.microsoft.com/office/drawing/2014/main" id="{D9A650D7-663E-A949-9ECA-6944F348A9BA}"/>
              </a:ext>
            </a:extLst>
          </p:cNvPr>
          <p:cNvCxnSpPr/>
          <p:nvPr userDrawn="1"/>
        </p:nvCxnSpPr>
        <p:spPr>
          <a:xfrm>
            <a:off x="0" y="1029903"/>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E6DE211-D850-4343-9071-4672142D41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9589" y="6277937"/>
            <a:ext cx="1126707" cy="283459"/>
          </a:xfrm>
          <a:prstGeom prst="rect">
            <a:avLst/>
          </a:prstGeom>
        </p:spPr>
      </p:pic>
      <p:pic>
        <p:nvPicPr>
          <p:cNvPr id="10" name="Picture 9" descr="A close up of a logo&#10;&#10;Description automatically generated">
            <a:extLst>
              <a:ext uri="{FF2B5EF4-FFF2-40B4-BE49-F238E27FC236}">
                <a16:creationId xmlns:a16="http://schemas.microsoft.com/office/drawing/2014/main" id="{81869B7F-EDBA-4553-BC5B-3069679CF995}"/>
              </a:ext>
            </a:extLst>
          </p:cNvPr>
          <p:cNvPicPr>
            <a:picLocks noChangeAspect="1"/>
          </p:cNvPicPr>
          <p:nvPr userDrawn="1"/>
        </p:nvPicPr>
        <p:blipFill rotWithShape="1">
          <a:blip r:embed="rId4"/>
          <a:srcRect t="18926" b="19128"/>
          <a:stretch/>
        </p:blipFill>
        <p:spPr>
          <a:xfrm>
            <a:off x="3830565" y="6179074"/>
            <a:ext cx="1437031" cy="481183"/>
          </a:xfrm>
          <a:prstGeom prst="rect">
            <a:avLst/>
          </a:prstGeom>
        </p:spPr>
      </p:pic>
    </p:spTree>
    <p:extLst>
      <p:ext uri="{BB962C8B-B14F-4D97-AF65-F5344CB8AC3E}">
        <p14:creationId xmlns:p14="http://schemas.microsoft.com/office/powerpoint/2010/main" val="355520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slide - pie">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B0717A9-5ED9-C542-81BF-404F915C7936}"/>
              </a:ext>
            </a:extLst>
          </p:cNvPr>
          <p:cNvGraphicFramePr/>
          <p:nvPr userDrawn="1"/>
        </p:nvGraphicFramePr>
        <p:xfrm>
          <a:off x="4331369" y="1739078"/>
          <a:ext cx="4485371" cy="4271025"/>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a:extLst>
              <a:ext uri="{FF2B5EF4-FFF2-40B4-BE49-F238E27FC236}">
                <a16:creationId xmlns:a16="http://schemas.microsoft.com/office/drawing/2014/main" id="{7C1B02E2-DC4C-1044-93AD-C7A63F6906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0529" y="6278816"/>
            <a:ext cx="641859" cy="282580"/>
          </a:xfrm>
          <a:prstGeom prst="rect">
            <a:avLst/>
          </a:prstGeom>
        </p:spPr>
      </p:pic>
      <p:sp>
        <p:nvSpPr>
          <p:cNvPr id="5" name="Chart Placeholder 4">
            <a:extLst>
              <a:ext uri="{FF2B5EF4-FFF2-40B4-BE49-F238E27FC236}">
                <a16:creationId xmlns:a16="http://schemas.microsoft.com/office/drawing/2014/main" id="{D7E535E8-E317-BE44-81E2-FF0AA64648BB}"/>
              </a:ext>
            </a:extLst>
          </p:cNvPr>
          <p:cNvSpPr>
            <a:spLocks noGrp="1"/>
          </p:cNvSpPr>
          <p:nvPr>
            <p:ph type="chart" sz="quarter" idx="12"/>
          </p:nvPr>
        </p:nvSpPr>
        <p:spPr>
          <a:xfrm>
            <a:off x="4331367" y="1715486"/>
            <a:ext cx="4280821" cy="4152460"/>
          </a:xfrm>
          <a:prstGeom prst="rect">
            <a:avLst/>
          </a:prstGeom>
        </p:spPr>
        <p:txBody>
          <a:bodyPr/>
          <a:lstStyle/>
          <a:p>
            <a:endParaRPr lang="en-US"/>
          </a:p>
        </p:txBody>
      </p:sp>
      <p:cxnSp>
        <p:nvCxnSpPr>
          <p:cNvPr id="16" name="Straight Connector 15">
            <a:extLst>
              <a:ext uri="{FF2B5EF4-FFF2-40B4-BE49-F238E27FC236}">
                <a16:creationId xmlns:a16="http://schemas.microsoft.com/office/drawing/2014/main" id="{18A7593F-70C7-674E-93AC-E3981FFFC1D2}"/>
              </a:ext>
            </a:extLst>
          </p:cNvPr>
          <p:cNvCxnSpPr>
            <a:cxnSpLocks/>
          </p:cNvCxnSpPr>
          <p:nvPr userDrawn="1"/>
        </p:nvCxnSpPr>
        <p:spPr>
          <a:xfrm>
            <a:off x="471487" y="6073540"/>
            <a:ext cx="81409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A42EA96-21A9-6D40-BB0B-6C179D5FDE14}"/>
              </a:ext>
            </a:extLst>
          </p:cNvPr>
          <p:cNvSpPr>
            <a:spLocks noGrp="1"/>
          </p:cNvSpPr>
          <p:nvPr>
            <p:ph type="body" sz="quarter" idx="14"/>
          </p:nvPr>
        </p:nvSpPr>
        <p:spPr>
          <a:xfrm>
            <a:off x="485776" y="1720736"/>
            <a:ext cx="3845591" cy="4147211"/>
          </a:xfrm>
          <a:prstGeom prst="rect">
            <a:avLst/>
          </a:prstGeom>
        </p:spPr>
        <p:txBody>
          <a:bodyPr lIns="0" tIns="0" rIns="0" bIns="0"/>
          <a:lstStyle>
            <a:lvl1pPr marL="0" indent="0">
              <a:buNone/>
              <a:defRPr sz="2000">
                <a:solidFill>
                  <a:schemeClr val="accent4"/>
                </a:solidFill>
              </a:defRPr>
            </a:lvl1pPr>
            <a:lvl2pPr marL="361807" indent="-180004" defTabSz="698414">
              <a:buClr>
                <a:schemeClr val="accent1"/>
              </a:buClr>
              <a:buFont typeface="Arial" panose="020B0604020202020204" pitchFamily="34" charset="0"/>
              <a:buChar char="•"/>
              <a:defRPr sz="2000">
                <a:solidFill>
                  <a:schemeClr val="accent4"/>
                </a:solidFill>
              </a:defRPr>
            </a:lvl2pPr>
            <a:lvl3pPr marL="540011" indent="-180004">
              <a:buClr>
                <a:schemeClr val="bg1">
                  <a:lumMod val="75000"/>
                </a:schemeClr>
              </a:buCl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5E05E960-EE45-AA46-A82E-EE977544D0C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9589" y="6277937"/>
            <a:ext cx="1126707" cy="283459"/>
          </a:xfrm>
          <a:prstGeom prst="rect">
            <a:avLst/>
          </a:prstGeom>
        </p:spPr>
      </p:pic>
      <p:sp>
        <p:nvSpPr>
          <p:cNvPr id="13" name="Rectangle 12">
            <a:extLst>
              <a:ext uri="{FF2B5EF4-FFF2-40B4-BE49-F238E27FC236}">
                <a16:creationId xmlns:a16="http://schemas.microsoft.com/office/drawing/2014/main" id="{E4AAF854-B0CD-E940-A9AB-FFA237AE4061}"/>
              </a:ext>
            </a:extLst>
          </p:cNvPr>
          <p:cNvSpPr/>
          <p:nvPr userDrawn="1"/>
        </p:nvSpPr>
        <p:spPr>
          <a:xfrm>
            <a:off x="0" y="1"/>
            <a:ext cx="9144000" cy="102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7">
            <a:extLst>
              <a:ext uri="{FF2B5EF4-FFF2-40B4-BE49-F238E27FC236}">
                <a16:creationId xmlns:a16="http://schemas.microsoft.com/office/drawing/2014/main" id="{18C661FD-203A-E348-B628-5895B52CE9DA}"/>
              </a:ext>
            </a:extLst>
          </p:cNvPr>
          <p:cNvSpPr>
            <a:spLocks noGrp="1"/>
          </p:cNvSpPr>
          <p:nvPr>
            <p:ph type="body" sz="quarter" idx="15"/>
          </p:nvPr>
        </p:nvSpPr>
        <p:spPr>
          <a:xfrm>
            <a:off x="509589" y="1"/>
            <a:ext cx="8047271" cy="1029903"/>
          </a:xfrm>
          <a:prstGeom prst="rect">
            <a:avLst/>
          </a:prstGeom>
        </p:spPr>
        <p:txBody>
          <a:bodyPr lIns="0" tIns="0" rIns="0" bIns="0" anchor="ctr">
            <a:normAutofit/>
          </a:bodyPr>
          <a:lstStyle>
            <a:lvl1pPr marL="0" indent="0" algn="l" rtl="0">
              <a:spcBef>
                <a:spcPts val="0"/>
              </a:spcBef>
              <a:buFontTx/>
              <a:buNone/>
              <a:defRPr sz="3600" b="1">
                <a:solidFill>
                  <a:schemeClr val="accent4"/>
                </a:solidFill>
              </a:defRPr>
            </a:lvl1pPr>
            <a:lvl2pPr marL="0" indent="0" algn="l" rtl="0">
              <a:spcBef>
                <a:spcPts val="0"/>
              </a:spcBef>
              <a:buFontTx/>
              <a:buNone/>
              <a:defRPr>
                <a:solidFill>
                  <a:schemeClr val="bg1"/>
                </a:solidFill>
              </a:defRPr>
            </a:lvl2pPr>
          </a:lstStyle>
          <a:p>
            <a:pPr lvl="0"/>
            <a:r>
              <a:rPr lang="en-US"/>
              <a:t>Edit Master text styles</a:t>
            </a:r>
          </a:p>
        </p:txBody>
      </p:sp>
      <p:cxnSp>
        <p:nvCxnSpPr>
          <p:cNvPr id="17" name="Straight Connector 16">
            <a:extLst>
              <a:ext uri="{FF2B5EF4-FFF2-40B4-BE49-F238E27FC236}">
                <a16:creationId xmlns:a16="http://schemas.microsoft.com/office/drawing/2014/main" id="{EB6E7EB1-82DB-2345-94FD-72EA0BBC355A}"/>
              </a:ext>
            </a:extLst>
          </p:cNvPr>
          <p:cNvCxnSpPr/>
          <p:nvPr userDrawn="1"/>
        </p:nvCxnSpPr>
        <p:spPr>
          <a:xfrm>
            <a:off x="0" y="1029903"/>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9" name="Picture 18" descr="A close up of a logo&#10;&#10;Description automatically generated">
            <a:extLst>
              <a:ext uri="{FF2B5EF4-FFF2-40B4-BE49-F238E27FC236}">
                <a16:creationId xmlns:a16="http://schemas.microsoft.com/office/drawing/2014/main" id="{0D5567C9-ACC0-46B7-87C3-3DD22A88641A}"/>
              </a:ext>
            </a:extLst>
          </p:cNvPr>
          <p:cNvPicPr>
            <a:picLocks noChangeAspect="1"/>
          </p:cNvPicPr>
          <p:nvPr userDrawn="1"/>
        </p:nvPicPr>
        <p:blipFill>
          <a:blip r:embed="rId5"/>
          <a:stretch>
            <a:fillRect/>
          </a:stretch>
        </p:blipFill>
        <p:spPr>
          <a:xfrm>
            <a:off x="3853485" y="6130921"/>
            <a:ext cx="1437031" cy="776774"/>
          </a:xfrm>
          <a:prstGeom prst="rect">
            <a:avLst/>
          </a:prstGeom>
        </p:spPr>
      </p:pic>
    </p:spTree>
    <p:extLst>
      <p:ext uri="{BB962C8B-B14F-4D97-AF65-F5344CB8AC3E}">
        <p14:creationId xmlns:p14="http://schemas.microsoft.com/office/powerpoint/2010/main" val="234354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a:prstGeom prst="rect">
            <a:avLst/>
          </a:prstGeom>
        </p:spPr>
        <p:txBody>
          <a:bodyPr/>
          <a:lstStyle>
            <a:lvl1pPr marL="0" indent="0" algn="ctr">
              <a:buNone/>
              <a:defRPr/>
            </a:lvl1pPr>
            <a:lvl2pPr marL="609539" indent="0" algn="ctr">
              <a:buNone/>
              <a:defRPr/>
            </a:lvl2pPr>
            <a:lvl3pPr marL="1219077" indent="0" algn="ctr">
              <a:buNone/>
              <a:defRPr/>
            </a:lvl3pPr>
            <a:lvl4pPr marL="1828616" indent="0" algn="ctr">
              <a:buNone/>
              <a:defRPr/>
            </a:lvl4pPr>
            <a:lvl5pPr marL="2438155" indent="0" algn="ctr">
              <a:buNone/>
              <a:defRPr/>
            </a:lvl5pPr>
            <a:lvl6pPr marL="3047694" indent="0" algn="ctr">
              <a:buNone/>
              <a:defRPr/>
            </a:lvl6pPr>
            <a:lvl7pPr marL="3657232" indent="0" algn="ctr">
              <a:buNone/>
              <a:defRPr/>
            </a:lvl7pPr>
            <a:lvl8pPr marL="4266771" indent="0" algn="ctr">
              <a:buNone/>
              <a:defRPr/>
            </a:lvl8pPr>
            <a:lvl9pPr marL="4876309" indent="0" algn="ctr">
              <a:buNone/>
              <a:defRPr/>
            </a:lvl9pPr>
          </a:lstStyle>
          <a:p>
            <a:r>
              <a:rPr lang="en-US"/>
              <a:t>Click to edit Master subtitle style</a:t>
            </a:r>
          </a:p>
        </p:txBody>
      </p:sp>
      <p:sp>
        <p:nvSpPr>
          <p:cNvPr id="4" name="Slide Number Placeholder 1"/>
          <p:cNvSpPr>
            <a:spLocks noGrp="1"/>
          </p:cNvSpPr>
          <p:nvPr>
            <p:ph type="sldNum" sz="quarter" idx="4"/>
          </p:nvPr>
        </p:nvSpPr>
        <p:spPr>
          <a:xfrm>
            <a:off x="3540919" y="6332543"/>
            <a:ext cx="20574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fld id="{D2475F5D-96AB-474B-8569-A5372A7BF729}" type="slidenum">
              <a:rPr lang="en-GB" smtClean="0"/>
              <a:pPr/>
              <a:t>‹#›</a:t>
            </a:fld>
            <a:endParaRPr lang="en-GB"/>
          </a:p>
        </p:txBody>
      </p:sp>
    </p:spTree>
    <p:extLst>
      <p:ext uri="{BB962C8B-B14F-4D97-AF65-F5344CB8AC3E}">
        <p14:creationId xmlns:p14="http://schemas.microsoft.com/office/powerpoint/2010/main" val="43789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7" y="0"/>
            <a:ext cx="8421688" cy="125888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8775" y="1295404"/>
            <a:ext cx="5399088" cy="47863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3540919" y="6332543"/>
            <a:ext cx="20574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fld id="{D2475F5D-96AB-474B-8569-A5372A7BF729}" type="slidenum">
              <a:rPr lang="en-GB" smtClean="0"/>
              <a:pPr/>
              <a:t>‹#›</a:t>
            </a:fld>
            <a:endParaRPr lang="en-GB"/>
          </a:p>
        </p:txBody>
      </p:sp>
    </p:spTree>
    <p:extLst>
      <p:ext uri="{BB962C8B-B14F-4D97-AF65-F5344CB8AC3E}">
        <p14:creationId xmlns:p14="http://schemas.microsoft.com/office/powerpoint/2010/main" val="283147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2CA151-B3C0-F74A-B015-7F46ABD36D3D}"/>
              </a:ext>
            </a:extLst>
          </p:cNvPr>
          <p:cNvSpPr/>
          <p:nvPr userDrawn="1"/>
        </p:nvSpPr>
        <p:spPr>
          <a:xfrm>
            <a:off x="2" y="0"/>
            <a:ext cx="9153525" cy="6858000"/>
          </a:xfrm>
          <a:prstGeom prst="rect">
            <a:avLst/>
          </a:prstGeom>
          <a:gradFill flip="none" rotWithShape="1">
            <a:gsLst>
              <a:gs pos="65000">
                <a:srgbClr val="0C72A9"/>
              </a:gs>
              <a:gs pos="0">
                <a:schemeClr val="accent4"/>
              </a:gs>
              <a:gs pos="10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00516" y="1722919"/>
            <a:ext cx="8104471" cy="452387"/>
          </a:xfrm>
          <a:prstGeom prst="rect">
            <a:avLst/>
          </a:prstGeom>
        </p:spPr>
        <p:txBody>
          <a:bodyPr lIns="0" tIns="0" rIns="0" bIns="0" anchor="t" anchorCtr="0">
            <a:noAutofit/>
          </a:bodyPr>
          <a:lstStyle>
            <a:lvl1pPr algn="l">
              <a:defRPr sz="320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500515" y="2129373"/>
            <a:ext cx="8104471" cy="373196"/>
          </a:xfrm>
          <a:prstGeom prst="rect">
            <a:avLst/>
          </a:prstGeom>
        </p:spPr>
        <p:txBody>
          <a:bodyPr lIns="0" tIns="0" rIns="0" bIns="0">
            <a:noAutofit/>
          </a:bodyPr>
          <a:lstStyle>
            <a:lvl1pPr marL="0" indent="0" algn="l">
              <a:buNone/>
              <a:defRPr sz="3200">
                <a:solidFill>
                  <a:schemeClr val="tx2"/>
                </a:solidFill>
              </a:defRPr>
            </a:lvl1pPr>
            <a:lvl2pPr marL="457218" indent="0" algn="ctr">
              <a:buNone/>
              <a:defRPr sz="2000"/>
            </a:lvl2pPr>
            <a:lvl3pPr marL="914436" indent="0" algn="ctr">
              <a:buNone/>
              <a:defRPr sz="1800"/>
            </a:lvl3pPr>
            <a:lvl4pPr marL="1371655" indent="0" algn="ctr">
              <a:buNone/>
              <a:defRPr sz="1600"/>
            </a:lvl4pPr>
            <a:lvl5pPr marL="1828874" indent="0" algn="ctr">
              <a:buNone/>
              <a:defRPr sz="1600"/>
            </a:lvl5pPr>
            <a:lvl6pPr marL="2286091" indent="0" algn="ctr">
              <a:buNone/>
              <a:defRPr sz="1600"/>
            </a:lvl6pPr>
            <a:lvl7pPr marL="2743310" indent="0" algn="ctr">
              <a:buNone/>
              <a:defRPr sz="1600"/>
            </a:lvl7pPr>
            <a:lvl8pPr marL="3200528" indent="0" algn="ctr">
              <a:buNone/>
              <a:defRPr sz="1600"/>
            </a:lvl8pPr>
            <a:lvl9pPr marL="3657746"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736C8FE8-2692-DD4A-B605-5756B295F03F}"/>
              </a:ext>
            </a:extLst>
          </p:cNvPr>
          <p:cNvCxnSpPr/>
          <p:nvPr userDrawn="1"/>
        </p:nvCxnSpPr>
        <p:spPr>
          <a:xfrm>
            <a:off x="0" y="2714321"/>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1AE76D4-F0D9-414A-B249-F021BCFF3C84}"/>
              </a:ext>
            </a:extLst>
          </p:cNvPr>
          <p:cNvSpPr>
            <a:spLocks noGrp="1"/>
          </p:cNvSpPr>
          <p:nvPr>
            <p:ph type="body" sz="quarter" idx="13"/>
          </p:nvPr>
        </p:nvSpPr>
        <p:spPr>
          <a:xfrm>
            <a:off x="500063" y="2886941"/>
            <a:ext cx="4081462" cy="568526"/>
          </a:xfrm>
          <a:prstGeom prst="rect">
            <a:avLst/>
          </a:prstGeom>
        </p:spPr>
        <p:txBody>
          <a:bodyPr wrap="none" lIns="0" tIns="0" rIns="0" bIns="0">
            <a:noAutofit/>
          </a:bodyPr>
          <a:lstStyle>
            <a:lvl1pPr marL="0" indent="0">
              <a:lnSpc>
                <a:spcPts val="1800"/>
              </a:lnSpc>
              <a:spcBef>
                <a:spcPts val="0"/>
              </a:spcBef>
              <a:buNone/>
              <a:defRPr sz="1800" b="1">
                <a:solidFill>
                  <a:schemeClr val="bg1"/>
                </a:solidFill>
              </a:defRPr>
            </a:lvl1pPr>
            <a:lvl2pPr marL="0" indent="0">
              <a:lnSpc>
                <a:spcPts val="1800"/>
              </a:lnSpc>
              <a:buNone/>
              <a:defRPr sz="1800">
                <a:solidFill>
                  <a:schemeClr val="bg1"/>
                </a:solidFill>
              </a:defRPr>
            </a:lvl2pPr>
          </a:lstStyle>
          <a:p>
            <a:pPr lvl="0"/>
            <a:r>
              <a:rPr lang="en-US"/>
              <a:t>Edit Master text styles</a:t>
            </a:r>
          </a:p>
          <a:p>
            <a:pPr lvl="1"/>
            <a:r>
              <a:rPr lang="en-US"/>
              <a:t>Second level</a:t>
            </a:r>
          </a:p>
        </p:txBody>
      </p:sp>
      <p:sp>
        <p:nvSpPr>
          <p:cNvPr id="14" name="Text Placeholder 12">
            <a:extLst>
              <a:ext uri="{FF2B5EF4-FFF2-40B4-BE49-F238E27FC236}">
                <a16:creationId xmlns:a16="http://schemas.microsoft.com/office/drawing/2014/main" id="{79DD7FB9-FC2F-7F4A-86CE-E4B9DAB76340}"/>
              </a:ext>
            </a:extLst>
          </p:cNvPr>
          <p:cNvSpPr>
            <a:spLocks noGrp="1"/>
          </p:cNvSpPr>
          <p:nvPr>
            <p:ph type="body" sz="quarter" idx="14"/>
          </p:nvPr>
        </p:nvSpPr>
        <p:spPr>
          <a:xfrm>
            <a:off x="4764057" y="2886941"/>
            <a:ext cx="3840929" cy="289392"/>
          </a:xfrm>
          <a:prstGeom prst="rect">
            <a:avLst/>
          </a:prstGeom>
        </p:spPr>
        <p:txBody>
          <a:bodyPr vert="horz" wrap="none" lIns="0" tIns="0" rIns="0" bIns="0" anchor="t" anchorCtr="0">
            <a:noAutofit/>
          </a:bodyPr>
          <a:lstStyle>
            <a:lvl1pPr marL="0" indent="0" algn="r">
              <a:lnSpc>
                <a:spcPts val="1800"/>
              </a:lnSpc>
              <a:spcBef>
                <a:spcPts val="0"/>
              </a:spcBef>
              <a:buNone/>
              <a:defRPr sz="1800" b="0">
                <a:solidFill>
                  <a:schemeClr val="bg1"/>
                </a:solidFill>
              </a:defRPr>
            </a:lvl1pPr>
            <a:lvl2pPr marL="0" indent="0">
              <a:lnSpc>
                <a:spcPts val="1800"/>
              </a:lnSpc>
              <a:buNone/>
              <a:defRPr sz="1800">
                <a:solidFill>
                  <a:schemeClr val="bg1"/>
                </a:solidFill>
              </a:defRPr>
            </a:lvl2pPr>
          </a:lstStyle>
          <a:p>
            <a:pPr lvl="0"/>
            <a:r>
              <a:rPr lang="en-US"/>
              <a:t>Edit Master text styles</a:t>
            </a:r>
          </a:p>
        </p:txBody>
      </p:sp>
      <p:pic>
        <p:nvPicPr>
          <p:cNvPr id="19" name="Picture 18">
            <a:extLst>
              <a:ext uri="{FF2B5EF4-FFF2-40B4-BE49-F238E27FC236}">
                <a16:creationId xmlns:a16="http://schemas.microsoft.com/office/drawing/2014/main" id="{DE2E8AC0-3D3E-3C4A-990A-569814111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6656"/>
            <a:ext cx="815924" cy="359212"/>
          </a:xfrm>
          <a:prstGeom prst="rect">
            <a:avLst/>
          </a:prstGeom>
        </p:spPr>
      </p:pic>
      <p:pic>
        <p:nvPicPr>
          <p:cNvPr id="9" name="Picture 8">
            <a:extLst>
              <a:ext uri="{FF2B5EF4-FFF2-40B4-BE49-F238E27FC236}">
                <a16:creationId xmlns:a16="http://schemas.microsoft.com/office/drawing/2014/main" id="{C453E73C-AB5D-144E-8573-5B8338A398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98573"/>
            <a:ext cx="9144000" cy="3276600"/>
          </a:xfrm>
          <a:prstGeom prst="rect">
            <a:avLst/>
          </a:prstGeom>
        </p:spPr>
      </p:pic>
      <p:pic>
        <p:nvPicPr>
          <p:cNvPr id="11" name="Picture 10">
            <a:extLst>
              <a:ext uri="{FF2B5EF4-FFF2-40B4-BE49-F238E27FC236}">
                <a16:creationId xmlns:a16="http://schemas.microsoft.com/office/drawing/2014/main" id="{89487CCE-FAF3-B94B-866E-1CD4EDD0B3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0065" y="496517"/>
            <a:ext cx="1618698" cy="412457"/>
          </a:xfrm>
          <a:prstGeom prst="rect">
            <a:avLst/>
          </a:prstGeom>
        </p:spPr>
      </p:pic>
    </p:spTree>
    <p:extLst>
      <p:ext uri="{BB962C8B-B14F-4D97-AF65-F5344CB8AC3E}">
        <p14:creationId xmlns:p14="http://schemas.microsoft.com/office/powerpoint/2010/main" val="70200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 White - Cli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AA8BBA0-D1EA-3148-BBF3-5D853CA726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6657"/>
            <a:ext cx="816846" cy="359618"/>
          </a:xfrm>
          <a:prstGeom prst="rect">
            <a:avLst/>
          </a:prstGeom>
        </p:spPr>
      </p:pic>
      <p:pic>
        <p:nvPicPr>
          <p:cNvPr id="11" name="Picture 10">
            <a:extLst>
              <a:ext uri="{FF2B5EF4-FFF2-40B4-BE49-F238E27FC236}">
                <a16:creationId xmlns:a16="http://schemas.microsoft.com/office/drawing/2014/main" id="{2457DDD7-0162-0F49-B101-2405C4BD80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762" y="501376"/>
            <a:ext cx="1620000" cy="407563"/>
          </a:xfrm>
          <a:prstGeom prst="rect">
            <a:avLst/>
          </a:prstGeom>
        </p:spPr>
      </p:pic>
      <p:pic>
        <p:nvPicPr>
          <p:cNvPr id="10" name="Picture 9">
            <a:extLst>
              <a:ext uri="{FF2B5EF4-FFF2-40B4-BE49-F238E27FC236}">
                <a16:creationId xmlns:a16="http://schemas.microsoft.com/office/drawing/2014/main" id="{014550C9-5169-9B4D-89F4-1D3EEB289481}"/>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498763" y="3185960"/>
            <a:ext cx="8106222" cy="2904730"/>
          </a:xfrm>
          <a:prstGeom prst="rect">
            <a:avLst/>
          </a:prstGeom>
        </p:spPr>
      </p:pic>
      <p:sp>
        <p:nvSpPr>
          <p:cNvPr id="12" name="Title 1">
            <a:extLst>
              <a:ext uri="{FF2B5EF4-FFF2-40B4-BE49-F238E27FC236}">
                <a16:creationId xmlns:a16="http://schemas.microsoft.com/office/drawing/2014/main" id="{59AAB451-16EC-A34B-AF1A-9CD124B105A3}"/>
              </a:ext>
            </a:extLst>
          </p:cNvPr>
          <p:cNvSpPr>
            <a:spLocks noGrp="1"/>
          </p:cNvSpPr>
          <p:nvPr>
            <p:ph type="ctrTitle"/>
          </p:nvPr>
        </p:nvSpPr>
        <p:spPr>
          <a:xfrm>
            <a:off x="500516" y="1443787"/>
            <a:ext cx="8104471" cy="452387"/>
          </a:xfrm>
          <a:prstGeom prst="rect">
            <a:avLst/>
          </a:prstGeom>
        </p:spPr>
        <p:txBody>
          <a:bodyPr lIns="0" tIns="0" rIns="0" bIns="0" anchor="t" anchorCtr="0">
            <a:noAutofit/>
          </a:bodyPr>
          <a:lstStyle>
            <a:lvl1pPr algn="l">
              <a:defRPr sz="3200" b="1">
                <a:solidFill>
                  <a:schemeClr val="accent4"/>
                </a:solidFill>
                <a:latin typeface="+mn-lt"/>
              </a:defRPr>
            </a:lvl1pPr>
          </a:lstStyle>
          <a:p>
            <a:r>
              <a:rPr lang="en-US"/>
              <a:t>Click to edit Master title style</a:t>
            </a:r>
          </a:p>
        </p:txBody>
      </p:sp>
      <p:sp>
        <p:nvSpPr>
          <p:cNvPr id="17" name="Subtitle 2">
            <a:extLst>
              <a:ext uri="{FF2B5EF4-FFF2-40B4-BE49-F238E27FC236}">
                <a16:creationId xmlns:a16="http://schemas.microsoft.com/office/drawing/2014/main" id="{A44FCBB3-9B3B-2F4E-8103-8B1FA453755D}"/>
              </a:ext>
            </a:extLst>
          </p:cNvPr>
          <p:cNvSpPr>
            <a:spLocks noGrp="1"/>
          </p:cNvSpPr>
          <p:nvPr>
            <p:ph type="subTitle" idx="1"/>
          </p:nvPr>
        </p:nvSpPr>
        <p:spPr>
          <a:xfrm>
            <a:off x="500515" y="1850241"/>
            <a:ext cx="8104471" cy="373196"/>
          </a:xfrm>
          <a:prstGeom prst="rect">
            <a:avLst/>
          </a:prstGeom>
        </p:spPr>
        <p:txBody>
          <a:bodyPr lIns="0" tIns="0" rIns="0" bIns="0">
            <a:noAutofit/>
          </a:bodyPr>
          <a:lstStyle>
            <a:lvl1pPr marL="0" indent="0" algn="l">
              <a:buNone/>
              <a:defRPr sz="3200">
                <a:solidFill>
                  <a:schemeClr val="accent4"/>
                </a:solidFill>
              </a:defRPr>
            </a:lvl1pPr>
            <a:lvl2pPr marL="457218" indent="0" algn="ctr">
              <a:buNone/>
              <a:defRPr sz="2000"/>
            </a:lvl2pPr>
            <a:lvl3pPr marL="914436" indent="0" algn="ctr">
              <a:buNone/>
              <a:defRPr sz="1800"/>
            </a:lvl3pPr>
            <a:lvl4pPr marL="1371655" indent="0" algn="ctr">
              <a:buNone/>
              <a:defRPr sz="1600"/>
            </a:lvl4pPr>
            <a:lvl5pPr marL="1828874" indent="0" algn="ctr">
              <a:buNone/>
              <a:defRPr sz="1600"/>
            </a:lvl5pPr>
            <a:lvl6pPr marL="2286091" indent="0" algn="ctr">
              <a:buNone/>
              <a:defRPr sz="1600"/>
            </a:lvl6pPr>
            <a:lvl7pPr marL="2743310" indent="0" algn="ctr">
              <a:buNone/>
              <a:defRPr sz="1600"/>
            </a:lvl7pPr>
            <a:lvl8pPr marL="3200528" indent="0" algn="ctr">
              <a:buNone/>
              <a:defRPr sz="1600"/>
            </a:lvl8pPr>
            <a:lvl9pPr marL="3657746"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5DE93320-D5F4-D14A-BF59-1C36C46C803E}"/>
              </a:ext>
            </a:extLst>
          </p:cNvPr>
          <p:cNvCxnSpPr/>
          <p:nvPr userDrawn="1"/>
        </p:nvCxnSpPr>
        <p:spPr>
          <a:xfrm>
            <a:off x="0" y="2435189"/>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1E68236B-06B8-8D45-8C6B-0251DBDA26F0}"/>
              </a:ext>
            </a:extLst>
          </p:cNvPr>
          <p:cNvSpPr>
            <a:spLocks noGrp="1"/>
          </p:cNvSpPr>
          <p:nvPr>
            <p:ph type="body" sz="quarter" idx="13"/>
          </p:nvPr>
        </p:nvSpPr>
        <p:spPr>
          <a:xfrm>
            <a:off x="500063" y="2607809"/>
            <a:ext cx="4081462" cy="568526"/>
          </a:xfrm>
          <a:prstGeom prst="rect">
            <a:avLst/>
          </a:prstGeom>
        </p:spPr>
        <p:txBody>
          <a:bodyPr wrap="none" lIns="0" tIns="0" rIns="0" bIns="0">
            <a:noAutofit/>
          </a:bodyPr>
          <a:lstStyle>
            <a:lvl1pPr marL="0" indent="0">
              <a:lnSpc>
                <a:spcPts val="1800"/>
              </a:lnSpc>
              <a:spcBef>
                <a:spcPts val="0"/>
              </a:spcBef>
              <a:buNone/>
              <a:defRPr sz="1800" b="1">
                <a:solidFill>
                  <a:schemeClr val="accent4"/>
                </a:solidFill>
              </a:defRPr>
            </a:lvl1pPr>
            <a:lvl2pPr marL="0" indent="0">
              <a:lnSpc>
                <a:spcPts val="1800"/>
              </a:lnSpc>
              <a:buNone/>
              <a:defRPr sz="1800">
                <a:solidFill>
                  <a:schemeClr val="accent4"/>
                </a:solidFill>
              </a:defRPr>
            </a:lvl2pPr>
          </a:lstStyle>
          <a:p>
            <a:pPr lvl="0"/>
            <a:r>
              <a:rPr lang="en-US"/>
              <a:t>Edit Master text styles</a:t>
            </a:r>
          </a:p>
          <a:p>
            <a:pPr lvl="1"/>
            <a:r>
              <a:rPr lang="en-US"/>
              <a:t>Second level</a:t>
            </a:r>
          </a:p>
        </p:txBody>
      </p:sp>
      <p:sp>
        <p:nvSpPr>
          <p:cNvPr id="20" name="Text Placeholder 12">
            <a:extLst>
              <a:ext uri="{FF2B5EF4-FFF2-40B4-BE49-F238E27FC236}">
                <a16:creationId xmlns:a16="http://schemas.microsoft.com/office/drawing/2014/main" id="{C2717508-F821-2B48-8853-402FFD089E55}"/>
              </a:ext>
            </a:extLst>
          </p:cNvPr>
          <p:cNvSpPr>
            <a:spLocks noGrp="1"/>
          </p:cNvSpPr>
          <p:nvPr>
            <p:ph type="body" sz="quarter" idx="14"/>
          </p:nvPr>
        </p:nvSpPr>
        <p:spPr>
          <a:xfrm>
            <a:off x="4764057" y="2607810"/>
            <a:ext cx="3840929" cy="289392"/>
          </a:xfrm>
          <a:prstGeom prst="rect">
            <a:avLst/>
          </a:prstGeom>
        </p:spPr>
        <p:txBody>
          <a:bodyPr vert="horz" wrap="none" lIns="0" tIns="0" rIns="0" bIns="0" anchor="t" anchorCtr="0">
            <a:noAutofit/>
          </a:bodyPr>
          <a:lstStyle>
            <a:lvl1pPr marL="0" indent="0" algn="r">
              <a:lnSpc>
                <a:spcPts val="1800"/>
              </a:lnSpc>
              <a:spcBef>
                <a:spcPts val="0"/>
              </a:spcBef>
              <a:buNone/>
              <a:defRPr sz="1800" b="0">
                <a:solidFill>
                  <a:schemeClr val="accent4"/>
                </a:solidFill>
              </a:defRPr>
            </a:lvl1pPr>
            <a:lvl2pPr marL="0" indent="0">
              <a:lnSpc>
                <a:spcPts val="1800"/>
              </a:lnSpc>
              <a:buNone/>
              <a:defRPr sz="1800">
                <a:solidFill>
                  <a:schemeClr val="bg1"/>
                </a:solidFill>
              </a:defRPr>
            </a:lvl2pPr>
          </a:lstStyle>
          <a:p>
            <a:pPr lvl="0"/>
            <a:r>
              <a:rPr lang="en-US"/>
              <a:t>Edit Master text styles</a:t>
            </a:r>
          </a:p>
        </p:txBody>
      </p:sp>
      <p:pic>
        <p:nvPicPr>
          <p:cNvPr id="21" name="Picture 20">
            <a:extLst>
              <a:ext uri="{FF2B5EF4-FFF2-40B4-BE49-F238E27FC236}">
                <a16:creationId xmlns:a16="http://schemas.microsoft.com/office/drawing/2014/main" id="{09B2CEE7-8E07-C343-988E-CDE7EFAAE7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6463" y="506657"/>
            <a:ext cx="816846" cy="359618"/>
          </a:xfrm>
          <a:prstGeom prst="rect">
            <a:avLst/>
          </a:prstGeom>
        </p:spPr>
      </p:pic>
      <p:pic>
        <p:nvPicPr>
          <p:cNvPr id="22" name="Picture 21">
            <a:extLst>
              <a:ext uri="{FF2B5EF4-FFF2-40B4-BE49-F238E27FC236}">
                <a16:creationId xmlns:a16="http://schemas.microsoft.com/office/drawing/2014/main" id="{5293B735-326F-8A4B-911D-68AF3DA807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762" y="501376"/>
            <a:ext cx="1620000" cy="407563"/>
          </a:xfrm>
          <a:prstGeom prst="rect">
            <a:avLst/>
          </a:prstGeom>
        </p:spPr>
      </p:pic>
      <p:pic>
        <p:nvPicPr>
          <p:cNvPr id="5" name="Picture 4" descr="A close up of a logo&#10;&#10;Description automatically generated">
            <a:extLst>
              <a:ext uri="{FF2B5EF4-FFF2-40B4-BE49-F238E27FC236}">
                <a16:creationId xmlns:a16="http://schemas.microsoft.com/office/drawing/2014/main" id="{7D6ED88C-FB2E-40D6-BF46-CAC90AC23179}"/>
              </a:ext>
            </a:extLst>
          </p:cNvPr>
          <p:cNvPicPr>
            <a:picLocks noChangeAspect="1"/>
          </p:cNvPicPr>
          <p:nvPr userDrawn="1"/>
        </p:nvPicPr>
        <p:blipFill>
          <a:blip r:embed="rId5"/>
          <a:stretch>
            <a:fillRect/>
          </a:stretch>
        </p:blipFill>
        <p:spPr>
          <a:xfrm>
            <a:off x="7208209" y="6013518"/>
            <a:ext cx="1437031" cy="776774"/>
          </a:xfrm>
          <a:prstGeom prst="rect">
            <a:avLst/>
          </a:prstGeom>
        </p:spPr>
      </p:pic>
      <p:pic>
        <p:nvPicPr>
          <p:cNvPr id="14" name="Picture 13" descr="A close up of a logo&#10;&#10;Description automatically generated">
            <a:extLst>
              <a:ext uri="{FF2B5EF4-FFF2-40B4-BE49-F238E27FC236}">
                <a16:creationId xmlns:a16="http://schemas.microsoft.com/office/drawing/2014/main" id="{3A9A207F-1055-42FD-948E-B80F887CE222}"/>
              </a:ext>
            </a:extLst>
          </p:cNvPr>
          <p:cNvPicPr>
            <a:picLocks noChangeAspect="1"/>
          </p:cNvPicPr>
          <p:nvPr userDrawn="1"/>
        </p:nvPicPr>
        <p:blipFill rotWithShape="1">
          <a:blip r:embed="rId5"/>
          <a:srcRect t="20442" b="13247"/>
          <a:stretch/>
        </p:blipFill>
        <p:spPr>
          <a:xfrm>
            <a:off x="3706765" y="276421"/>
            <a:ext cx="1730470" cy="620263"/>
          </a:xfrm>
          <a:prstGeom prst="rect">
            <a:avLst/>
          </a:prstGeom>
        </p:spPr>
      </p:pic>
    </p:spTree>
    <p:extLst>
      <p:ext uri="{BB962C8B-B14F-4D97-AF65-F5344CB8AC3E}">
        <p14:creationId xmlns:p14="http://schemas.microsoft.com/office/powerpoint/2010/main" val="341506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8F8808-4114-4D3D-8B49-5579A6578CC5}"/>
              </a:ext>
            </a:extLst>
          </p:cNvPr>
          <p:cNvSpPr txBox="1"/>
          <p:nvPr userDrawn="1"/>
        </p:nvSpPr>
        <p:spPr>
          <a:xfrm>
            <a:off x="8763648" y="6445508"/>
            <a:ext cx="501650" cy="276999"/>
          </a:xfrm>
          <a:prstGeom prst="rect">
            <a:avLst/>
          </a:prstGeom>
          <a:noFill/>
        </p:spPr>
        <p:txBody>
          <a:bodyPr wrap="square" rtlCol="0">
            <a:spAutoFit/>
          </a:bodyPr>
          <a:lstStyle/>
          <a:p>
            <a:fld id="{A5636FFE-3589-4FD3-A52D-AACE07FDB92D}" type="slidenum">
              <a:rPr lang="en-GB" sz="1200" smtClean="0">
                <a:solidFill>
                  <a:schemeClr val="bg1">
                    <a:lumMod val="50000"/>
                  </a:schemeClr>
                </a:solidFill>
              </a:rPr>
              <a:t>‹#›</a:t>
            </a:fld>
            <a:endParaRPr lang="en-GB" sz="1200">
              <a:solidFill>
                <a:schemeClr val="bg1">
                  <a:lumMod val="50000"/>
                </a:schemeClr>
              </a:solidFill>
            </a:endParaRPr>
          </a:p>
        </p:txBody>
      </p:sp>
    </p:spTree>
    <p:extLst>
      <p:ext uri="{BB962C8B-B14F-4D97-AF65-F5344CB8AC3E}">
        <p14:creationId xmlns:p14="http://schemas.microsoft.com/office/powerpoint/2010/main" val="1475114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8F8808-4114-4D3D-8B49-5579A6578CC5}"/>
              </a:ext>
            </a:extLst>
          </p:cNvPr>
          <p:cNvSpPr txBox="1"/>
          <p:nvPr userDrawn="1"/>
        </p:nvSpPr>
        <p:spPr>
          <a:xfrm>
            <a:off x="8763648" y="6445509"/>
            <a:ext cx="501650" cy="276999"/>
          </a:xfrm>
          <a:prstGeom prst="rect">
            <a:avLst/>
          </a:prstGeom>
          <a:noFill/>
        </p:spPr>
        <p:txBody>
          <a:bodyPr wrap="square" rtlCol="0">
            <a:spAutoFit/>
          </a:bodyPr>
          <a:lstStyle/>
          <a:p>
            <a:fld id="{A5636FFE-3589-4FD3-A52D-AACE07FDB92D}" type="slidenum">
              <a:rPr lang="en-GB" sz="1200" smtClean="0">
                <a:solidFill>
                  <a:schemeClr val="bg1">
                    <a:lumMod val="50000"/>
                  </a:schemeClr>
                </a:solidFill>
              </a:rPr>
              <a:t>‹#›</a:t>
            </a:fld>
            <a:endParaRPr lang="en-GB" sz="1200">
              <a:solidFill>
                <a:schemeClr val="bg1">
                  <a:lumMod val="50000"/>
                </a:schemeClr>
              </a:solidFill>
            </a:endParaRPr>
          </a:p>
        </p:txBody>
      </p:sp>
    </p:spTree>
    <p:extLst>
      <p:ext uri="{BB962C8B-B14F-4D97-AF65-F5344CB8AC3E}">
        <p14:creationId xmlns:p14="http://schemas.microsoft.com/office/powerpoint/2010/main" val="14906260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3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0" indent="-228610" algn="l" defTabSz="91443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8" indent="-228610" algn="l" defTabSz="91443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46" indent="-228610" algn="l" defTabSz="91443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64" indent="-228610"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82" indent="-228610"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00" indent="-228610"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19" indent="-228610"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38" indent="-228610"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56" indent="-228610"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6" rtl="0" eaLnBrk="1" latinLnBrk="0" hangingPunct="1">
        <a:defRPr sz="1800" kern="1200">
          <a:solidFill>
            <a:schemeClr val="tx1"/>
          </a:solidFill>
          <a:latin typeface="+mn-lt"/>
          <a:ea typeface="+mn-ea"/>
          <a:cs typeface="+mn-cs"/>
        </a:defRPr>
      </a:lvl1pPr>
      <a:lvl2pPr marL="457218" algn="l" defTabSz="914436" rtl="0" eaLnBrk="1" latinLnBrk="0" hangingPunct="1">
        <a:defRPr sz="1800" kern="1200">
          <a:solidFill>
            <a:schemeClr val="tx1"/>
          </a:solidFill>
          <a:latin typeface="+mn-lt"/>
          <a:ea typeface="+mn-ea"/>
          <a:cs typeface="+mn-cs"/>
        </a:defRPr>
      </a:lvl2pPr>
      <a:lvl3pPr marL="914436" algn="l" defTabSz="914436" rtl="0" eaLnBrk="1" latinLnBrk="0" hangingPunct="1">
        <a:defRPr sz="1800" kern="1200">
          <a:solidFill>
            <a:schemeClr val="tx1"/>
          </a:solidFill>
          <a:latin typeface="+mn-lt"/>
          <a:ea typeface="+mn-ea"/>
          <a:cs typeface="+mn-cs"/>
        </a:defRPr>
      </a:lvl3pPr>
      <a:lvl4pPr marL="1371655" algn="l" defTabSz="914436" rtl="0" eaLnBrk="1" latinLnBrk="0" hangingPunct="1">
        <a:defRPr sz="1800" kern="1200">
          <a:solidFill>
            <a:schemeClr val="tx1"/>
          </a:solidFill>
          <a:latin typeface="+mn-lt"/>
          <a:ea typeface="+mn-ea"/>
          <a:cs typeface="+mn-cs"/>
        </a:defRPr>
      </a:lvl4pPr>
      <a:lvl5pPr marL="1828874" algn="l" defTabSz="914436" rtl="0" eaLnBrk="1" latinLnBrk="0" hangingPunct="1">
        <a:defRPr sz="1800" kern="1200">
          <a:solidFill>
            <a:schemeClr val="tx1"/>
          </a:solidFill>
          <a:latin typeface="+mn-lt"/>
          <a:ea typeface="+mn-ea"/>
          <a:cs typeface="+mn-cs"/>
        </a:defRPr>
      </a:lvl5pPr>
      <a:lvl6pPr marL="2286091" algn="l" defTabSz="914436" rtl="0" eaLnBrk="1" latinLnBrk="0" hangingPunct="1">
        <a:defRPr sz="1800" kern="1200">
          <a:solidFill>
            <a:schemeClr val="tx1"/>
          </a:solidFill>
          <a:latin typeface="+mn-lt"/>
          <a:ea typeface="+mn-ea"/>
          <a:cs typeface="+mn-cs"/>
        </a:defRPr>
      </a:lvl6pPr>
      <a:lvl7pPr marL="2743310" algn="l" defTabSz="914436" rtl="0" eaLnBrk="1" latinLnBrk="0" hangingPunct="1">
        <a:defRPr sz="1800" kern="1200">
          <a:solidFill>
            <a:schemeClr val="tx1"/>
          </a:solidFill>
          <a:latin typeface="+mn-lt"/>
          <a:ea typeface="+mn-ea"/>
          <a:cs typeface="+mn-cs"/>
        </a:defRPr>
      </a:lvl7pPr>
      <a:lvl8pPr marL="3200528" algn="l" defTabSz="914436" rtl="0" eaLnBrk="1" latinLnBrk="0" hangingPunct="1">
        <a:defRPr sz="1800" kern="1200">
          <a:solidFill>
            <a:schemeClr val="tx1"/>
          </a:solidFill>
          <a:latin typeface="+mn-lt"/>
          <a:ea typeface="+mn-ea"/>
          <a:cs typeface="+mn-cs"/>
        </a:defRPr>
      </a:lvl8pPr>
      <a:lvl9pPr marL="3657746" algn="l" defTabSz="9144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B51EDE-BED5-49DF-94AB-538976DB866F}"/>
              </a:ext>
            </a:extLst>
          </p:cNvPr>
          <p:cNvSpPr>
            <a:spLocks noGrp="1"/>
          </p:cNvSpPr>
          <p:nvPr>
            <p:ph type="body" sz="quarter" idx="12"/>
          </p:nvPr>
        </p:nvSpPr>
        <p:spPr/>
        <p:txBody>
          <a:bodyPr/>
          <a:lstStyle/>
          <a:p>
            <a:r>
              <a:rPr lang="en-GB"/>
              <a:t>Preparing for a Conversation </a:t>
            </a:r>
            <a:r>
              <a:rPr lang="en-GB">
                <a:solidFill>
                  <a:schemeClr val="bg2"/>
                </a:solidFill>
              </a:rPr>
              <a:t>|</a:t>
            </a:r>
            <a:r>
              <a:rPr lang="en-GB"/>
              <a:t>Prompt</a:t>
            </a:r>
          </a:p>
        </p:txBody>
      </p:sp>
      <p:sp>
        <p:nvSpPr>
          <p:cNvPr id="4" name="Text Box 2">
            <a:extLst>
              <a:ext uri="{FF2B5EF4-FFF2-40B4-BE49-F238E27FC236}">
                <a16:creationId xmlns:a16="http://schemas.microsoft.com/office/drawing/2014/main" id="{2EA15042-3678-4213-B408-A6DD45852308}"/>
              </a:ext>
            </a:extLst>
          </p:cNvPr>
          <p:cNvSpPr txBox="1">
            <a:spLocks noChangeArrowheads="1"/>
          </p:cNvSpPr>
          <p:nvPr/>
        </p:nvSpPr>
        <p:spPr bwMode="auto">
          <a:xfrm>
            <a:off x="509587" y="1097280"/>
            <a:ext cx="8047271" cy="242010"/>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429" b="1">
                <a:solidFill>
                  <a:srgbClr val="FFFFFF"/>
                </a:solidFill>
                <a:latin typeface="Calibri" panose="020F0502020204030204" pitchFamily="34" charset="0"/>
                <a:ea typeface="Calibri" panose="020F0502020204030204" pitchFamily="34" charset="0"/>
                <a:cs typeface="Times New Roman" panose="02020603050405020304" pitchFamily="18" charset="0"/>
              </a:rPr>
              <a:t>Conversation Preparation Prompt – Things to think about BEFORE you make contact with the person</a:t>
            </a:r>
            <a:endParaRPr lang="en-US" altLang="en-US" sz="1429">
              <a:solidFill>
                <a:srgbClr val="000000"/>
              </a:solidFill>
              <a:latin typeface="Arial" panose="020B0604020202020204" pitchFamily="34" charset="0"/>
            </a:endParaRPr>
          </a:p>
        </p:txBody>
      </p:sp>
      <p:sp>
        <p:nvSpPr>
          <p:cNvPr id="5" name="Text Box 1">
            <a:extLst>
              <a:ext uri="{FF2B5EF4-FFF2-40B4-BE49-F238E27FC236}">
                <a16:creationId xmlns:a16="http://schemas.microsoft.com/office/drawing/2014/main" id="{0DD9672B-2246-4597-B3BD-EC34117E0C77}"/>
              </a:ext>
            </a:extLst>
          </p:cNvPr>
          <p:cNvSpPr txBox="1">
            <a:spLocks noChangeArrowheads="1"/>
          </p:cNvSpPr>
          <p:nvPr/>
        </p:nvSpPr>
        <p:spPr bwMode="auto">
          <a:xfrm>
            <a:off x="521851" y="1406072"/>
            <a:ext cx="1808280" cy="2079424"/>
          </a:xfrm>
          <a:prstGeom prst="rect">
            <a:avLst/>
          </a:prstGeom>
          <a:solidFill>
            <a:srgbClr val="1F37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a:solidFill>
                  <a:srgbClr val="FFFFFF"/>
                </a:solidFill>
                <a:latin typeface="Calibri"/>
                <a:ea typeface="Calibri" panose="020F0502020204030204" pitchFamily="34" charset="0"/>
                <a:cs typeface="Times New Roman"/>
              </a:rPr>
              <a:t>TYPE OF CONVERSATION</a:t>
            </a:r>
            <a:endParaRPr lang="en-US" altLang="en-US" sz="1000" b="1">
              <a:solidFill>
                <a:srgbClr val="000000"/>
              </a:solidFill>
              <a:latin typeface="Calibri"/>
              <a:cs typeface="Times New Roman"/>
            </a:endParaRPr>
          </a:p>
          <a:p>
            <a:pPr defTabSz="653156" eaLnBrk="0" fontAlgn="base" hangingPunct="0">
              <a:spcBef>
                <a:spcPct val="0"/>
              </a:spcBef>
              <a:spcAft>
                <a:spcPct val="0"/>
              </a:spcAft>
              <a:buFontTx/>
              <a:buChar char="•"/>
            </a:pPr>
            <a:r>
              <a:rPr lang="en-US" altLang="en-US" sz="1000">
                <a:solidFill>
                  <a:srgbClr val="FFFFFF"/>
                </a:solidFill>
                <a:latin typeface="Calibri"/>
                <a:cs typeface="Times New Roman"/>
              </a:rPr>
              <a:t>Lincolnshire Conversation/discharge conversation</a:t>
            </a:r>
            <a:endParaRPr lang="en-US" altLang="en-US" sz="1000">
              <a:solidFill>
                <a:srgbClr val="000000"/>
              </a:solidFill>
              <a:latin typeface="Calibri"/>
              <a:cs typeface="Times New Roman"/>
            </a:endParaRPr>
          </a:p>
          <a:p>
            <a:pPr defTabSz="653156" eaLnBrk="0" fontAlgn="base" hangingPunct="0">
              <a:spcBef>
                <a:spcPct val="0"/>
              </a:spcBef>
              <a:spcAft>
                <a:spcPct val="0"/>
              </a:spcAft>
              <a:buFontTx/>
              <a:buChar char="•"/>
            </a:pPr>
            <a:r>
              <a:rPr lang="en-US" altLang="en-US" sz="1000">
                <a:solidFill>
                  <a:srgbClr val="FFFFFF"/>
                </a:solidFill>
                <a:latin typeface="Calibri"/>
                <a:ea typeface="Calibri" panose="020F0502020204030204" pitchFamily="34" charset="0"/>
                <a:cs typeface="Times New Roman"/>
              </a:rPr>
              <a:t>Adult Care Assessment</a:t>
            </a:r>
            <a:endParaRPr lang="en-US" altLang="en-US" sz="1000">
              <a:solidFill>
                <a:srgbClr val="000000"/>
              </a:solidFill>
              <a:latin typeface="Calibri"/>
              <a:cs typeface="Times New Roman"/>
            </a:endParaRPr>
          </a:p>
          <a:p>
            <a:pPr defTabSz="653156" eaLnBrk="0" fontAlgn="base" hangingPunct="0">
              <a:spcBef>
                <a:spcPct val="0"/>
              </a:spcBef>
              <a:spcAft>
                <a:spcPct val="0"/>
              </a:spcAft>
              <a:buFontTx/>
              <a:buChar char="•"/>
            </a:pPr>
            <a:r>
              <a:rPr lang="en-US" altLang="en-US" sz="1000">
                <a:solidFill>
                  <a:srgbClr val="FFFFFF"/>
                </a:solidFill>
                <a:latin typeface="Calibri"/>
                <a:ea typeface="Calibri" panose="020F0502020204030204" pitchFamily="34" charset="0"/>
                <a:cs typeface="Times New Roman"/>
              </a:rPr>
              <a:t>Review</a:t>
            </a:r>
            <a:endParaRPr lang="en-US" altLang="en-US" sz="1000">
              <a:solidFill>
                <a:srgbClr val="000000"/>
              </a:solidFill>
              <a:latin typeface="Calibri"/>
              <a:cs typeface="Times New Roman"/>
            </a:endParaRPr>
          </a:p>
          <a:p>
            <a:pPr defTabSz="653156" eaLnBrk="0" fontAlgn="base" hangingPunct="0">
              <a:spcBef>
                <a:spcPct val="0"/>
              </a:spcBef>
              <a:spcAft>
                <a:spcPct val="0"/>
              </a:spcAft>
            </a:pPr>
            <a:r>
              <a:rPr lang="en-US" altLang="en-US" sz="1000">
                <a:solidFill>
                  <a:srgbClr val="FFFFFF"/>
                </a:solidFill>
                <a:latin typeface="Calibri"/>
                <a:ea typeface="Calibri" panose="020F0502020204030204" pitchFamily="34" charset="0"/>
                <a:cs typeface="Times New Roman"/>
              </a:rPr>
              <a:t>M</a:t>
            </a:r>
            <a:r>
              <a:rPr lang="en-US" altLang="en-US" sz="1000" bmk="">
                <a:solidFill>
                  <a:srgbClr val="FFFFFF"/>
                </a:solidFill>
                <a:latin typeface="Calibri"/>
                <a:ea typeface="Calibri" panose="020F0502020204030204" pitchFamily="34" charset="0"/>
                <a:cs typeface="Times New Roman"/>
              </a:rPr>
              <a:t>ETHOD OF COMMUNICATING</a:t>
            </a:r>
            <a:endParaRPr lang="en-US" altLang="en-US" sz="1000">
              <a:solidFill>
                <a:srgbClr val="000000"/>
              </a:solidFill>
              <a:latin typeface="Calibri"/>
              <a:cs typeface="Times New Roman"/>
            </a:endParaRPr>
          </a:p>
          <a:p>
            <a:pPr defTabSz="653156" eaLnBrk="0" fontAlgn="base" hangingPunct="0">
              <a:spcBef>
                <a:spcPct val="0"/>
              </a:spcBef>
              <a:spcAft>
                <a:spcPct val="0"/>
              </a:spcAft>
              <a:buFontTx/>
              <a:buChar char="•"/>
            </a:pPr>
            <a:r>
              <a:rPr lang="en-US" altLang="en-US" sz="1000" bmk="_Hlk92438829">
                <a:solidFill>
                  <a:srgbClr val="FFFFFF"/>
                </a:solidFill>
                <a:latin typeface="Calibri"/>
                <a:ea typeface="Calibri" panose="020F0502020204030204" pitchFamily="34" charset="0"/>
                <a:cs typeface="Times New Roman"/>
              </a:rPr>
              <a:t>Face to face</a:t>
            </a:r>
            <a:endParaRPr lang="en-US" altLang="en-US" sz="1000" bmk="_Hlk92438829">
              <a:solidFill>
                <a:srgbClr val="000000"/>
              </a:solidFill>
              <a:latin typeface="Calibri"/>
              <a:cs typeface="Times New Roman"/>
            </a:endParaRPr>
          </a:p>
          <a:p>
            <a:pPr defTabSz="653156" eaLnBrk="0" fontAlgn="base" hangingPunct="0">
              <a:spcBef>
                <a:spcPct val="0"/>
              </a:spcBef>
              <a:spcAft>
                <a:spcPct val="0"/>
              </a:spcAft>
              <a:buFontTx/>
              <a:buChar char="•"/>
            </a:pPr>
            <a:r>
              <a:rPr lang="en-US" altLang="en-US" sz="1000" bmk="_Hlk92438829">
                <a:solidFill>
                  <a:srgbClr val="FFFFFF"/>
                </a:solidFill>
                <a:latin typeface="Calibri"/>
                <a:ea typeface="Calibri" panose="020F0502020204030204" pitchFamily="34" charset="0"/>
                <a:cs typeface="Times New Roman"/>
              </a:rPr>
              <a:t>Telephone conversation</a:t>
            </a:r>
            <a:endParaRPr lang="en-US" altLang="en-US" sz="1000" bmk="_Hlk92438829">
              <a:solidFill>
                <a:srgbClr val="000000"/>
              </a:solidFill>
              <a:latin typeface="Calibri"/>
              <a:cs typeface="Times New Roman"/>
            </a:endParaRPr>
          </a:p>
          <a:p>
            <a:pPr defTabSz="653156" eaLnBrk="0" fontAlgn="base" hangingPunct="0">
              <a:spcBef>
                <a:spcPct val="0"/>
              </a:spcBef>
              <a:spcAft>
                <a:spcPct val="0"/>
              </a:spcAft>
              <a:buFontTx/>
              <a:buChar char="•"/>
            </a:pPr>
            <a:r>
              <a:rPr lang="en-US" altLang="en-US" sz="1000" bmk="_Hlk92438829">
                <a:solidFill>
                  <a:srgbClr val="FFFFFF"/>
                </a:solidFill>
                <a:latin typeface="Calibri"/>
                <a:ea typeface="Calibri" panose="020F0502020204030204" pitchFamily="34" charset="0"/>
                <a:cs typeface="Times New Roman"/>
              </a:rPr>
              <a:t>Email</a:t>
            </a:r>
            <a:endParaRPr lang="en-US" altLang="en-US" sz="1000" bmk="_Hlk92438829">
              <a:solidFill>
                <a:srgbClr val="000000"/>
              </a:solidFill>
              <a:latin typeface="Calibri"/>
              <a:cs typeface="Times New Roman"/>
            </a:endParaRPr>
          </a:p>
          <a:p>
            <a:pPr defTabSz="653156" eaLnBrk="0" fontAlgn="base" hangingPunct="0">
              <a:spcBef>
                <a:spcPct val="0"/>
              </a:spcBef>
              <a:spcAft>
                <a:spcPct val="0"/>
              </a:spcAft>
              <a:buFontTx/>
              <a:buChar char="•"/>
            </a:pPr>
            <a:r>
              <a:rPr lang="en-US" altLang="en-US" sz="1000" bmk="_Hlk92438829">
                <a:solidFill>
                  <a:srgbClr val="FFFFFF"/>
                </a:solidFill>
                <a:latin typeface="Calibri"/>
                <a:ea typeface="Calibri" panose="020F0502020204030204" pitchFamily="34" charset="0"/>
                <a:cs typeface="Times New Roman"/>
              </a:rPr>
              <a:t>Text conversation</a:t>
            </a:r>
            <a:endParaRPr lang="en-US" altLang="en-US" sz="1000" bmk="_Hlk92438829">
              <a:solidFill>
                <a:srgbClr val="000000"/>
              </a:solidFill>
              <a:latin typeface="Calibri"/>
              <a:cs typeface="Times New Roman"/>
            </a:endParaRPr>
          </a:p>
          <a:p>
            <a:pPr defTabSz="653156" eaLnBrk="0" fontAlgn="base" hangingPunct="0">
              <a:spcBef>
                <a:spcPct val="0"/>
              </a:spcBef>
              <a:spcAft>
                <a:spcPct val="0"/>
              </a:spcAft>
              <a:buFontTx/>
              <a:buChar char="•"/>
            </a:pPr>
            <a:r>
              <a:rPr lang="en-US" altLang="en-US" sz="1000" bmk="_Hlk92438829">
                <a:solidFill>
                  <a:srgbClr val="FFFFFF"/>
                </a:solidFill>
                <a:latin typeface="Calibri"/>
                <a:ea typeface="Calibri" panose="020F0502020204030204" pitchFamily="34" charset="0"/>
                <a:cs typeface="Times New Roman"/>
              </a:rPr>
              <a:t>Video - MS Teams or Zoom</a:t>
            </a:r>
            <a:endParaRPr lang="en-US" altLang="en-US" sz="1000">
              <a:solidFill>
                <a:srgbClr val="FFFFFF"/>
              </a:solidFill>
              <a:latin typeface="Calibri"/>
              <a:ea typeface="Calibri" panose="020F0502020204030204" pitchFamily="34" charset="0"/>
              <a:cs typeface="Times New Roman"/>
            </a:endParaRPr>
          </a:p>
          <a:p>
            <a:pPr defTabSz="653156" eaLnBrk="0" fontAlgn="base" hangingPunct="0">
              <a:spcBef>
                <a:spcPct val="0"/>
              </a:spcBef>
              <a:spcAft>
                <a:spcPct val="0"/>
              </a:spcAft>
              <a:buFontTx/>
              <a:buChar char="•"/>
            </a:pPr>
            <a:r>
              <a:rPr lang="en-US" altLang="en-US" sz="1000" bmk="_Hlk92438829">
                <a:solidFill>
                  <a:srgbClr val="FFFFFF"/>
                </a:solidFill>
                <a:latin typeface="Calibri"/>
                <a:cs typeface="Times New Roman"/>
              </a:rPr>
              <a:t>Through other professionals</a:t>
            </a:r>
            <a:endParaRPr lang="en-US" altLang="en-US" sz="1000">
              <a:solidFill>
                <a:srgbClr val="000000"/>
              </a:solidFill>
              <a:latin typeface="Calibri"/>
              <a:cs typeface="Times New Roman"/>
            </a:endParaRPr>
          </a:p>
          <a:p>
            <a:pPr defTabSz="653156" eaLnBrk="0" fontAlgn="base" hangingPunct="0">
              <a:spcBef>
                <a:spcPct val="0"/>
              </a:spcBef>
              <a:spcAft>
                <a:spcPct val="0"/>
              </a:spcAft>
            </a:pPr>
            <a:endParaRPr lang="en-US" altLang="en-US" sz="1286" dirty="0">
              <a:solidFill>
                <a:srgbClr val="000000"/>
              </a:solidFill>
              <a:latin typeface="Arial" panose="020B0604020202020204" pitchFamily="34" charset="0"/>
            </a:endParaRPr>
          </a:p>
        </p:txBody>
      </p:sp>
      <p:sp>
        <p:nvSpPr>
          <p:cNvPr id="6" name="Text Box 3">
            <a:extLst>
              <a:ext uri="{FF2B5EF4-FFF2-40B4-BE49-F238E27FC236}">
                <a16:creationId xmlns:a16="http://schemas.microsoft.com/office/drawing/2014/main" id="{4A8DA7BB-874D-40BC-94DF-AC27CFC517FF}"/>
              </a:ext>
            </a:extLst>
          </p:cNvPr>
          <p:cNvSpPr txBox="1">
            <a:spLocks noChangeArrowheads="1"/>
          </p:cNvSpPr>
          <p:nvPr/>
        </p:nvSpPr>
        <p:spPr bwMode="auto">
          <a:xfrm>
            <a:off x="500874" y="3506108"/>
            <a:ext cx="2994435" cy="1555419"/>
          </a:xfrm>
          <a:prstGeom prst="rect">
            <a:avLst/>
          </a:prstGeom>
          <a:solidFill>
            <a:srgbClr val="1F37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CONFIRMING THE CONVERSATION WITH THE INDIVIDUAL</a:t>
            </a:r>
            <a:endParaRPr lang="en-US" altLang="en-US" sz="1000" dirty="0">
              <a:solidFill>
                <a:srgbClr val="000000"/>
              </a:solidFill>
              <a:latin typeface="Calibri" panose="020F0502020204030204"/>
            </a:endParaRPr>
          </a:p>
          <a:p>
            <a:pPr defTabSz="653156" eaLnBrk="0" fontAlgn="base" hangingPunct="0">
              <a:spcBef>
                <a:spcPct val="0"/>
              </a:spcBef>
              <a:spcAft>
                <a:spcPct val="0"/>
              </a:spcAft>
            </a:pPr>
            <a:r>
              <a:rPr lang="en-US" alt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Have you considered:</a:t>
            </a:r>
          </a:p>
          <a:p>
            <a:pPr defTabSz="653156" eaLnBrk="0" fontAlgn="base" hangingPunct="0">
              <a:spcBef>
                <a:spcPct val="0"/>
              </a:spcBef>
              <a:spcAft>
                <a:spcPct val="0"/>
              </a:spcAft>
              <a:buFontTx/>
              <a:buChar char="•"/>
            </a:pPr>
            <a:r>
              <a:rPr lang="en-US" alt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Location and possible impact of the environment on the person.</a:t>
            </a:r>
          </a:p>
          <a:p>
            <a:pPr defTabSz="653156" eaLnBrk="0" fontAlgn="base" hangingPunct="0">
              <a:spcBef>
                <a:spcPct val="0"/>
              </a:spcBef>
              <a:spcAft>
                <a:spcPct val="0"/>
              </a:spcAft>
              <a:buFontTx/>
              <a:buChar char="•"/>
            </a:pPr>
            <a:r>
              <a:rPr lang="en-US" altLang="en-US" sz="1000" dirty="0">
                <a:solidFill>
                  <a:schemeClr val="bg1"/>
                </a:solidFill>
                <a:latin typeface="Calibri" panose="020F0502020204030204"/>
              </a:rPr>
              <a:t>The persons wishes</a:t>
            </a:r>
          </a:p>
          <a:p>
            <a:pPr defTabSz="653156" eaLnBrk="0" fontAlgn="base" hangingPunct="0">
              <a:spcBef>
                <a:spcPct val="0"/>
              </a:spcBef>
              <a:spcAft>
                <a:spcPct val="0"/>
              </a:spcAft>
              <a:buFontTx/>
              <a:buChar char="•"/>
            </a:pPr>
            <a:r>
              <a:rPr lang="en-US" alt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Is there anyone else they’d like to be part of the conversation?</a:t>
            </a:r>
            <a:endParaRPr lang="en-US" altLang="en-US" sz="1000" dirty="0">
              <a:solidFill>
                <a:srgbClr val="000000"/>
              </a:solidFill>
              <a:latin typeface="Calibri" panose="020F0502020204030204"/>
            </a:endParaRPr>
          </a:p>
          <a:p>
            <a:pPr defTabSz="653156" eaLnBrk="0" fontAlgn="base" hangingPunct="0">
              <a:spcBef>
                <a:spcPct val="0"/>
              </a:spcBef>
              <a:spcAft>
                <a:spcPct val="0"/>
              </a:spcAft>
              <a:buFontTx/>
              <a:buChar char="•"/>
            </a:pPr>
            <a:r>
              <a:rPr lang="en-US" alt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Is work needed to build a relationship prior to the conversation?</a:t>
            </a:r>
          </a:p>
          <a:p>
            <a:pPr defTabSz="653156" eaLnBrk="0" fontAlgn="base" hangingPunct="0">
              <a:spcBef>
                <a:spcPct val="0"/>
              </a:spcBef>
              <a:spcAft>
                <a:spcPct val="0"/>
              </a:spcAft>
            </a:pPr>
            <a:endParaRPr lang="en-US" altLang="en-US" sz="1000" dirty="0">
              <a:solidFill>
                <a:srgbClr val="000000"/>
              </a:solidFill>
              <a:latin typeface="Calibri" panose="020F0502020204030204"/>
            </a:endParaRPr>
          </a:p>
        </p:txBody>
      </p:sp>
      <p:sp>
        <p:nvSpPr>
          <p:cNvPr id="7" name="Text Box 6">
            <a:extLst>
              <a:ext uri="{FF2B5EF4-FFF2-40B4-BE49-F238E27FC236}">
                <a16:creationId xmlns:a16="http://schemas.microsoft.com/office/drawing/2014/main" id="{A198AEE8-BF42-42E2-9C6D-5AE0422BEE5A}"/>
              </a:ext>
            </a:extLst>
          </p:cNvPr>
          <p:cNvSpPr txBox="1">
            <a:spLocks noChangeArrowheads="1"/>
          </p:cNvSpPr>
          <p:nvPr/>
        </p:nvSpPr>
        <p:spPr bwMode="auto">
          <a:xfrm>
            <a:off x="3607484" y="1406071"/>
            <a:ext cx="2447325" cy="2756765"/>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INDIVIDUAL CONTRIBUTION TO THE</a:t>
            </a:r>
            <a:endParaRPr lang="en-US" altLang="en-US" sz="1000" dirty="0">
              <a:solidFill>
                <a:srgbClr val="000000"/>
              </a:solidFill>
              <a:latin typeface="Calibri" panose="020F0502020204030204"/>
            </a:endParaRPr>
          </a:p>
          <a:p>
            <a:pPr defTabSz="653156" eaLnBrk="0" fontAlgn="base" hangingPunct="0">
              <a:spcBef>
                <a:spcPct val="0"/>
              </a:spcBef>
              <a:spcAft>
                <a:spcPct val="0"/>
              </a:spcAft>
            </a:pPr>
            <a:r>
              <a:rPr lang="en-US" altLang="en-US" sz="1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CONVERSATION</a:t>
            </a:r>
            <a:endParaRPr lang="en-US" altLang="en-US" sz="1000" dirty="0">
              <a:solidFill>
                <a:srgbClr val="000000"/>
              </a:solidFill>
              <a:latin typeface="Calibri" panose="020F0502020204030204"/>
            </a:endParaRPr>
          </a:p>
          <a:p>
            <a:pPr marL="285750" indent="-2857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cs typeface="Times New Roman" panose="02020603050405020304" pitchFamily="18" charset="0"/>
              </a:rPr>
              <a:t>Consider when is the best time to visit to </a:t>
            </a:r>
            <a:r>
              <a:rPr lang="en-US" altLang="en-US" sz="1000" dirty="0" err="1">
                <a:solidFill>
                  <a:srgbClr val="FFFFFF"/>
                </a:solidFill>
                <a:latin typeface="Calibri" panose="020F0502020204030204" pitchFamily="34" charset="0"/>
                <a:cs typeface="Times New Roman" panose="02020603050405020304" pitchFamily="18" charset="0"/>
              </a:rPr>
              <a:t>maximise</a:t>
            </a:r>
            <a:r>
              <a:rPr lang="en-US" altLang="en-US" sz="1000" dirty="0">
                <a:solidFill>
                  <a:srgbClr val="FFFFFF"/>
                </a:solidFill>
                <a:latin typeface="Calibri" panose="020F0502020204030204" pitchFamily="34" charset="0"/>
                <a:cs typeface="Times New Roman" panose="02020603050405020304" pitchFamily="18" charset="0"/>
              </a:rPr>
              <a:t> the persons contribution to the conversation. Do we need to break down information into smaller amounts. </a:t>
            </a:r>
            <a:r>
              <a:rPr lang="en-US" altLang="en-US" sz="1000" dirty="0" err="1">
                <a:solidFill>
                  <a:srgbClr val="FFFFFF"/>
                </a:solidFill>
                <a:latin typeface="Calibri" panose="020F0502020204030204" pitchFamily="34" charset="0"/>
                <a:cs typeface="Times New Roman" panose="02020603050405020304" pitchFamily="18" charset="0"/>
              </a:rPr>
              <a:t>E.g</a:t>
            </a:r>
            <a:r>
              <a:rPr lang="en-US" altLang="en-US" sz="1000" dirty="0">
                <a:solidFill>
                  <a:srgbClr val="FFFFFF"/>
                </a:solidFill>
                <a:latin typeface="Calibri" panose="020F0502020204030204" pitchFamily="34" charset="0"/>
                <a:cs typeface="Times New Roman" panose="02020603050405020304" pitchFamily="18" charset="0"/>
              </a:rPr>
              <a:t> more than one visit</a:t>
            </a:r>
          </a:p>
          <a:p>
            <a:pPr marL="285750" indent="-2857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cs typeface="Times New Roman" panose="02020603050405020304" pitchFamily="18" charset="0"/>
              </a:rPr>
              <a:t>Considering what is important to the person </a:t>
            </a:r>
          </a:p>
          <a:p>
            <a:pPr marL="285750" indent="-2857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cs typeface="Times New Roman" panose="02020603050405020304" pitchFamily="18" charset="0"/>
              </a:rPr>
              <a:t>Consider the impact on the persons involvement of who else (family dynamics?) / how many other people at the conversation (impact of MDT environment)</a:t>
            </a:r>
          </a:p>
          <a:p>
            <a:pPr marL="285750" indent="-2857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cs typeface="Times New Roman" panose="02020603050405020304" pitchFamily="18" charset="0"/>
              </a:rPr>
              <a:t>Consider what information you might give to the person in advance to </a:t>
            </a:r>
            <a:r>
              <a:rPr lang="en-US" altLang="en-US" sz="1000" dirty="0" err="1">
                <a:solidFill>
                  <a:srgbClr val="FFFFFF"/>
                </a:solidFill>
                <a:latin typeface="Calibri" panose="020F0502020204030204" pitchFamily="34" charset="0"/>
                <a:cs typeface="Times New Roman" panose="02020603050405020304" pitchFamily="18" charset="0"/>
              </a:rPr>
              <a:t>maximise</a:t>
            </a:r>
            <a:r>
              <a:rPr lang="en-US" altLang="en-US" sz="1000" dirty="0">
                <a:solidFill>
                  <a:srgbClr val="FFFFFF"/>
                </a:solidFill>
                <a:latin typeface="Calibri" panose="020F0502020204030204" pitchFamily="34" charset="0"/>
                <a:cs typeface="Times New Roman" panose="02020603050405020304" pitchFamily="18" charset="0"/>
              </a:rPr>
              <a:t> their involvement</a:t>
            </a:r>
          </a:p>
          <a:p>
            <a:pPr marL="285750" indent="-2857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cs typeface="Times New Roman" panose="02020603050405020304" pitchFamily="18" charset="0"/>
              </a:rPr>
              <a:t>Does the person need an advocate?</a:t>
            </a:r>
          </a:p>
          <a:p>
            <a:pPr marL="285750" indent="-285750" defTabSz="653156" eaLnBrk="0" fontAlgn="base" hangingPunct="0">
              <a:spcBef>
                <a:spcPct val="0"/>
              </a:spcBef>
              <a:spcAft>
                <a:spcPct val="0"/>
              </a:spcAft>
              <a:buFont typeface="Arial" panose="020B0604020202020204" pitchFamily="34" charset="0"/>
              <a:buChar char="•"/>
            </a:pPr>
            <a:endParaRPr lang="en-US" altLang="en-US" sz="1000" dirty="0">
              <a:solidFill>
                <a:srgbClr val="FFFFFF"/>
              </a:solidFill>
              <a:latin typeface="Calibri" panose="020F0502020204030204" pitchFamily="34" charset="0"/>
              <a:cs typeface="Times New Roman" panose="02020603050405020304" pitchFamily="18" charset="0"/>
            </a:endParaRPr>
          </a:p>
        </p:txBody>
      </p:sp>
      <p:sp>
        <p:nvSpPr>
          <p:cNvPr id="9" name="Text Box 3">
            <a:extLst>
              <a:ext uri="{FF2B5EF4-FFF2-40B4-BE49-F238E27FC236}">
                <a16:creationId xmlns:a16="http://schemas.microsoft.com/office/drawing/2014/main" id="{0C0AA5C9-EF5D-421E-A7A0-4BB353EE636E}"/>
              </a:ext>
            </a:extLst>
          </p:cNvPr>
          <p:cNvSpPr txBox="1">
            <a:spLocks noChangeArrowheads="1"/>
          </p:cNvSpPr>
          <p:nvPr/>
        </p:nvSpPr>
        <p:spPr bwMode="auto">
          <a:xfrm>
            <a:off x="2424880" y="1449788"/>
            <a:ext cx="1070429" cy="1945821"/>
          </a:xfrm>
          <a:prstGeom prst="rect">
            <a:avLst/>
          </a:prstGeom>
          <a:solidFill>
            <a:srgbClr val="FFFFFF"/>
          </a:solidFill>
          <a:ln w="9525">
            <a:solidFill>
              <a:srgbClr val="000000"/>
            </a:solidFill>
            <a:miter lim="800000"/>
            <a:headEnd/>
            <a:tailEnd/>
          </a:ln>
        </p:spPr>
        <p:txBody>
          <a:bodyPr vert="horz" wrap="square" lIns="65314" tIns="32657" rIns="65314" bIns="32657" numCol="1" anchor="t" anchorCtr="0" compatLnSpc="1">
            <a:prstTxWarp prst="textNoShape">
              <a:avLst/>
            </a:prstTxWarp>
          </a:bodyPr>
          <a:lstStyle/>
          <a:p>
            <a:pPr algn="ctr" defTabSz="653156" eaLnBrk="0" fontAlgn="base" hangingPunct="0">
              <a:spcBef>
                <a:spcPct val="0"/>
              </a:spcBef>
              <a:spcAft>
                <a:spcPct val="0"/>
              </a:spcAft>
            </a:pPr>
            <a:r>
              <a:rPr lang="en-US" altLang="en-US" sz="821" b="1">
                <a:solidFill>
                  <a:srgbClr val="193F78">
                    <a:lumMod val="75000"/>
                  </a:srgbClr>
                </a:solidFill>
                <a:latin typeface="Calibri" panose="020F0502020204030204" pitchFamily="34" charset="0"/>
                <a:ea typeface="Calibri" panose="020F0502020204030204" pitchFamily="34" charset="0"/>
                <a:cs typeface="Times New Roman" panose="02020603050405020304" pitchFamily="18" charset="0"/>
              </a:rPr>
              <a:t>This tool is designed as a prompt to help you think about any actions or considerations you might want to discuss with the person you are working with to ensure any future conversations are as person </a:t>
            </a:r>
            <a:r>
              <a:rPr lang="en-US" altLang="en-US" sz="821" b="1" err="1">
                <a:solidFill>
                  <a:srgbClr val="193F78">
                    <a:lumMod val="75000"/>
                  </a:srgbClr>
                </a:solidFill>
                <a:latin typeface="Calibri" panose="020F0502020204030204" pitchFamily="34" charset="0"/>
                <a:ea typeface="Calibri" panose="020F0502020204030204" pitchFamily="34" charset="0"/>
                <a:cs typeface="Times New Roman" panose="02020603050405020304" pitchFamily="18" charset="0"/>
              </a:rPr>
              <a:t>centred</a:t>
            </a:r>
            <a:r>
              <a:rPr lang="en-US" altLang="en-US" sz="821" b="1">
                <a:solidFill>
                  <a:srgbClr val="193F78">
                    <a:lumMod val="75000"/>
                  </a:srgbClr>
                </a:solidFill>
                <a:latin typeface="Calibri" panose="020F0502020204030204" pitchFamily="34" charset="0"/>
                <a:ea typeface="Calibri" panose="020F0502020204030204" pitchFamily="34" charset="0"/>
                <a:cs typeface="Times New Roman" panose="02020603050405020304" pitchFamily="18" charset="0"/>
              </a:rPr>
              <a:t> and strengths based as possible. It is not a checklist</a:t>
            </a:r>
            <a:endParaRPr lang="en-US" altLang="en-US" sz="821">
              <a:solidFill>
                <a:srgbClr val="193F78">
                  <a:lumMod val="75000"/>
                </a:srgbClr>
              </a:solidFill>
              <a:latin typeface="Arial" panose="020B0604020202020204" pitchFamily="34" charset="0"/>
            </a:endParaRPr>
          </a:p>
        </p:txBody>
      </p:sp>
      <p:sp>
        <p:nvSpPr>
          <p:cNvPr id="10" name="Text Box 9">
            <a:extLst>
              <a:ext uri="{FF2B5EF4-FFF2-40B4-BE49-F238E27FC236}">
                <a16:creationId xmlns:a16="http://schemas.microsoft.com/office/drawing/2014/main" id="{44C1F106-6780-4E23-B8A0-F9DC3A9550F3}"/>
              </a:ext>
            </a:extLst>
          </p:cNvPr>
          <p:cNvSpPr txBox="1">
            <a:spLocks noChangeArrowheads="1"/>
          </p:cNvSpPr>
          <p:nvPr/>
        </p:nvSpPr>
        <p:spPr bwMode="auto">
          <a:xfrm>
            <a:off x="6158272" y="1396444"/>
            <a:ext cx="2398586" cy="2127629"/>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CONVERSATION APPROACH</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Look at goals / outcomes set previously– any other services in place</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What technology do they have access to? (internet, smart phone)</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What network of support do they already have?</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Information from contact, previous conversations and case records.</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What strengths do they have that can be built upon?</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Consider legal requirements (MCA, Safeguarding etc.)</a:t>
            </a:r>
            <a:endParaRPr lang="en-US" altLang="en-US" sz="1286" dirty="0">
              <a:solidFill>
                <a:srgbClr val="000000"/>
              </a:solidFill>
              <a:latin typeface="Arial" panose="020B0604020202020204" pitchFamily="34" charset="0"/>
            </a:endParaRPr>
          </a:p>
        </p:txBody>
      </p:sp>
      <p:sp>
        <p:nvSpPr>
          <p:cNvPr id="11" name="Text Box 11">
            <a:extLst>
              <a:ext uri="{FF2B5EF4-FFF2-40B4-BE49-F238E27FC236}">
                <a16:creationId xmlns:a16="http://schemas.microsoft.com/office/drawing/2014/main" id="{E1FE9A19-614B-49D7-900A-164AA09FF9C3}"/>
              </a:ext>
            </a:extLst>
          </p:cNvPr>
          <p:cNvSpPr txBox="1">
            <a:spLocks noChangeArrowheads="1"/>
          </p:cNvSpPr>
          <p:nvPr/>
        </p:nvSpPr>
        <p:spPr bwMode="auto">
          <a:xfrm>
            <a:off x="3607479" y="4368799"/>
            <a:ext cx="2447324" cy="1155335"/>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OTHERS CONTRIBUTION TO THE</a:t>
            </a:r>
            <a:endParaRPr lang="en-US" altLang="en-US" sz="1000" dirty="0">
              <a:solidFill>
                <a:srgbClr val="000000"/>
              </a:solidFill>
              <a:latin typeface="Calibri" panose="020F0502020204030204"/>
            </a:endParaRPr>
          </a:p>
          <a:p>
            <a:pPr defTabSz="653156" eaLnBrk="0" fontAlgn="base" hangingPunct="0">
              <a:spcBef>
                <a:spcPct val="0"/>
              </a:spcBef>
              <a:spcAft>
                <a:spcPct val="0"/>
              </a:spcAft>
            </a:pPr>
            <a:r>
              <a:rPr lang="en-US" altLang="en-US" sz="1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CONVERSATION</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cs typeface="Times New Roman" panose="02020603050405020304" pitchFamily="18" charset="0"/>
              </a:rPr>
              <a:t>Considering the position of others/</a:t>
            </a:r>
            <a:r>
              <a:rPr lang="en-US" altLang="en-US" sz="1000" dirty="0" err="1">
                <a:solidFill>
                  <a:srgbClr val="FFFFFF"/>
                </a:solidFill>
                <a:latin typeface="Calibri" panose="020F0502020204030204" pitchFamily="34" charset="0"/>
                <a:cs typeface="Times New Roman" panose="02020603050405020304" pitchFamily="18" charset="0"/>
              </a:rPr>
              <a:t>organisations</a:t>
            </a:r>
            <a:r>
              <a:rPr lang="en-US" altLang="en-US" sz="1000" dirty="0">
                <a:solidFill>
                  <a:srgbClr val="FFFFFF"/>
                </a:solidFill>
                <a:latin typeface="Calibri" panose="020F0502020204030204" pitchFamily="34" charset="0"/>
                <a:cs typeface="Times New Roman" panose="02020603050405020304" pitchFamily="18" charset="0"/>
              </a:rPr>
              <a:t> involved with the person and see their perspective. Consider how this might influence their contribution. </a:t>
            </a:r>
            <a:endParaRPr lang="en-US" altLang="en-US" sz="1000" dirty="0">
              <a:solidFill>
                <a:srgbClr val="000000"/>
              </a:solidFill>
              <a:latin typeface="Calibri" panose="020F0502020204030204"/>
            </a:endParaRPr>
          </a:p>
          <a:p>
            <a:pPr defTabSz="653156" eaLnBrk="0" fontAlgn="base" hangingPunct="0">
              <a:spcBef>
                <a:spcPct val="0"/>
              </a:spcBef>
              <a:spcAft>
                <a:spcPct val="0"/>
              </a:spcAft>
            </a:pPr>
            <a:endParaRPr lang="en-US" altLang="en-US" sz="1286" dirty="0">
              <a:solidFill>
                <a:srgbClr val="000000"/>
              </a:solidFill>
              <a:latin typeface="Arial" panose="020B0604020202020204" pitchFamily="34" charset="0"/>
            </a:endParaRPr>
          </a:p>
        </p:txBody>
      </p:sp>
      <p:sp>
        <p:nvSpPr>
          <p:cNvPr id="12" name="Text Box 12">
            <a:extLst>
              <a:ext uri="{FF2B5EF4-FFF2-40B4-BE49-F238E27FC236}">
                <a16:creationId xmlns:a16="http://schemas.microsoft.com/office/drawing/2014/main" id="{19F052C0-0129-4318-8678-4C4740207094}"/>
              </a:ext>
            </a:extLst>
          </p:cNvPr>
          <p:cNvSpPr txBox="1">
            <a:spLocks noChangeArrowheads="1"/>
          </p:cNvSpPr>
          <p:nvPr/>
        </p:nvSpPr>
        <p:spPr bwMode="auto">
          <a:xfrm>
            <a:off x="500874" y="5082139"/>
            <a:ext cx="3003144" cy="1466443"/>
          </a:xfrm>
          <a:prstGeom prst="rect">
            <a:avLst/>
          </a:prstGeom>
          <a:solidFill>
            <a:srgbClr val="70AD47"/>
          </a:solidFill>
          <a:ln>
            <a:noFill/>
          </a:ln>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COMMUNICATION NEEDS</a:t>
            </a:r>
            <a:endParaRPr lang="en-US" altLang="en-US" sz="1000" dirty="0">
              <a:solidFill>
                <a:srgbClr val="FFFFFF"/>
              </a:solidFill>
              <a:latin typeface="Calibri" panose="020F0502020204030204" pitchFamily="34" charset="0"/>
              <a:cs typeface="Times New Roman" panose="02020603050405020304" pitchFamily="18" charset="0"/>
            </a:endParaRPr>
          </a:p>
          <a:p>
            <a:pPr defTabSz="653156" eaLnBrk="0" fontAlgn="base" hangingPunct="0">
              <a:spcBef>
                <a:spcPct val="0"/>
              </a:spcBef>
              <a:spcAft>
                <a:spcPct val="0"/>
              </a:spcAft>
              <a:buFontTx/>
              <a:buChar char="•"/>
            </a:pPr>
            <a:r>
              <a:rPr lang="en-US" altLang="en-US" sz="1000" dirty="0">
                <a:solidFill>
                  <a:srgbClr val="FFFFFF"/>
                </a:solidFill>
                <a:latin typeface="Calibri" panose="020F0502020204030204" pitchFamily="34" charset="0"/>
                <a:cs typeface="Times New Roman" panose="02020603050405020304" pitchFamily="18" charset="0"/>
              </a:rPr>
              <a:t>Know the persons communication needs and be prepared for different communication needs with appropriate tools (</a:t>
            </a:r>
            <a:r>
              <a:rPr lang="en-US" altLang="en-US" sz="1000" dirty="0" err="1">
                <a:solidFill>
                  <a:srgbClr val="FFFFFF"/>
                </a:solidFill>
                <a:latin typeface="Calibri" panose="020F0502020204030204" pitchFamily="34" charset="0"/>
                <a:cs typeface="Times New Roman" panose="02020603050405020304" pitchFamily="18" charset="0"/>
              </a:rPr>
              <a:t>e.g</a:t>
            </a:r>
            <a:r>
              <a:rPr lang="en-US" altLang="en-US" sz="1000" dirty="0">
                <a:solidFill>
                  <a:srgbClr val="FFFFFF"/>
                </a:solidFill>
                <a:latin typeface="Calibri" panose="020F0502020204030204" pitchFamily="34" charset="0"/>
                <a:cs typeface="Times New Roman" panose="02020603050405020304" pitchFamily="18" charset="0"/>
              </a:rPr>
              <a:t> language/ non verbal)</a:t>
            </a:r>
          </a:p>
          <a:p>
            <a:pPr defTabSz="653156" eaLnBrk="0" fontAlgn="base" hangingPunct="0">
              <a:spcBef>
                <a:spcPct val="0"/>
              </a:spcBef>
              <a:spcAft>
                <a:spcPct val="0"/>
              </a:spcAft>
              <a:buFontTx/>
              <a:buChar char="•"/>
            </a:pPr>
            <a:r>
              <a:rPr lang="en-US" altLang="en-US" sz="1000" dirty="0">
                <a:solidFill>
                  <a:srgbClr val="FFFFFF"/>
                </a:solidFill>
                <a:latin typeface="Calibri" panose="020F0502020204030204" pitchFamily="34" charset="0"/>
                <a:cs typeface="Times New Roman" panose="02020603050405020304" pitchFamily="18" charset="0"/>
              </a:rPr>
              <a:t>Consider verbal communication/ non-verbal communication and Communication Aids</a:t>
            </a:r>
          </a:p>
          <a:p>
            <a:pPr defTabSz="653156" eaLnBrk="0" fontAlgn="base" hangingPunct="0">
              <a:spcBef>
                <a:spcPct val="0"/>
              </a:spcBef>
              <a:spcAft>
                <a:spcPct val="0"/>
              </a:spcAft>
              <a:buFontTx/>
              <a:buChar char="•"/>
            </a:pPr>
            <a:r>
              <a:rPr lang="en-US" altLang="en-US" sz="1000" dirty="0">
                <a:solidFill>
                  <a:srgbClr val="FFFFFF"/>
                </a:solidFill>
                <a:latin typeface="Calibri" panose="020F0502020204030204" pitchFamily="34" charset="0"/>
                <a:cs typeface="Times New Roman" panose="02020603050405020304" pitchFamily="18" charset="0"/>
              </a:rPr>
              <a:t>Liaise with SALT if involved</a:t>
            </a:r>
          </a:p>
          <a:p>
            <a:pPr defTabSz="653156" eaLnBrk="0" fontAlgn="base" hangingPunct="0">
              <a:spcBef>
                <a:spcPct val="0"/>
              </a:spcBef>
              <a:spcAft>
                <a:spcPct val="0"/>
              </a:spcAft>
              <a:buFontTx/>
              <a:buChar char="•"/>
            </a:pPr>
            <a:r>
              <a:rPr lang="en-US" altLang="en-US" sz="1000" dirty="0">
                <a:solidFill>
                  <a:srgbClr val="FFFFFF"/>
                </a:solidFill>
                <a:latin typeface="Calibri" panose="020F0502020204030204" pitchFamily="34" charset="0"/>
                <a:cs typeface="Times New Roman" panose="02020603050405020304" pitchFamily="18" charset="0"/>
              </a:rPr>
              <a:t>Understand any diversity/ cultural considerations that may influence how you should communicate</a:t>
            </a:r>
          </a:p>
          <a:p>
            <a:pPr defTabSz="653156" eaLnBrk="0" fontAlgn="base" hangingPunct="0">
              <a:spcBef>
                <a:spcPct val="0"/>
              </a:spcBef>
              <a:spcAft>
                <a:spcPct val="0"/>
              </a:spcAft>
              <a:buFontTx/>
              <a:buChar char="•"/>
            </a:pPr>
            <a:endParaRPr lang="en-US" altLang="en-US" sz="1000" dirty="0">
              <a:solidFill>
                <a:srgbClr val="FFFFFF"/>
              </a:solidFill>
              <a:latin typeface="Calibri" panose="020F0502020204030204" pitchFamily="34" charset="0"/>
              <a:cs typeface="Times New Roman" panose="02020603050405020304" pitchFamily="18" charset="0"/>
            </a:endParaRPr>
          </a:p>
          <a:p>
            <a:pPr defTabSz="653156" eaLnBrk="0" fontAlgn="base" hangingPunct="0">
              <a:spcBef>
                <a:spcPct val="0"/>
              </a:spcBef>
              <a:spcAft>
                <a:spcPct val="0"/>
              </a:spcAft>
              <a:buFontTx/>
              <a:buChar char="•"/>
            </a:pPr>
            <a:endParaRPr lang="en-US" altLang="en-US" sz="1000" dirty="0">
              <a:solidFill>
                <a:srgbClr val="FFFFFF"/>
              </a:solidFill>
              <a:latin typeface="Calibri" panose="020F0502020204030204" pitchFamily="34" charset="0"/>
              <a:cs typeface="Times New Roman" panose="02020603050405020304" pitchFamily="18" charset="0"/>
            </a:endParaRPr>
          </a:p>
        </p:txBody>
      </p:sp>
      <p:sp>
        <p:nvSpPr>
          <p:cNvPr id="13" name="Text Box 14">
            <a:extLst>
              <a:ext uri="{FF2B5EF4-FFF2-40B4-BE49-F238E27FC236}">
                <a16:creationId xmlns:a16="http://schemas.microsoft.com/office/drawing/2014/main" id="{D212A085-FB4E-44A7-9E22-236C9687AC66}"/>
              </a:ext>
            </a:extLst>
          </p:cNvPr>
          <p:cNvSpPr txBox="1">
            <a:spLocks noChangeArrowheads="1"/>
          </p:cNvSpPr>
          <p:nvPr/>
        </p:nvSpPr>
        <p:spPr bwMode="auto">
          <a:xfrm>
            <a:off x="6158270" y="3559751"/>
            <a:ext cx="2398586" cy="18697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dirty="0">
                <a:solidFill>
                  <a:srgbClr val="FFFFFF"/>
                </a:solidFill>
                <a:latin typeface="Calibri"/>
                <a:ea typeface="Calibri" panose="020F0502020204030204" pitchFamily="34" charset="0"/>
                <a:cs typeface="Times New Roman"/>
              </a:rPr>
              <a:t>CONVERSATION PREPARATION – Allow time to research before making contact</a:t>
            </a:r>
            <a:endParaRPr lang="en-US" altLang="en-US" sz="1000" dirty="0">
              <a:solidFill>
                <a:srgbClr val="FFFFFF"/>
              </a:solidFill>
              <a:latin typeface="Calibri"/>
              <a:cs typeface="Times New Roman"/>
            </a:endParaRP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a:cs typeface="Times New Roman"/>
              </a:rPr>
              <a:t>Gather background knowledge of the person so that they feel valued</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a:cs typeface="Times New Roman"/>
              </a:rPr>
              <a:t>Speak to the persons support networks </a:t>
            </a:r>
            <a:r>
              <a:rPr lang="en-US" altLang="en-US" sz="1000" dirty="0" err="1">
                <a:solidFill>
                  <a:srgbClr val="FFFFFF"/>
                </a:solidFill>
                <a:latin typeface="Calibri"/>
                <a:cs typeface="Times New Roman"/>
              </a:rPr>
              <a:t>e.g</a:t>
            </a:r>
            <a:r>
              <a:rPr lang="en-US" altLang="en-US" sz="1000" dirty="0">
                <a:solidFill>
                  <a:srgbClr val="FFFFFF"/>
                </a:solidFill>
                <a:latin typeface="Calibri"/>
                <a:cs typeface="Times New Roman"/>
              </a:rPr>
              <a:t> family/ friends. </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a:cs typeface="Times New Roman"/>
              </a:rPr>
              <a:t>Gathering information from other professionals. Therapy reports/ medical records/ info from medical professionals</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a:cs typeface="Times New Roman"/>
              </a:rPr>
              <a:t>Read previous records, hospital records and information from referral</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a:cs typeface="Times New Roman"/>
              </a:rPr>
              <a:t>What could the person do previously?</a:t>
            </a:r>
          </a:p>
          <a:p>
            <a:pPr defTabSz="653156" eaLnBrk="0" fontAlgn="base" hangingPunct="0">
              <a:spcBef>
                <a:spcPct val="0"/>
              </a:spcBef>
              <a:spcAft>
                <a:spcPct val="0"/>
              </a:spcAft>
            </a:pPr>
            <a:endParaRPr lang="en-US" altLang="en-US" sz="1000" dirty="0">
              <a:solidFill>
                <a:srgbClr val="FFFFFF"/>
              </a:solidFill>
              <a:latin typeface="Calibri" panose="020F0502020204030204" pitchFamily="34" charset="0"/>
              <a:cs typeface="Times New Roman" panose="02020603050405020304" pitchFamily="18" charset="0"/>
            </a:endParaRPr>
          </a:p>
          <a:p>
            <a:pPr defTabSz="653156" eaLnBrk="0" fontAlgn="base" hangingPunct="0">
              <a:spcBef>
                <a:spcPct val="0"/>
              </a:spcBef>
              <a:spcAft>
                <a:spcPct val="0"/>
              </a:spcAft>
            </a:pPr>
            <a:endParaRPr lang="en-US" altLang="en-US" sz="1000" dirty="0">
              <a:solidFill>
                <a:srgbClr val="000000"/>
              </a:solidFill>
              <a:latin typeface="Calibri" panose="020F0502020204030204"/>
            </a:endParaRPr>
          </a:p>
          <a:p>
            <a:pPr defTabSz="653156" eaLnBrk="0" fontAlgn="base" hangingPunct="0">
              <a:spcBef>
                <a:spcPct val="0"/>
              </a:spcBef>
              <a:spcAft>
                <a:spcPct val="0"/>
              </a:spcAft>
            </a:pPr>
            <a:endParaRPr lang="en-US" altLang="en-US" sz="1286" dirty="0">
              <a:solidFill>
                <a:srgbClr val="000000"/>
              </a:solidFill>
              <a:latin typeface="Arial" panose="020B0604020202020204" pitchFamily="34" charset="0"/>
            </a:endParaRPr>
          </a:p>
        </p:txBody>
      </p:sp>
      <p:sp>
        <p:nvSpPr>
          <p:cNvPr id="14" name="Rectangle 11">
            <a:extLst>
              <a:ext uri="{FF2B5EF4-FFF2-40B4-BE49-F238E27FC236}">
                <a16:creationId xmlns:a16="http://schemas.microsoft.com/office/drawing/2014/main" id="{89D98DB2-40A3-4CC9-9819-D1E84D6F04E7}"/>
              </a:ext>
            </a:extLst>
          </p:cNvPr>
          <p:cNvSpPr>
            <a:spLocks noChangeArrowheads="1"/>
          </p:cNvSpPr>
          <p:nvPr/>
        </p:nvSpPr>
        <p:spPr bwMode="auto">
          <a:xfrm>
            <a:off x="0" y="31372"/>
            <a:ext cx="131968" cy="26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pPr defTabSz="326578"/>
            <a:endParaRPr lang="en-GB" sz="1286">
              <a:solidFill>
                <a:srgbClr val="000000"/>
              </a:solidFill>
              <a:latin typeface="Calibri" panose="020F0502020204030204"/>
            </a:endParaRPr>
          </a:p>
        </p:txBody>
      </p:sp>
      <p:sp>
        <p:nvSpPr>
          <p:cNvPr id="15" name="Text Box 11">
            <a:extLst>
              <a:ext uri="{FF2B5EF4-FFF2-40B4-BE49-F238E27FC236}">
                <a16:creationId xmlns:a16="http://schemas.microsoft.com/office/drawing/2014/main" id="{6F2302EA-8403-4779-8162-148F22381EDC}"/>
              </a:ext>
            </a:extLst>
          </p:cNvPr>
          <p:cNvSpPr txBox="1">
            <a:spLocks noChangeArrowheads="1"/>
          </p:cNvSpPr>
          <p:nvPr/>
        </p:nvSpPr>
        <p:spPr bwMode="auto">
          <a:xfrm>
            <a:off x="3607479" y="5631238"/>
            <a:ext cx="2447324" cy="896715"/>
          </a:xfrm>
          <a:prstGeom prst="rect">
            <a:avLst/>
          </a:prstGeom>
          <a:solidFill>
            <a:srgbClr val="002060"/>
          </a:solidFill>
          <a:ln>
            <a:noFill/>
          </a:ln>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RELEVANT KNOWLEDGE</a:t>
            </a:r>
          </a:p>
          <a:p>
            <a:pPr marL="171450" indent="-171450"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cs typeface="Times New Roman" panose="02020603050405020304" pitchFamily="18" charset="0"/>
              </a:rPr>
              <a:t>Knowledge about where the person lives/how to find information about community groups/services</a:t>
            </a:r>
          </a:p>
          <a:p>
            <a:pPr defTabSz="653156" eaLnBrk="0" fontAlgn="base" hangingPunct="0">
              <a:spcBef>
                <a:spcPct val="0"/>
              </a:spcBef>
              <a:spcAft>
                <a:spcPct val="0"/>
              </a:spcAft>
              <a:buFont typeface="Arial" panose="020B0604020202020204" pitchFamily="34" charset="0"/>
              <a:buChar char="•"/>
            </a:pPr>
            <a:r>
              <a:rPr lang="en-US" altLang="en-US" sz="1000" dirty="0">
                <a:solidFill>
                  <a:srgbClr val="FFFFFF"/>
                </a:solidFill>
                <a:latin typeface="Calibri" panose="020F0502020204030204" pitchFamily="34" charset="0"/>
                <a:cs typeface="Times New Roman" panose="02020603050405020304" pitchFamily="18" charset="0"/>
              </a:rPr>
              <a:t>  Knowledge of TEC</a:t>
            </a:r>
            <a:endParaRPr lang="en-US" altLang="en-US" sz="1286" dirty="0">
              <a:solidFill>
                <a:srgbClr val="000000"/>
              </a:solidFill>
              <a:latin typeface="Arial" panose="020B0604020202020204" pitchFamily="34" charset="0"/>
            </a:endParaRPr>
          </a:p>
        </p:txBody>
      </p:sp>
      <p:sp>
        <p:nvSpPr>
          <p:cNvPr id="17" name="Text Box 11">
            <a:extLst>
              <a:ext uri="{FF2B5EF4-FFF2-40B4-BE49-F238E27FC236}">
                <a16:creationId xmlns:a16="http://schemas.microsoft.com/office/drawing/2014/main" id="{22BA1F79-185C-47C9-96CA-1822C87E5140}"/>
              </a:ext>
            </a:extLst>
          </p:cNvPr>
          <p:cNvSpPr txBox="1">
            <a:spLocks noChangeArrowheads="1"/>
          </p:cNvSpPr>
          <p:nvPr/>
        </p:nvSpPr>
        <p:spPr bwMode="auto">
          <a:xfrm>
            <a:off x="6158270" y="5565944"/>
            <a:ext cx="2398586" cy="962009"/>
          </a:xfrm>
          <a:prstGeom prst="rect">
            <a:avLst/>
          </a:prstGeom>
          <a:ln/>
        </p:spPr>
        <p:style>
          <a:lnRef idx="2">
            <a:schemeClr val="dk1"/>
          </a:lnRef>
          <a:fillRef idx="1">
            <a:schemeClr val="lt1"/>
          </a:fillRef>
          <a:effectRef idx="0">
            <a:schemeClr val="dk1"/>
          </a:effectRef>
          <a:fontRef idx="minor">
            <a:schemeClr val="dk1"/>
          </a:fontRef>
        </p:style>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PLANNING THE CONVERSATION</a:t>
            </a:r>
          </a:p>
          <a:p>
            <a:pPr indent="-171450" defTabSz="653156" eaLnBrk="0" fontAlgn="base" hangingPunct="0">
              <a:spcBef>
                <a:spcPct val="0"/>
              </a:spcBef>
              <a:spcAft>
                <a:spcPct val="0"/>
              </a:spcAft>
              <a:buFontTx/>
              <a:buChar char="•"/>
            </a:pPr>
            <a:r>
              <a:rPr lang="en-US" altLang="en-US" sz="1000" dirty="0">
                <a:solidFill>
                  <a:srgbClr val="002060"/>
                </a:solidFill>
                <a:latin typeface="Calibri" panose="020F0502020204030204" pitchFamily="34" charset="0"/>
                <a:cs typeface="Times New Roman" panose="02020603050405020304" pitchFamily="18" charset="0"/>
              </a:rPr>
              <a:t>Make sure you have enough time to do the conversation justice</a:t>
            </a:r>
          </a:p>
          <a:p>
            <a:pPr indent="-171450" defTabSz="653156" eaLnBrk="0" fontAlgn="base" hangingPunct="0">
              <a:spcBef>
                <a:spcPct val="0"/>
              </a:spcBef>
              <a:spcAft>
                <a:spcPct val="0"/>
              </a:spcAft>
              <a:buFontTx/>
              <a:buChar char="•"/>
            </a:pPr>
            <a:r>
              <a:rPr lang="en-US" altLang="en-US" sz="1000" dirty="0">
                <a:solidFill>
                  <a:srgbClr val="002060"/>
                </a:solidFill>
                <a:latin typeface="Calibri" panose="020F0502020204030204" pitchFamily="34" charset="0"/>
                <a:cs typeface="Times New Roman" panose="02020603050405020304" pitchFamily="18" charset="0"/>
              </a:rPr>
              <a:t>Be Open Minded – Don’t rule anything out</a:t>
            </a:r>
            <a:endParaRPr lang="en-US" altLang="en-US" sz="1286" dirty="0">
              <a:solidFill>
                <a:srgbClr val="00206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0434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905769"/>
            <a:ext cx="9144000" cy="404983"/>
          </a:xfrm>
          <a:prstGeom prst="rect">
            <a:avLst/>
          </a:prstGeom>
          <a:noFill/>
        </p:spPr>
        <p:txBody>
          <a:bodyPr wrap="square" rtlCol="0">
            <a:spAutoFit/>
          </a:bodyPr>
          <a:lstStyle/>
          <a:p>
            <a:pPr algn="ctr" defTabSz="844073" fontAlgn="base">
              <a:spcBef>
                <a:spcPct val="0"/>
              </a:spcBef>
              <a:spcAft>
                <a:spcPct val="0"/>
              </a:spcAft>
              <a:buClr>
                <a:srgbClr val="E0396E"/>
              </a:buClr>
              <a:buSzPct val="95000"/>
            </a:pPr>
            <a:r>
              <a:rPr lang="en-GB" sz="1016" i="1">
                <a:solidFill>
                  <a:srgbClr val="000000"/>
                </a:solidFill>
                <a:latin typeface="Calibri" pitchFamily="34" charset="0"/>
                <a:cs typeface="Arial" charset="0"/>
              </a:rPr>
              <a:t>Phrased as if talking directly with the individual, where an advocate is answering on their behalf to rephrase as ‘Tell me about [name]’, ‘what is working well for [name]’ etc. to keep the focus on the individual being discussed. You may also need to rephrase to use language the individual will understand better.</a:t>
            </a:r>
          </a:p>
        </p:txBody>
      </p:sp>
      <p:sp>
        <p:nvSpPr>
          <p:cNvPr id="14" name="Slide Number Placeholder 3"/>
          <p:cNvSpPr>
            <a:spLocks noGrp="1"/>
          </p:cNvSpPr>
          <p:nvPr>
            <p:ph type="sldNum" sz="quarter" idx="4"/>
          </p:nvPr>
        </p:nvSpPr>
        <p:spPr>
          <a:xfrm>
            <a:off x="3522858" y="6080917"/>
            <a:ext cx="2057400" cy="337039"/>
          </a:xfrm>
        </p:spPr>
        <p:txBody>
          <a:bodyPr/>
          <a:lstStyle/>
          <a:p>
            <a:pPr defTabSz="844073" fontAlgn="base">
              <a:spcBef>
                <a:spcPct val="0"/>
              </a:spcBef>
              <a:spcAft>
                <a:spcPct val="0"/>
              </a:spcAft>
              <a:buClr>
                <a:srgbClr val="E0396E"/>
              </a:buClr>
              <a:buSzPct val="95000"/>
            </a:pPr>
            <a:fld id="{D2475F5D-96AB-474B-8569-A5372A7BF729}" type="slidenum">
              <a:rPr lang="en-GB">
                <a:solidFill>
                  <a:srgbClr val="193F78">
                    <a:tint val="75000"/>
                  </a:srgbClr>
                </a:solidFill>
                <a:latin typeface="Calibri" pitchFamily="34" charset="0"/>
                <a:cs typeface="Arial" charset="0"/>
              </a:rPr>
              <a:pPr defTabSz="844073" fontAlgn="base">
                <a:spcBef>
                  <a:spcPct val="0"/>
                </a:spcBef>
                <a:spcAft>
                  <a:spcPct val="0"/>
                </a:spcAft>
                <a:buClr>
                  <a:srgbClr val="E0396E"/>
                </a:buClr>
                <a:buSzPct val="95000"/>
              </a:pPr>
              <a:t>10</a:t>
            </a:fld>
            <a:endParaRPr lang="en-GB">
              <a:solidFill>
                <a:srgbClr val="193F78">
                  <a:tint val="75000"/>
                </a:srgbClr>
              </a:solidFill>
              <a:latin typeface="Calibri" pitchFamily="34" charset="0"/>
              <a:cs typeface="Arial" charset="0"/>
            </a:endParaRPr>
          </a:p>
        </p:txBody>
      </p:sp>
      <p:sp>
        <p:nvSpPr>
          <p:cNvPr id="12" name="Title 1">
            <a:extLst>
              <a:ext uri="{FF2B5EF4-FFF2-40B4-BE49-F238E27FC236}">
                <a16:creationId xmlns:a16="http://schemas.microsoft.com/office/drawing/2014/main" id="{6A4DB4E4-98E9-449C-8A1D-4D896C0C4586}"/>
              </a:ext>
            </a:extLst>
          </p:cNvPr>
          <p:cNvSpPr txBox="1">
            <a:spLocks/>
          </p:cNvSpPr>
          <p:nvPr/>
        </p:nvSpPr>
        <p:spPr bwMode="auto">
          <a:xfrm>
            <a:off x="10673" y="16351"/>
            <a:ext cx="9143999" cy="807796"/>
          </a:xfrm>
          <a:prstGeom prst="rect">
            <a:avLst/>
          </a:prstGeom>
          <a:noFill/>
          <a:ln w="9525">
            <a:noFill/>
            <a:miter lim="800000"/>
            <a:headEnd/>
            <a:tailEnd/>
          </a:ln>
          <a:effectLst/>
        </p:spPr>
        <p:txBody>
          <a:bodyPr vert="horz" wrap="square" lIns="84406" tIns="398769" rIns="84406" bIns="33231" numCol="1" anchor="t" anchorCtr="0" compatLnSpc="1">
            <a:prstTxWarp prst="textNoShape">
              <a:avLst/>
            </a:prstTxWarp>
          </a:bodyPr>
          <a:lstStyle>
            <a:lvl1pPr algn="l" rtl="0" fontAlgn="base">
              <a:lnSpc>
                <a:spcPct val="95000"/>
              </a:lnSpc>
              <a:spcBef>
                <a:spcPct val="0"/>
              </a:spcBef>
              <a:spcAft>
                <a:spcPct val="0"/>
              </a:spcAft>
              <a:defRPr sz="3754">
                <a:solidFill>
                  <a:srgbClr val="E0396E"/>
                </a:solidFill>
                <a:latin typeface="+mj-lt"/>
                <a:ea typeface="+mj-ea"/>
                <a:cs typeface="+mj-cs"/>
              </a:defRPr>
            </a:lvl1pPr>
            <a:lvl2pPr algn="l" rtl="0" fontAlgn="base">
              <a:lnSpc>
                <a:spcPct val="95000"/>
              </a:lnSpc>
              <a:spcBef>
                <a:spcPct val="0"/>
              </a:spcBef>
              <a:spcAft>
                <a:spcPct val="0"/>
              </a:spcAft>
              <a:defRPr sz="3754">
                <a:solidFill>
                  <a:srgbClr val="E0396E"/>
                </a:solidFill>
                <a:latin typeface="Calibri" pitchFamily="34" charset="0"/>
                <a:cs typeface="Arial" charset="0"/>
              </a:defRPr>
            </a:lvl2pPr>
            <a:lvl3pPr algn="l" rtl="0" fontAlgn="base">
              <a:lnSpc>
                <a:spcPct val="95000"/>
              </a:lnSpc>
              <a:spcBef>
                <a:spcPct val="0"/>
              </a:spcBef>
              <a:spcAft>
                <a:spcPct val="0"/>
              </a:spcAft>
              <a:defRPr sz="3754">
                <a:solidFill>
                  <a:srgbClr val="E0396E"/>
                </a:solidFill>
                <a:latin typeface="Calibri" pitchFamily="34" charset="0"/>
                <a:cs typeface="Arial" charset="0"/>
              </a:defRPr>
            </a:lvl3pPr>
            <a:lvl4pPr algn="l" rtl="0" fontAlgn="base">
              <a:lnSpc>
                <a:spcPct val="95000"/>
              </a:lnSpc>
              <a:spcBef>
                <a:spcPct val="0"/>
              </a:spcBef>
              <a:spcAft>
                <a:spcPct val="0"/>
              </a:spcAft>
              <a:defRPr sz="3754">
                <a:solidFill>
                  <a:srgbClr val="E0396E"/>
                </a:solidFill>
                <a:latin typeface="Calibri" pitchFamily="34" charset="0"/>
                <a:cs typeface="Arial" charset="0"/>
              </a:defRPr>
            </a:lvl4pPr>
            <a:lvl5pPr algn="l" rtl="0" fontAlgn="base">
              <a:lnSpc>
                <a:spcPct val="95000"/>
              </a:lnSpc>
              <a:spcBef>
                <a:spcPct val="0"/>
              </a:spcBef>
              <a:spcAft>
                <a:spcPct val="0"/>
              </a:spcAft>
              <a:defRPr sz="3754">
                <a:solidFill>
                  <a:srgbClr val="E0396E"/>
                </a:solidFill>
                <a:latin typeface="Calibri" pitchFamily="34" charset="0"/>
                <a:cs typeface="Arial" charset="0"/>
              </a:defRPr>
            </a:lvl5pPr>
            <a:lvl6pPr marL="660325" algn="l" rtl="0" fontAlgn="base">
              <a:lnSpc>
                <a:spcPct val="95000"/>
              </a:lnSpc>
              <a:spcBef>
                <a:spcPct val="0"/>
              </a:spcBef>
              <a:spcAft>
                <a:spcPct val="0"/>
              </a:spcAft>
              <a:defRPr sz="3754">
                <a:solidFill>
                  <a:srgbClr val="E0396E"/>
                </a:solidFill>
                <a:latin typeface="Calibri" pitchFamily="34" charset="0"/>
                <a:cs typeface="Arial" charset="0"/>
              </a:defRPr>
            </a:lvl6pPr>
            <a:lvl7pPr marL="1320648" algn="l" rtl="0" fontAlgn="base">
              <a:lnSpc>
                <a:spcPct val="95000"/>
              </a:lnSpc>
              <a:spcBef>
                <a:spcPct val="0"/>
              </a:spcBef>
              <a:spcAft>
                <a:spcPct val="0"/>
              </a:spcAft>
              <a:defRPr sz="3754">
                <a:solidFill>
                  <a:srgbClr val="E0396E"/>
                </a:solidFill>
                <a:latin typeface="Calibri" pitchFamily="34" charset="0"/>
                <a:cs typeface="Arial" charset="0"/>
              </a:defRPr>
            </a:lvl7pPr>
            <a:lvl8pPr marL="1980973" algn="l" rtl="0" fontAlgn="base">
              <a:lnSpc>
                <a:spcPct val="95000"/>
              </a:lnSpc>
              <a:spcBef>
                <a:spcPct val="0"/>
              </a:spcBef>
              <a:spcAft>
                <a:spcPct val="0"/>
              </a:spcAft>
              <a:defRPr sz="3754">
                <a:solidFill>
                  <a:srgbClr val="E0396E"/>
                </a:solidFill>
                <a:latin typeface="Calibri" pitchFamily="34" charset="0"/>
                <a:cs typeface="Arial" charset="0"/>
              </a:defRPr>
            </a:lvl8pPr>
            <a:lvl9pPr marL="2641298" algn="l" rtl="0" fontAlgn="base">
              <a:lnSpc>
                <a:spcPct val="95000"/>
              </a:lnSpc>
              <a:spcBef>
                <a:spcPct val="0"/>
              </a:spcBef>
              <a:spcAft>
                <a:spcPct val="0"/>
              </a:spcAft>
              <a:defRPr sz="3754">
                <a:solidFill>
                  <a:srgbClr val="E0396E"/>
                </a:solidFill>
                <a:latin typeface="Calibri" pitchFamily="34" charset="0"/>
                <a:cs typeface="Arial" charset="0"/>
              </a:defRPr>
            </a:lvl9pPr>
          </a:lstStyle>
          <a:p>
            <a:pPr algn="ctr" defTabSz="844073">
              <a:lnSpc>
                <a:spcPct val="100000"/>
              </a:lnSpc>
            </a:pPr>
            <a:r>
              <a:rPr lang="en-GB" sz="2216" kern="0">
                <a:latin typeface="Calibri"/>
                <a:cs typeface="Arial"/>
              </a:rPr>
              <a:t>Assessment Question Prompts </a:t>
            </a:r>
            <a:endParaRPr lang="en-GB" sz="2216" kern="0">
              <a:solidFill>
                <a:srgbClr val="7030A0"/>
              </a:solidFill>
              <a:latin typeface="Calibri"/>
              <a:cs typeface="Arial"/>
            </a:endParaRPr>
          </a:p>
        </p:txBody>
      </p:sp>
      <p:grpSp>
        <p:nvGrpSpPr>
          <p:cNvPr id="31" name="Group 30">
            <a:extLst>
              <a:ext uri="{FF2B5EF4-FFF2-40B4-BE49-F238E27FC236}">
                <a16:creationId xmlns:a16="http://schemas.microsoft.com/office/drawing/2014/main" id="{E05B4BD3-657D-471D-812E-EB080D0110D7}"/>
              </a:ext>
            </a:extLst>
          </p:cNvPr>
          <p:cNvGrpSpPr/>
          <p:nvPr/>
        </p:nvGrpSpPr>
        <p:grpSpPr>
          <a:xfrm>
            <a:off x="108105" y="1828073"/>
            <a:ext cx="4463896" cy="954911"/>
            <a:chOff x="129215" y="1048711"/>
            <a:chExt cx="4835887" cy="1034487"/>
          </a:xfrm>
        </p:grpSpPr>
        <p:sp>
          <p:nvSpPr>
            <p:cNvPr id="13" name="Rectangle 12">
              <a:extLst>
                <a:ext uri="{FF2B5EF4-FFF2-40B4-BE49-F238E27FC236}">
                  <a16:creationId xmlns:a16="http://schemas.microsoft.com/office/drawing/2014/main" id="{3C1BA549-CE28-44F4-BD58-22DD5CB0D5FF}"/>
                </a:ext>
              </a:extLst>
            </p:cNvPr>
            <p:cNvSpPr/>
            <p:nvPr/>
          </p:nvSpPr>
          <p:spPr>
            <a:xfrm>
              <a:off x="138644" y="1161482"/>
              <a:ext cx="4826458" cy="921716"/>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b="1">
                  <a:solidFill>
                    <a:srgbClr val="000000"/>
                  </a:solidFill>
                  <a:latin typeface="Calibri"/>
                  <a:cs typeface="Arial"/>
                </a:rPr>
                <a:t>Who visits you </a:t>
              </a:r>
              <a:r>
                <a:rPr lang="en-GB" sz="1016">
                  <a:solidFill>
                    <a:srgbClr val="000000"/>
                  </a:solidFill>
                  <a:latin typeface="Calibri"/>
                  <a:cs typeface="Arial"/>
                </a:rPr>
                <a:t>frequently? How often?</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Is there anyone who </a:t>
              </a:r>
              <a:r>
                <a:rPr lang="en-GB" sz="1016" b="1">
                  <a:solidFill>
                    <a:srgbClr val="000000"/>
                  </a:solidFill>
                  <a:latin typeface="Calibri"/>
                  <a:cs typeface="Arial"/>
                </a:rPr>
                <a:t>helps you out</a:t>
              </a:r>
              <a:r>
                <a:rPr lang="en-GB" sz="1016">
                  <a:solidFill>
                    <a:srgbClr val="000000"/>
                  </a:solidFill>
                  <a:latin typeface="Calibri"/>
                  <a:cs typeface="Arial"/>
                </a:rPr>
                <a:t>? What do they help you with?</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Could they be supported to </a:t>
              </a:r>
              <a:r>
                <a:rPr lang="en-GB" sz="1016" b="1">
                  <a:solidFill>
                    <a:srgbClr val="000000"/>
                  </a:solidFill>
                  <a:latin typeface="Calibri"/>
                  <a:cs typeface="Arial"/>
                </a:rPr>
                <a:t>help out with more</a:t>
              </a:r>
              <a:r>
                <a:rPr lang="en-GB" sz="1016">
                  <a:solidFill>
                    <a:srgbClr val="000000"/>
                  </a:solidFill>
                  <a:latin typeface="Calibri"/>
                  <a:cs typeface="Arial"/>
                </a:rPr>
                <a:t>? What would they like to be able to do?</a:t>
              </a:r>
            </a:p>
          </p:txBody>
        </p:sp>
        <p:sp>
          <p:nvSpPr>
            <p:cNvPr id="15" name="Pentagon 4">
              <a:extLst>
                <a:ext uri="{FF2B5EF4-FFF2-40B4-BE49-F238E27FC236}">
                  <a16:creationId xmlns:a16="http://schemas.microsoft.com/office/drawing/2014/main" id="{38D27F41-E787-4670-8152-C651C6C89901}"/>
                </a:ext>
              </a:extLst>
            </p:cNvPr>
            <p:cNvSpPr/>
            <p:nvPr/>
          </p:nvSpPr>
          <p:spPr>
            <a:xfrm>
              <a:off x="129215" y="1048711"/>
              <a:ext cx="4824401" cy="234503"/>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Informal support</a:t>
              </a:r>
            </a:p>
          </p:txBody>
        </p:sp>
      </p:grpSp>
      <p:grpSp>
        <p:nvGrpSpPr>
          <p:cNvPr id="30" name="Group 29">
            <a:extLst>
              <a:ext uri="{FF2B5EF4-FFF2-40B4-BE49-F238E27FC236}">
                <a16:creationId xmlns:a16="http://schemas.microsoft.com/office/drawing/2014/main" id="{4107D6BC-FCCC-4181-B39B-83F9A5065877}"/>
              </a:ext>
            </a:extLst>
          </p:cNvPr>
          <p:cNvGrpSpPr/>
          <p:nvPr/>
        </p:nvGrpSpPr>
        <p:grpSpPr>
          <a:xfrm>
            <a:off x="107536" y="2888775"/>
            <a:ext cx="4453294" cy="1181684"/>
            <a:chOff x="138643" y="2157524"/>
            <a:chExt cx="4824401" cy="1280157"/>
          </a:xfrm>
        </p:grpSpPr>
        <p:sp>
          <p:nvSpPr>
            <p:cNvPr id="16" name="Rectangle 15">
              <a:extLst>
                <a:ext uri="{FF2B5EF4-FFF2-40B4-BE49-F238E27FC236}">
                  <a16:creationId xmlns:a16="http://schemas.microsoft.com/office/drawing/2014/main" id="{DA4D30CA-0A79-4561-A9B1-FDB81E105853}"/>
                </a:ext>
              </a:extLst>
            </p:cNvPr>
            <p:cNvSpPr/>
            <p:nvPr/>
          </p:nvSpPr>
          <p:spPr>
            <a:xfrm>
              <a:off x="157790" y="2273270"/>
              <a:ext cx="4795210" cy="1164411"/>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are your </a:t>
              </a:r>
              <a:r>
                <a:rPr lang="en-GB" sz="1016" b="1">
                  <a:solidFill>
                    <a:srgbClr val="000000"/>
                  </a:solidFill>
                  <a:latin typeface="Calibri"/>
                  <a:cs typeface="Arial"/>
                </a:rPr>
                <a:t>particular interests or activities</a:t>
              </a:r>
              <a:r>
                <a:rPr lang="en-GB" sz="1016">
                  <a:solidFill>
                    <a:srgbClr val="000000"/>
                  </a:solidFill>
                  <a:latin typeface="Calibri"/>
                  <a:cs typeface="Arial"/>
                </a:rPr>
                <a: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How have you been able to </a:t>
              </a:r>
              <a:r>
                <a:rPr lang="en-GB" sz="1016" b="1">
                  <a:solidFill>
                    <a:srgbClr val="000000"/>
                  </a:solidFill>
                  <a:latin typeface="Calibri"/>
                  <a:cs typeface="Arial"/>
                </a:rPr>
                <a:t>pursue these</a:t>
              </a:r>
              <a:r>
                <a:rPr lang="en-GB" sz="1016">
                  <a:solidFill>
                    <a:srgbClr val="000000"/>
                  </a:solidFill>
                  <a:latin typeface="Calibri"/>
                  <a:cs typeface="Arial"/>
                </a:rPr>
                <a:t>? Does anyone support you with this?</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b="1">
                  <a:solidFill>
                    <a:srgbClr val="000000"/>
                  </a:solidFill>
                  <a:latin typeface="Calibri"/>
                  <a:cs typeface="Arial"/>
                </a:rPr>
                <a:t>Do you feel part of the community</a:t>
              </a:r>
              <a:r>
                <a:rPr lang="en-GB" sz="1016">
                  <a:solidFill>
                    <a:srgbClr val="000000"/>
                  </a:solidFill>
                  <a:latin typeface="Calibri"/>
                  <a:cs typeface="Arial"/>
                </a:rPr>
                <a:t>? What about online? If not how do you think you could become involved?</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would you </a:t>
              </a:r>
              <a:r>
                <a:rPr lang="en-GB" sz="1016" b="1">
                  <a:solidFill>
                    <a:srgbClr val="000000"/>
                  </a:solidFill>
                  <a:latin typeface="Calibri"/>
                  <a:cs typeface="Arial"/>
                </a:rPr>
                <a:t>like to be able to do</a:t>
              </a:r>
              <a:r>
                <a:rPr lang="en-GB" sz="1016">
                  <a:solidFill>
                    <a:srgbClr val="000000"/>
                  </a:solidFill>
                  <a:latin typeface="Calibri"/>
                  <a:cs typeface="Arial"/>
                </a:rPr>
                <a:t>? </a:t>
              </a:r>
              <a:r>
                <a:rPr lang="en-GB" sz="1016" b="1">
                  <a:solidFill>
                    <a:srgbClr val="000000"/>
                  </a:solidFill>
                  <a:latin typeface="Calibri"/>
                  <a:cs typeface="Arial"/>
                </a:rPr>
                <a:t>How</a:t>
              </a:r>
              <a:r>
                <a:rPr lang="en-GB" sz="1016">
                  <a:solidFill>
                    <a:srgbClr val="000000"/>
                  </a:solidFill>
                  <a:latin typeface="Calibri"/>
                  <a:cs typeface="Arial"/>
                </a:rPr>
                <a:t> do you think you could do this?</a:t>
              </a:r>
            </a:p>
          </p:txBody>
        </p:sp>
        <p:sp>
          <p:nvSpPr>
            <p:cNvPr id="17" name="Pentagon 4">
              <a:extLst>
                <a:ext uri="{FF2B5EF4-FFF2-40B4-BE49-F238E27FC236}">
                  <a16:creationId xmlns:a16="http://schemas.microsoft.com/office/drawing/2014/main" id="{10C4799F-A347-4641-ABC2-DE449EB74B2A}"/>
                </a:ext>
              </a:extLst>
            </p:cNvPr>
            <p:cNvSpPr/>
            <p:nvPr/>
          </p:nvSpPr>
          <p:spPr>
            <a:xfrm>
              <a:off x="138643" y="2157524"/>
              <a:ext cx="4824401" cy="234503"/>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Being part of your community</a:t>
              </a:r>
            </a:p>
          </p:txBody>
        </p:sp>
      </p:grpSp>
      <p:grpSp>
        <p:nvGrpSpPr>
          <p:cNvPr id="2" name="Group 1">
            <a:extLst>
              <a:ext uri="{FF2B5EF4-FFF2-40B4-BE49-F238E27FC236}">
                <a16:creationId xmlns:a16="http://schemas.microsoft.com/office/drawing/2014/main" id="{A283D655-EA6B-439E-8A7A-09E27D2DD9DF}"/>
              </a:ext>
            </a:extLst>
          </p:cNvPr>
          <p:cNvGrpSpPr/>
          <p:nvPr/>
        </p:nvGrpSpPr>
        <p:grpSpPr>
          <a:xfrm>
            <a:off x="4638944" y="1822195"/>
            <a:ext cx="4453294" cy="1504641"/>
            <a:chOff x="5037625" y="1042343"/>
            <a:chExt cx="4824401" cy="1630028"/>
          </a:xfrm>
        </p:grpSpPr>
        <p:sp>
          <p:nvSpPr>
            <p:cNvPr id="18" name="Rectangle 17">
              <a:extLst>
                <a:ext uri="{FF2B5EF4-FFF2-40B4-BE49-F238E27FC236}">
                  <a16:creationId xmlns:a16="http://schemas.microsoft.com/office/drawing/2014/main" id="{C4D95416-4959-4B3C-B774-3267810066BD}"/>
                </a:ext>
              </a:extLst>
            </p:cNvPr>
            <p:cNvSpPr/>
            <p:nvPr/>
          </p:nvSpPr>
          <p:spPr>
            <a:xfrm>
              <a:off x="5058214" y="1150850"/>
              <a:ext cx="4793313" cy="1521521"/>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b="1">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Are you currently</a:t>
              </a:r>
              <a:r>
                <a:rPr lang="en-GB" sz="1016" b="1">
                  <a:solidFill>
                    <a:srgbClr val="000000"/>
                  </a:solidFill>
                  <a:latin typeface="Calibri"/>
                  <a:cs typeface="Arial"/>
                </a:rPr>
                <a:t> involved in any work (paid or unpaid) or learning opportunities</a:t>
              </a:r>
              <a:r>
                <a:rPr lang="en-GB" sz="1016">
                  <a:solidFill>
                    <a:srgbClr val="000000"/>
                  </a:solidFill>
                  <a:latin typeface="Calibri"/>
                  <a:cs typeface="Arial"/>
                </a:rPr>
                <a: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If no, Is this </a:t>
              </a:r>
              <a:r>
                <a:rPr lang="en-GB" sz="1016" b="1">
                  <a:solidFill>
                    <a:srgbClr val="000000"/>
                  </a:solidFill>
                  <a:latin typeface="Calibri"/>
                  <a:cs typeface="Arial"/>
                </a:rPr>
                <a:t>something you would like to be able to do</a:t>
              </a:r>
              <a:r>
                <a:rPr lang="en-GB" sz="1016">
                  <a:solidFill>
                    <a:srgbClr val="000000"/>
                  </a:solidFill>
                  <a:latin typeface="Calibri"/>
                  <a:cs typeface="Arial"/>
                </a:rPr>
                <a: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If yes, </a:t>
              </a:r>
              <a:r>
                <a:rPr lang="en-GB" sz="1016" b="1">
                  <a:solidFill>
                    <a:srgbClr val="000000"/>
                  </a:solidFill>
                  <a:latin typeface="Calibri"/>
                  <a:cs typeface="Arial"/>
                </a:rPr>
                <a:t>how do you access </a:t>
              </a:r>
              <a:r>
                <a:rPr lang="en-GB" sz="1016">
                  <a:solidFill>
                    <a:srgbClr val="000000"/>
                  </a:solidFill>
                  <a:latin typeface="Calibri"/>
                  <a:cs typeface="Arial"/>
                </a:rPr>
                <a:t>these opportunities? </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would you like to </a:t>
              </a:r>
              <a:r>
                <a:rPr lang="en-GB" sz="1016" b="1">
                  <a:solidFill>
                    <a:srgbClr val="000000"/>
                  </a:solidFill>
                  <a:latin typeface="Calibri"/>
                  <a:cs typeface="Arial"/>
                </a:rPr>
                <a:t>be able to do </a:t>
              </a:r>
              <a:r>
                <a:rPr lang="en-GB" sz="1016">
                  <a:solidFill>
                    <a:srgbClr val="000000"/>
                  </a:solidFill>
                  <a:latin typeface="Calibri"/>
                  <a:cs typeface="Arial"/>
                </a:rPr>
                <a:t>that you are unable to do at present?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Was/is making a </a:t>
              </a:r>
              <a:r>
                <a:rPr lang="en-GB" sz="1016" b="1">
                  <a:solidFill>
                    <a:srgbClr val="000000"/>
                  </a:solidFill>
                  <a:latin typeface="Calibri"/>
                  <a:cs typeface="Arial"/>
                </a:rPr>
                <a:t>contribution important to you</a:t>
              </a:r>
              <a:r>
                <a:rPr lang="en-GB" sz="1016">
                  <a:solidFill>
                    <a:srgbClr val="000000"/>
                  </a:solidFill>
                  <a:latin typeface="Calibri"/>
                  <a:cs typeface="Arial"/>
                </a:rPr>
                <a:t>? Can you think of a way that you could do so now?</a:t>
              </a:r>
            </a:p>
          </p:txBody>
        </p:sp>
        <p:sp>
          <p:nvSpPr>
            <p:cNvPr id="19" name="Pentagon 4">
              <a:extLst>
                <a:ext uri="{FF2B5EF4-FFF2-40B4-BE49-F238E27FC236}">
                  <a16:creationId xmlns:a16="http://schemas.microsoft.com/office/drawing/2014/main" id="{FF2D8DD4-D741-475D-990B-7F2901949CB5}"/>
                </a:ext>
              </a:extLst>
            </p:cNvPr>
            <p:cNvSpPr/>
            <p:nvPr/>
          </p:nvSpPr>
          <p:spPr>
            <a:xfrm>
              <a:off x="5037625" y="1042343"/>
              <a:ext cx="4824401" cy="234503"/>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Work and learning</a:t>
              </a:r>
            </a:p>
          </p:txBody>
        </p:sp>
      </p:grpSp>
      <p:grpSp>
        <p:nvGrpSpPr>
          <p:cNvPr id="6" name="Group 5">
            <a:extLst>
              <a:ext uri="{FF2B5EF4-FFF2-40B4-BE49-F238E27FC236}">
                <a16:creationId xmlns:a16="http://schemas.microsoft.com/office/drawing/2014/main" id="{646E76B8-0850-47AE-B6CF-A188A0DB65D1}"/>
              </a:ext>
            </a:extLst>
          </p:cNvPr>
          <p:cNvGrpSpPr/>
          <p:nvPr/>
        </p:nvGrpSpPr>
        <p:grpSpPr>
          <a:xfrm>
            <a:off x="125210" y="4165237"/>
            <a:ext cx="4453294" cy="1305964"/>
            <a:chOff x="153883" y="3516018"/>
            <a:chExt cx="4824401" cy="1414794"/>
          </a:xfrm>
        </p:grpSpPr>
        <p:sp>
          <p:nvSpPr>
            <p:cNvPr id="20" name="Rectangle 19">
              <a:extLst>
                <a:ext uri="{FF2B5EF4-FFF2-40B4-BE49-F238E27FC236}">
                  <a16:creationId xmlns:a16="http://schemas.microsoft.com/office/drawing/2014/main" id="{72033EE4-9A88-49E6-9531-7756C429FD7A}"/>
                </a:ext>
              </a:extLst>
            </p:cNvPr>
            <p:cNvSpPr/>
            <p:nvPr/>
          </p:nvSpPr>
          <p:spPr>
            <a:xfrm>
              <a:off x="167218" y="3631341"/>
              <a:ext cx="4793313" cy="1299471"/>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b="1">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You mentioned about [friend or family member], </a:t>
              </a:r>
              <a:r>
                <a:rPr lang="en-GB" sz="1016" b="1">
                  <a:solidFill>
                    <a:srgbClr val="000000"/>
                  </a:solidFill>
                  <a:latin typeface="Calibri"/>
                  <a:cs typeface="Arial"/>
                </a:rPr>
                <a:t>how do you keep in contact </a:t>
              </a:r>
              <a:r>
                <a:rPr lang="en-GB" sz="1016">
                  <a:solidFill>
                    <a:srgbClr val="000000"/>
                  </a:solidFill>
                  <a:latin typeface="Calibri"/>
                  <a:cs typeface="Arial"/>
                </a:rPr>
                <a:t>with them?</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Do you </a:t>
              </a:r>
              <a:r>
                <a:rPr lang="en-GB" sz="1016" b="1">
                  <a:solidFill>
                    <a:srgbClr val="000000"/>
                  </a:solidFill>
                  <a:latin typeface="Calibri"/>
                  <a:cs typeface="Arial"/>
                </a:rPr>
                <a:t>regularly meet or communicate with other people</a:t>
              </a:r>
              <a:r>
                <a:rPr lang="en-GB" sz="1016">
                  <a:solidFill>
                    <a:srgbClr val="000000"/>
                  </a:solidFill>
                  <a:latin typeface="Calibri"/>
                  <a:cs typeface="Arial"/>
                </a:rPr>
                <a:t>? What do you do to ensure that you do? What could you do to more of this?</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Is there anyone you </a:t>
              </a:r>
              <a:r>
                <a:rPr lang="en-GB" sz="1016" b="1">
                  <a:solidFill>
                    <a:srgbClr val="000000"/>
                  </a:solidFill>
                  <a:latin typeface="Calibri"/>
                  <a:cs typeface="Arial"/>
                </a:rPr>
                <a:t>wish to have better contact with</a:t>
              </a:r>
              <a:r>
                <a:rPr lang="en-GB" sz="1016">
                  <a:solidFill>
                    <a:srgbClr val="000000"/>
                  </a:solidFill>
                  <a:latin typeface="Calibri"/>
                  <a:cs typeface="Arial"/>
                </a:rPr>
                <a:t>? How do you think you could do this?</a:t>
              </a:r>
            </a:p>
          </p:txBody>
        </p:sp>
        <p:sp>
          <p:nvSpPr>
            <p:cNvPr id="21" name="Pentagon 4">
              <a:extLst>
                <a:ext uri="{FF2B5EF4-FFF2-40B4-BE49-F238E27FC236}">
                  <a16:creationId xmlns:a16="http://schemas.microsoft.com/office/drawing/2014/main" id="{34F84CB2-BB29-442E-8B9E-1669AB8FF290}"/>
                </a:ext>
              </a:extLst>
            </p:cNvPr>
            <p:cNvSpPr/>
            <p:nvPr/>
          </p:nvSpPr>
          <p:spPr>
            <a:xfrm>
              <a:off x="153883" y="3516018"/>
              <a:ext cx="4824401" cy="234503"/>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Friends and family</a:t>
              </a:r>
            </a:p>
          </p:txBody>
        </p:sp>
      </p:grpSp>
      <p:grpSp>
        <p:nvGrpSpPr>
          <p:cNvPr id="3" name="Group 2">
            <a:extLst>
              <a:ext uri="{FF2B5EF4-FFF2-40B4-BE49-F238E27FC236}">
                <a16:creationId xmlns:a16="http://schemas.microsoft.com/office/drawing/2014/main" id="{427293D5-BAC9-41A5-AAF4-1F53F88D152F}"/>
              </a:ext>
            </a:extLst>
          </p:cNvPr>
          <p:cNvGrpSpPr/>
          <p:nvPr/>
        </p:nvGrpSpPr>
        <p:grpSpPr>
          <a:xfrm>
            <a:off x="4643417" y="3428902"/>
            <a:ext cx="4435348" cy="1152738"/>
            <a:chOff x="5046567" y="2808488"/>
            <a:chExt cx="4804960" cy="1248799"/>
          </a:xfrm>
        </p:grpSpPr>
        <p:sp>
          <p:nvSpPr>
            <p:cNvPr id="22" name="Rectangle 21">
              <a:extLst>
                <a:ext uri="{FF2B5EF4-FFF2-40B4-BE49-F238E27FC236}">
                  <a16:creationId xmlns:a16="http://schemas.microsoft.com/office/drawing/2014/main" id="{829A17BE-4800-47A5-BCCF-1502D35D5FF2}"/>
                </a:ext>
              </a:extLst>
            </p:cNvPr>
            <p:cNvSpPr/>
            <p:nvPr/>
          </p:nvSpPr>
          <p:spPr>
            <a:xfrm>
              <a:off x="5056317" y="2923460"/>
              <a:ext cx="4795210" cy="1133827"/>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b="1">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Are you responsible for the </a:t>
              </a:r>
              <a:r>
                <a:rPr lang="en-GB" sz="1016" b="1">
                  <a:solidFill>
                    <a:srgbClr val="000000"/>
                  </a:solidFill>
                  <a:latin typeface="Calibri"/>
                  <a:cs typeface="Arial"/>
                </a:rPr>
                <a:t>care of someone else </a:t>
              </a:r>
              <a:r>
                <a:rPr lang="en-GB" sz="1016">
                  <a:solidFill>
                    <a:srgbClr val="000000"/>
                  </a:solidFill>
                  <a:latin typeface="Calibri"/>
                  <a:cs typeface="Arial"/>
                </a:rPr>
                <a:t>as a parent or carer?</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How are you currently able to </a:t>
              </a:r>
              <a:r>
                <a:rPr lang="en-GB" sz="1016" b="1">
                  <a:solidFill>
                    <a:srgbClr val="000000"/>
                  </a:solidFill>
                  <a:latin typeface="Calibri"/>
                  <a:cs typeface="Arial"/>
                </a:rPr>
                <a:t>fulfil this role</a:t>
              </a:r>
              <a:r>
                <a:rPr lang="en-GB" sz="1016">
                  <a:solidFill>
                    <a:srgbClr val="000000"/>
                  </a:solidFill>
                  <a:latin typeface="Calibri"/>
                  <a:cs typeface="Arial"/>
                </a:rPr>
                <a: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b="1">
                  <a:solidFill>
                    <a:srgbClr val="000000"/>
                  </a:solidFill>
                  <a:latin typeface="Calibri"/>
                  <a:cs typeface="Arial"/>
                </a:rPr>
                <a:t>Who supports you </a:t>
              </a:r>
              <a:r>
                <a:rPr lang="en-GB" sz="1016">
                  <a:solidFill>
                    <a:srgbClr val="000000"/>
                  </a:solidFill>
                  <a:latin typeface="Calibri"/>
                  <a:cs typeface="Arial"/>
                </a:rPr>
                <a:t>with this at the moment? Even if just occasionally</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would you like to </a:t>
              </a:r>
              <a:r>
                <a:rPr lang="en-GB" sz="1016" b="1">
                  <a:solidFill>
                    <a:srgbClr val="000000"/>
                  </a:solidFill>
                  <a:latin typeface="Calibri"/>
                  <a:cs typeface="Arial"/>
                </a:rPr>
                <a:t>be able to do </a:t>
              </a:r>
              <a:r>
                <a:rPr lang="en-GB" sz="1016">
                  <a:solidFill>
                    <a:srgbClr val="000000"/>
                  </a:solidFill>
                  <a:latin typeface="Calibri"/>
                  <a:cs typeface="Arial"/>
                </a:rPr>
                <a:t>for/with them that you are unable to do at present?</a:t>
              </a:r>
            </a:p>
          </p:txBody>
        </p:sp>
        <p:sp>
          <p:nvSpPr>
            <p:cNvPr id="23" name="Pentagon 4">
              <a:extLst>
                <a:ext uri="{FF2B5EF4-FFF2-40B4-BE49-F238E27FC236}">
                  <a16:creationId xmlns:a16="http://schemas.microsoft.com/office/drawing/2014/main" id="{05BC6699-8221-4C79-9E29-FBAD65862939}"/>
                </a:ext>
              </a:extLst>
            </p:cNvPr>
            <p:cNvSpPr/>
            <p:nvPr/>
          </p:nvSpPr>
          <p:spPr>
            <a:xfrm>
              <a:off x="5046567" y="2808488"/>
              <a:ext cx="4795209" cy="235941"/>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Caring for someone else</a:t>
              </a:r>
            </a:p>
          </p:txBody>
        </p:sp>
      </p:grpSp>
      <p:grpSp>
        <p:nvGrpSpPr>
          <p:cNvPr id="5" name="Group 4">
            <a:extLst>
              <a:ext uri="{FF2B5EF4-FFF2-40B4-BE49-F238E27FC236}">
                <a16:creationId xmlns:a16="http://schemas.microsoft.com/office/drawing/2014/main" id="{95C76937-08B5-4E70-A8DB-1A004BD850E9}"/>
              </a:ext>
            </a:extLst>
          </p:cNvPr>
          <p:cNvGrpSpPr/>
          <p:nvPr/>
        </p:nvGrpSpPr>
        <p:grpSpPr>
          <a:xfrm>
            <a:off x="4639075" y="4688241"/>
            <a:ext cx="4435347" cy="1239269"/>
            <a:chOff x="5076567" y="5165147"/>
            <a:chExt cx="4804959" cy="1342541"/>
          </a:xfrm>
        </p:grpSpPr>
        <p:sp>
          <p:nvSpPr>
            <p:cNvPr id="24" name="Rectangle 23">
              <a:extLst>
                <a:ext uri="{FF2B5EF4-FFF2-40B4-BE49-F238E27FC236}">
                  <a16:creationId xmlns:a16="http://schemas.microsoft.com/office/drawing/2014/main" id="{694AC025-35E7-4A5E-93A9-41AE2FA7D169}"/>
                </a:ext>
              </a:extLst>
            </p:cNvPr>
            <p:cNvSpPr/>
            <p:nvPr/>
          </p:nvSpPr>
          <p:spPr>
            <a:xfrm>
              <a:off x="5086316" y="5282174"/>
              <a:ext cx="4795210" cy="1225514"/>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b="1">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How are you </a:t>
              </a:r>
              <a:r>
                <a:rPr lang="en-GB" sz="1016" b="1">
                  <a:solidFill>
                    <a:srgbClr val="000000"/>
                  </a:solidFill>
                  <a:latin typeface="Calibri"/>
                  <a:cs typeface="Arial"/>
                </a:rPr>
                <a:t>currently able to </a:t>
              </a:r>
              <a:r>
                <a:rPr lang="en-GB" sz="1016">
                  <a:solidFill>
                    <a:srgbClr val="000000"/>
                  </a:solidFill>
                  <a:latin typeface="Calibri"/>
                  <a:cs typeface="Arial"/>
                </a:rPr>
                <a:t>run your home? What do you do for yourself?</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b="1">
                  <a:solidFill>
                    <a:srgbClr val="000000"/>
                  </a:solidFill>
                  <a:latin typeface="Calibri"/>
                  <a:cs typeface="Arial"/>
                </a:rPr>
                <a:t>Who supports you </a:t>
              </a:r>
              <a:r>
                <a:rPr lang="en-GB" sz="1016">
                  <a:solidFill>
                    <a:srgbClr val="000000"/>
                  </a:solidFill>
                  <a:latin typeface="Calibri"/>
                  <a:cs typeface="Arial"/>
                </a:rPr>
                <a:t>at the moment? Even if just occasionally</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would you like to </a:t>
              </a:r>
              <a:r>
                <a:rPr lang="en-GB" sz="1016" b="1">
                  <a:solidFill>
                    <a:srgbClr val="000000"/>
                  </a:solidFill>
                  <a:latin typeface="Calibri"/>
                  <a:cs typeface="Arial"/>
                </a:rPr>
                <a:t>be able to do </a:t>
              </a:r>
              <a:r>
                <a:rPr lang="en-GB" sz="1016">
                  <a:solidFill>
                    <a:srgbClr val="000000"/>
                  </a:solidFill>
                  <a:latin typeface="Calibri"/>
                  <a:cs typeface="Arial"/>
                </a:rPr>
                <a:t>that you are unable to do at present?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do you think would </a:t>
              </a:r>
              <a:r>
                <a:rPr lang="en-GB" sz="1016" b="1">
                  <a:solidFill>
                    <a:srgbClr val="000000"/>
                  </a:solidFill>
                  <a:latin typeface="Calibri"/>
                  <a:cs typeface="Arial"/>
                </a:rPr>
                <a:t>support you to do that</a:t>
              </a:r>
              <a:r>
                <a:rPr lang="en-GB" sz="1016">
                  <a:solidFill>
                    <a:srgbClr val="000000"/>
                  </a:solidFill>
                  <a:latin typeface="Calibri"/>
                  <a:cs typeface="Arial"/>
                </a:rPr>
                <a: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b="1">
                  <a:solidFill>
                    <a:srgbClr val="000000"/>
                  </a:solidFill>
                  <a:latin typeface="Calibri"/>
                  <a:cs typeface="Arial"/>
                </a:rPr>
                <a:t>What support are you able to draw on?</a:t>
              </a:r>
              <a:endParaRPr lang="en-GB" sz="1016">
                <a:solidFill>
                  <a:srgbClr val="000000"/>
                </a:solidFill>
                <a:latin typeface="Calibri"/>
                <a:cs typeface="Arial"/>
              </a:endParaRPr>
            </a:p>
          </p:txBody>
        </p:sp>
        <p:sp>
          <p:nvSpPr>
            <p:cNvPr id="25" name="Pentagon 4">
              <a:extLst>
                <a:ext uri="{FF2B5EF4-FFF2-40B4-BE49-F238E27FC236}">
                  <a16:creationId xmlns:a16="http://schemas.microsoft.com/office/drawing/2014/main" id="{18D9D33C-5646-4EE9-B69F-8094133A56C7}"/>
                </a:ext>
              </a:extLst>
            </p:cNvPr>
            <p:cNvSpPr/>
            <p:nvPr/>
          </p:nvSpPr>
          <p:spPr>
            <a:xfrm>
              <a:off x="5076567" y="5165147"/>
              <a:ext cx="4795209" cy="235941"/>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Running and maintaining your own home</a:t>
              </a:r>
            </a:p>
          </p:txBody>
        </p:sp>
      </p:grpSp>
      <p:sp>
        <p:nvSpPr>
          <p:cNvPr id="26" name="Rectangle 25">
            <a:extLst>
              <a:ext uri="{FF2B5EF4-FFF2-40B4-BE49-F238E27FC236}">
                <a16:creationId xmlns:a16="http://schemas.microsoft.com/office/drawing/2014/main" id="{4E7A5653-C1E5-4631-A80F-5E9104E906CB}"/>
              </a:ext>
            </a:extLst>
          </p:cNvPr>
          <p:cNvSpPr/>
          <p:nvPr/>
        </p:nvSpPr>
        <p:spPr>
          <a:xfrm>
            <a:off x="-1" y="1398605"/>
            <a:ext cx="9144000" cy="300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73" fontAlgn="base">
              <a:spcBef>
                <a:spcPct val="0"/>
              </a:spcBef>
              <a:spcAft>
                <a:spcPct val="0"/>
              </a:spcAft>
              <a:buClr>
                <a:srgbClr val="E0396E"/>
              </a:buClr>
              <a:buSzPct val="95000"/>
            </a:pPr>
            <a:r>
              <a:rPr lang="en-GB" sz="1661">
                <a:solidFill>
                  <a:srgbClr val="FFFFFF"/>
                </a:solidFill>
                <a:latin typeface="Calibri"/>
                <a:cs typeface="Arial"/>
              </a:rPr>
              <a:t>Eligibility Domains</a:t>
            </a:r>
          </a:p>
        </p:txBody>
      </p:sp>
    </p:spTree>
    <p:extLst>
      <p:ext uri="{BB962C8B-B14F-4D97-AF65-F5344CB8AC3E}">
        <p14:creationId xmlns:p14="http://schemas.microsoft.com/office/powerpoint/2010/main" val="240141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434166" y="6114574"/>
            <a:ext cx="2057400" cy="337039"/>
          </a:xfrm>
        </p:spPr>
        <p:txBody>
          <a:bodyPr/>
          <a:lstStyle/>
          <a:p>
            <a:pPr defTabSz="844073" fontAlgn="base">
              <a:spcBef>
                <a:spcPct val="0"/>
              </a:spcBef>
              <a:spcAft>
                <a:spcPct val="0"/>
              </a:spcAft>
              <a:buClr>
                <a:srgbClr val="E0396E"/>
              </a:buClr>
              <a:buSzPct val="95000"/>
            </a:pPr>
            <a:fld id="{D2475F5D-96AB-474B-8569-A5372A7BF729}" type="slidenum">
              <a:rPr lang="en-GB">
                <a:solidFill>
                  <a:srgbClr val="193F78">
                    <a:tint val="75000"/>
                  </a:srgbClr>
                </a:solidFill>
                <a:latin typeface="Calibri" pitchFamily="34" charset="0"/>
                <a:cs typeface="Arial" charset="0"/>
              </a:rPr>
              <a:pPr defTabSz="844073" fontAlgn="base">
                <a:spcBef>
                  <a:spcPct val="0"/>
                </a:spcBef>
                <a:spcAft>
                  <a:spcPct val="0"/>
                </a:spcAft>
                <a:buClr>
                  <a:srgbClr val="E0396E"/>
                </a:buClr>
                <a:buSzPct val="95000"/>
              </a:pPr>
              <a:t>11</a:t>
            </a:fld>
            <a:endParaRPr lang="en-GB">
              <a:solidFill>
                <a:srgbClr val="193F78">
                  <a:tint val="75000"/>
                </a:srgbClr>
              </a:solidFill>
              <a:latin typeface="Calibri" pitchFamily="34" charset="0"/>
              <a:cs typeface="Arial" charset="0"/>
            </a:endParaRPr>
          </a:p>
        </p:txBody>
      </p:sp>
      <p:sp>
        <p:nvSpPr>
          <p:cNvPr id="5" name="Rectangle 4"/>
          <p:cNvSpPr/>
          <p:nvPr/>
        </p:nvSpPr>
        <p:spPr>
          <a:xfrm>
            <a:off x="0" y="1378442"/>
            <a:ext cx="9144000" cy="300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73" fontAlgn="base">
              <a:spcBef>
                <a:spcPct val="0"/>
              </a:spcBef>
              <a:spcAft>
                <a:spcPct val="0"/>
              </a:spcAft>
              <a:buClr>
                <a:srgbClr val="E0396E"/>
              </a:buClr>
              <a:buSzPct val="95000"/>
            </a:pPr>
            <a:r>
              <a:rPr lang="en-GB" sz="1661">
                <a:solidFill>
                  <a:srgbClr val="FFFFFF"/>
                </a:solidFill>
                <a:latin typeface="Calibri"/>
                <a:cs typeface="Arial"/>
              </a:rPr>
              <a:t>Eligibility Domains</a:t>
            </a:r>
          </a:p>
        </p:txBody>
      </p:sp>
      <p:grpSp>
        <p:nvGrpSpPr>
          <p:cNvPr id="43" name="Group 42">
            <a:extLst>
              <a:ext uri="{FF2B5EF4-FFF2-40B4-BE49-F238E27FC236}">
                <a16:creationId xmlns:a16="http://schemas.microsoft.com/office/drawing/2014/main" id="{5E7F8934-EC84-46E6-9342-9C921D4EEE1B}"/>
              </a:ext>
            </a:extLst>
          </p:cNvPr>
          <p:cNvGrpSpPr/>
          <p:nvPr/>
        </p:nvGrpSpPr>
        <p:grpSpPr>
          <a:xfrm>
            <a:off x="184156" y="1778731"/>
            <a:ext cx="4278710" cy="1320369"/>
            <a:chOff x="181108" y="1064715"/>
            <a:chExt cx="4635269" cy="1430399"/>
          </a:xfrm>
        </p:grpSpPr>
        <p:sp>
          <p:nvSpPr>
            <p:cNvPr id="25" name="Rectangle 24">
              <a:extLst>
                <a:ext uri="{FF2B5EF4-FFF2-40B4-BE49-F238E27FC236}">
                  <a16:creationId xmlns:a16="http://schemas.microsoft.com/office/drawing/2014/main" id="{82423C59-4724-46F8-AE8C-843718DD097C}"/>
                </a:ext>
              </a:extLst>
            </p:cNvPr>
            <p:cNvSpPr/>
            <p:nvPr/>
          </p:nvSpPr>
          <p:spPr>
            <a:xfrm>
              <a:off x="191182" y="1182463"/>
              <a:ext cx="4625195" cy="1312651"/>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Are you able to </a:t>
              </a:r>
              <a:r>
                <a:rPr lang="en-GB" sz="1016" b="1">
                  <a:solidFill>
                    <a:srgbClr val="000000"/>
                  </a:solidFill>
                  <a:latin typeface="Calibri"/>
                  <a:cs typeface="Arial"/>
                </a:rPr>
                <a:t>manage your own toileting needs</a:t>
              </a:r>
              <a:r>
                <a:rPr lang="en-GB" sz="1016">
                  <a:solidFill>
                    <a:srgbClr val="000000"/>
                  </a:solidFill>
                  <a:latin typeface="Calibri"/>
                  <a:cs typeface="Arial"/>
                </a:rPr>
                <a:t>? Does this differ when you are not at home? </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b="1">
                  <a:solidFill>
                    <a:srgbClr val="000000"/>
                  </a:solidFill>
                  <a:latin typeface="Calibri"/>
                  <a:cs typeface="Arial"/>
                </a:rPr>
                <a:t>Are there particular times when you manage better than others? </a:t>
              </a:r>
              <a:r>
                <a:rPr lang="en-GB" sz="1016">
                  <a:solidFill>
                    <a:srgbClr val="000000"/>
                  </a:solidFill>
                  <a:latin typeface="Calibri"/>
                  <a:cs typeface="Arial"/>
                </a:rPr>
                <a:t>What is it that makes it better / worse?</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b="1">
                  <a:solidFill>
                    <a:srgbClr val="000000"/>
                  </a:solidFill>
                  <a:latin typeface="Calibri"/>
                  <a:cs typeface="Arial"/>
                </a:rPr>
                <a:t>How </a:t>
              </a:r>
              <a:r>
                <a:rPr lang="en-GB" sz="1016">
                  <a:solidFill>
                    <a:srgbClr val="000000"/>
                  </a:solidFill>
                  <a:latin typeface="Calibri"/>
                  <a:cs typeface="Arial"/>
                </a:rPr>
                <a:t>would you like to manage your toileting needs?</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 Who do you think can </a:t>
              </a:r>
              <a:r>
                <a:rPr lang="en-GB" sz="1016" b="1">
                  <a:solidFill>
                    <a:srgbClr val="000000"/>
                  </a:solidFill>
                  <a:latin typeface="Calibri"/>
                  <a:cs typeface="Arial"/>
                </a:rPr>
                <a:t>support you with this</a:t>
              </a:r>
              <a:r>
                <a:rPr lang="en-GB" sz="1016">
                  <a:solidFill>
                    <a:srgbClr val="000000"/>
                  </a:solidFill>
                  <a:latin typeface="Calibri"/>
                  <a:cs typeface="Arial"/>
                </a:rPr>
                <a:t>?</a:t>
              </a:r>
            </a:p>
          </p:txBody>
        </p:sp>
        <p:sp>
          <p:nvSpPr>
            <p:cNvPr id="26" name="Pentagon 4">
              <a:extLst>
                <a:ext uri="{FF2B5EF4-FFF2-40B4-BE49-F238E27FC236}">
                  <a16:creationId xmlns:a16="http://schemas.microsoft.com/office/drawing/2014/main" id="{4928E2C5-4362-4DE3-85C6-4572CDF94598}"/>
                </a:ext>
              </a:extLst>
            </p:cNvPr>
            <p:cNvSpPr/>
            <p:nvPr/>
          </p:nvSpPr>
          <p:spPr>
            <a:xfrm>
              <a:off x="181108" y="1064715"/>
              <a:ext cx="4635269" cy="235941"/>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Using the toilet</a:t>
              </a:r>
            </a:p>
          </p:txBody>
        </p:sp>
      </p:grpSp>
      <p:grpSp>
        <p:nvGrpSpPr>
          <p:cNvPr id="42" name="Group 41">
            <a:extLst>
              <a:ext uri="{FF2B5EF4-FFF2-40B4-BE49-F238E27FC236}">
                <a16:creationId xmlns:a16="http://schemas.microsoft.com/office/drawing/2014/main" id="{297E5F35-52DE-46E3-9CA6-1DC69D08F68F}"/>
              </a:ext>
            </a:extLst>
          </p:cNvPr>
          <p:cNvGrpSpPr/>
          <p:nvPr/>
        </p:nvGrpSpPr>
        <p:grpSpPr>
          <a:xfrm>
            <a:off x="198516" y="3226754"/>
            <a:ext cx="4278710" cy="1212009"/>
            <a:chOff x="190674" y="2602532"/>
            <a:chExt cx="4635269" cy="1313010"/>
          </a:xfrm>
        </p:grpSpPr>
        <p:sp>
          <p:nvSpPr>
            <p:cNvPr id="27" name="Rectangle 26">
              <a:extLst>
                <a:ext uri="{FF2B5EF4-FFF2-40B4-BE49-F238E27FC236}">
                  <a16:creationId xmlns:a16="http://schemas.microsoft.com/office/drawing/2014/main" id="{F084D61E-253A-41DD-A05D-2148C3BC0E6C}"/>
                </a:ext>
              </a:extLst>
            </p:cNvPr>
            <p:cNvSpPr/>
            <p:nvPr/>
          </p:nvSpPr>
          <p:spPr>
            <a:xfrm>
              <a:off x="200748" y="2720280"/>
              <a:ext cx="4625195" cy="1195262"/>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How do you </a:t>
              </a:r>
              <a:r>
                <a:rPr lang="en-GB" sz="1016" b="1">
                  <a:solidFill>
                    <a:srgbClr val="000000"/>
                  </a:solidFill>
                  <a:latin typeface="Calibri"/>
                  <a:cs typeface="Arial"/>
                </a:rPr>
                <a:t>currently get your self dressed/undressed </a:t>
              </a:r>
              <a:r>
                <a:rPr lang="en-GB" sz="1016">
                  <a:solidFill>
                    <a:srgbClr val="000000"/>
                  </a:solidFill>
                  <a:latin typeface="Calibri"/>
                  <a:cs typeface="Arial"/>
                </a:rPr>
                <a:t>and ensure that you are appropriately addressed for the weather / days activity?</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Do you use </a:t>
              </a:r>
              <a:r>
                <a:rPr lang="en-GB" sz="1016" b="1">
                  <a:solidFill>
                    <a:srgbClr val="000000"/>
                  </a:solidFill>
                  <a:latin typeface="Calibri"/>
                  <a:cs typeface="Arial"/>
                </a:rPr>
                <a:t>any tools to help you get dressed</a:t>
              </a:r>
              <a:r>
                <a:rPr lang="en-GB" sz="1016">
                  <a:solidFill>
                    <a:srgbClr val="000000"/>
                  </a:solidFill>
                  <a:latin typeface="Calibri"/>
                  <a:cs typeface="Arial"/>
                </a:rPr>
                <a:t>? How does this support you?</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would you </a:t>
              </a:r>
              <a:r>
                <a:rPr lang="en-GB" sz="1016" b="1">
                  <a:solidFill>
                    <a:srgbClr val="000000"/>
                  </a:solidFill>
                  <a:latin typeface="Calibri"/>
                  <a:cs typeface="Arial"/>
                </a:rPr>
                <a:t>like to be able to do </a:t>
              </a:r>
              <a:r>
                <a:rPr lang="en-GB" sz="1016">
                  <a:solidFill>
                    <a:srgbClr val="000000"/>
                  </a:solidFill>
                  <a:latin typeface="Calibri"/>
                  <a:cs typeface="Arial"/>
                </a:rPr>
                <a:t>that you are unable to do at present?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do you think would </a:t>
              </a:r>
              <a:r>
                <a:rPr lang="en-GB" sz="1016" b="1">
                  <a:solidFill>
                    <a:srgbClr val="000000"/>
                  </a:solidFill>
                  <a:latin typeface="Calibri"/>
                  <a:cs typeface="Arial"/>
                </a:rPr>
                <a:t>support you to do that</a:t>
              </a:r>
              <a:r>
                <a:rPr lang="en-GB" sz="1016">
                  <a:solidFill>
                    <a:srgbClr val="000000"/>
                  </a:solidFill>
                  <a:latin typeface="Calibri"/>
                  <a:cs typeface="Arial"/>
                </a:rPr>
                <a:t>?</a:t>
              </a:r>
            </a:p>
          </p:txBody>
        </p:sp>
        <p:sp>
          <p:nvSpPr>
            <p:cNvPr id="28" name="Pentagon 4">
              <a:extLst>
                <a:ext uri="{FF2B5EF4-FFF2-40B4-BE49-F238E27FC236}">
                  <a16:creationId xmlns:a16="http://schemas.microsoft.com/office/drawing/2014/main" id="{B47CB6DE-7879-404B-8259-1FBE346F9551}"/>
                </a:ext>
              </a:extLst>
            </p:cNvPr>
            <p:cNvSpPr/>
            <p:nvPr/>
          </p:nvSpPr>
          <p:spPr>
            <a:xfrm>
              <a:off x="190674" y="2602532"/>
              <a:ext cx="4635269" cy="235941"/>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Getting dressed</a:t>
              </a:r>
            </a:p>
          </p:txBody>
        </p:sp>
      </p:grpSp>
      <p:grpSp>
        <p:nvGrpSpPr>
          <p:cNvPr id="7" name="Group 6">
            <a:extLst>
              <a:ext uri="{FF2B5EF4-FFF2-40B4-BE49-F238E27FC236}">
                <a16:creationId xmlns:a16="http://schemas.microsoft.com/office/drawing/2014/main" id="{9CE8323B-4C07-4372-A18E-16B0D6F95E4B}"/>
              </a:ext>
            </a:extLst>
          </p:cNvPr>
          <p:cNvGrpSpPr/>
          <p:nvPr/>
        </p:nvGrpSpPr>
        <p:grpSpPr>
          <a:xfrm>
            <a:off x="207815" y="4580391"/>
            <a:ext cx="4283001" cy="1206408"/>
            <a:chOff x="200007" y="4025221"/>
            <a:chExt cx="4639918" cy="1306942"/>
          </a:xfrm>
        </p:grpSpPr>
        <p:sp>
          <p:nvSpPr>
            <p:cNvPr id="29" name="Rectangle 28">
              <a:extLst>
                <a:ext uri="{FF2B5EF4-FFF2-40B4-BE49-F238E27FC236}">
                  <a16:creationId xmlns:a16="http://schemas.microsoft.com/office/drawing/2014/main" id="{3C7C95DB-406A-49F7-BEA6-606595E42195}"/>
                </a:ext>
              </a:extLst>
            </p:cNvPr>
            <p:cNvSpPr/>
            <p:nvPr/>
          </p:nvSpPr>
          <p:spPr>
            <a:xfrm>
              <a:off x="205786" y="4157483"/>
              <a:ext cx="4620159" cy="1174680"/>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defTabSz="844073" fontAlgn="base">
                <a:spcBef>
                  <a:spcPct val="0"/>
                </a:spcBef>
                <a:spcAft>
                  <a:spcPts val="277"/>
                </a:spcAft>
                <a:buClr>
                  <a:srgbClr val="E0396E"/>
                </a:buClr>
                <a:buSzPct val="95000"/>
              </a:pPr>
              <a:r>
                <a:rPr lang="en-GB" sz="1016">
                  <a:solidFill>
                    <a:srgbClr val="000000"/>
                  </a:solidFill>
                  <a:latin typeface="Calibri"/>
                  <a:cs typeface="Arial"/>
                </a:rPr>
                <a:t>Including risks from hazards, self-neglect and others:</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Tell me how you </a:t>
              </a:r>
              <a:r>
                <a:rPr lang="en-GB" sz="1016" b="1">
                  <a:solidFill>
                    <a:srgbClr val="000000"/>
                  </a:solidFill>
                  <a:latin typeface="Calibri"/>
                  <a:cs typeface="Arial"/>
                </a:rPr>
                <a:t>support yourself </a:t>
              </a:r>
              <a:r>
                <a:rPr lang="en-GB" sz="1016">
                  <a:solidFill>
                    <a:srgbClr val="000000"/>
                  </a:solidFill>
                  <a:latin typeface="Calibri"/>
                  <a:cs typeface="Arial"/>
                </a:rPr>
                <a:t>with this risk?</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has </a:t>
              </a:r>
              <a:r>
                <a:rPr lang="en-GB" sz="1016" b="1">
                  <a:solidFill>
                    <a:srgbClr val="000000"/>
                  </a:solidFill>
                  <a:latin typeface="Calibri"/>
                  <a:cs typeface="Arial"/>
                </a:rPr>
                <a:t>worked well</a:t>
              </a:r>
              <a:r>
                <a:rPr lang="en-GB" sz="1016">
                  <a:solidFill>
                    <a:srgbClr val="000000"/>
                  </a:solidFill>
                  <a:latin typeface="Calibri"/>
                  <a:cs typeface="Arial"/>
                </a:rPr>
                <a: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is </a:t>
              </a:r>
              <a:r>
                <a:rPr lang="en-GB" sz="1016" b="1">
                  <a:solidFill>
                    <a:srgbClr val="000000"/>
                  </a:solidFill>
                  <a:latin typeface="Calibri"/>
                  <a:cs typeface="Arial"/>
                </a:rPr>
                <a:t>difficult for you </a:t>
              </a:r>
              <a:r>
                <a:rPr lang="en-GB" sz="1016">
                  <a:solidFill>
                    <a:srgbClr val="000000"/>
                  </a:solidFill>
                  <a:latin typeface="Calibri"/>
                  <a:cs typeface="Arial"/>
                </a:rPr>
                <a:t>to achieve?</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Do you think you could </a:t>
              </a:r>
              <a:r>
                <a:rPr lang="en-GB" sz="1016" b="1">
                  <a:solidFill>
                    <a:srgbClr val="000000"/>
                  </a:solidFill>
                  <a:latin typeface="Calibri"/>
                  <a:cs typeface="Arial"/>
                </a:rPr>
                <a:t>become more independent </a:t>
              </a:r>
              <a:r>
                <a:rPr lang="en-GB" sz="1016">
                  <a:solidFill>
                    <a:srgbClr val="000000"/>
                  </a:solidFill>
                  <a:latin typeface="Calibri"/>
                  <a:cs typeface="Arial"/>
                </a:rPr>
                <a:t>with the </a:t>
              </a:r>
              <a:r>
                <a:rPr lang="en-GB" sz="1016" b="1">
                  <a:solidFill>
                    <a:srgbClr val="000000"/>
                  </a:solidFill>
                  <a:latin typeface="Calibri"/>
                  <a:cs typeface="Arial"/>
                </a:rPr>
                <a:t>right support</a:t>
              </a:r>
              <a:r>
                <a:rPr lang="en-GB" sz="1016">
                  <a:solidFill>
                    <a:srgbClr val="000000"/>
                  </a:solidFill>
                  <a:latin typeface="Calibri"/>
                  <a:cs typeface="Arial"/>
                </a:rPr>
                <a:t>?</a:t>
              </a:r>
            </a:p>
          </p:txBody>
        </p:sp>
        <p:sp>
          <p:nvSpPr>
            <p:cNvPr id="30" name="Pentagon 4">
              <a:extLst>
                <a:ext uri="{FF2B5EF4-FFF2-40B4-BE49-F238E27FC236}">
                  <a16:creationId xmlns:a16="http://schemas.microsoft.com/office/drawing/2014/main" id="{5A428381-C1C3-4DDA-87D6-6840F5FDF3EC}"/>
                </a:ext>
              </a:extLst>
            </p:cNvPr>
            <p:cNvSpPr/>
            <p:nvPr/>
          </p:nvSpPr>
          <p:spPr>
            <a:xfrm>
              <a:off x="200007" y="4025221"/>
              <a:ext cx="4639918" cy="238765"/>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Keeping yourself safe</a:t>
              </a:r>
            </a:p>
          </p:txBody>
        </p:sp>
      </p:grpSp>
      <p:grpSp>
        <p:nvGrpSpPr>
          <p:cNvPr id="2" name="Group 1">
            <a:extLst>
              <a:ext uri="{FF2B5EF4-FFF2-40B4-BE49-F238E27FC236}">
                <a16:creationId xmlns:a16="http://schemas.microsoft.com/office/drawing/2014/main" id="{32A98262-AB7E-48C6-8D7B-41354F10D22B}"/>
              </a:ext>
            </a:extLst>
          </p:cNvPr>
          <p:cNvGrpSpPr/>
          <p:nvPr/>
        </p:nvGrpSpPr>
        <p:grpSpPr>
          <a:xfrm>
            <a:off x="4687144" y="1775865"/>
            <a:ext cx="4323873" cy="1210018"/>
            <a:chOff x="5039844" y="1110358"/>
            <a:chExt cx="4722878" cy="1310853"/>
          </a:xfrm>
        </p:grpSpPr>
        <p:sp>
          <p:nvSpPr>
            <p:cNvPr id="31" name="Rectangle 30">
              <a:extLst>
                <a:ext uri="{FF2B5EF4-FFF2-40B4-BE49-F238E27FC236}">
                  <a16:creationId xmlns:a16="http://schemas.microsoft.com/office/drawing/2014/main" id="{2D41827D-7D6D-4DD0-966A-34F2B4A8A9FD}"/>
                </a:ext>
              </a:extLst>
            </p:cNvPr>
            <p:cNvSpPr/>
            <p:nvPr/>
          </p:nvSpPr>
          <p:spPr>
            <a:xfrm>
              <a:off x="5040351" y="1237947"/>
              <a:ext cx="4722371" cy="1183264"/>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Do you </a:t>
              </a:r>
              <a:r>
                <a:rPr lang="en-GB" sz="1016" b="1">
                  <a:solidFill>
                    <a:srgbClr val="000000"/>
                  </a:solidFill>
                  <a:latin typeface="Calibri"/>
                  <a:cs typeface="Arial"/>
                </a:rPr>
                <a:t>feel in control </a:t>
              </a:r>
              <a:r>
                <a:rPr lang="en-GB" sz="1016">
                  <a:solidFill>
                    <a:srgbClr val="000000"/>
                  </a:solidFill>
                  <a:latin typeface="Calibri"/>
                  <a:cs typeface="Arial"/>
                </a:rPr>
                <a:t>of your actions, either physical or emotional?</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It sounds like </a:t>
              </a:r>
              <a:r>
                <a:rPr lang="en-GB" sz="1016" b="1">
                  <a:solidFill>
                    <a:srgbClr val="000000"/>
                  </a:solidFill>
                  <a:latin typeface="Calibri"/>
                  <a:cs typeface="Arial"/>
                </a:rPr>
                <a:t>you have tried very hard to manage</a:t>
              </a:r>
              <a:r>
                <a:rPr lang="en-GB" sz="1016">
                  <a:solidFill>
                    <a:srgbClr val="000000"/>
                  </a:solidFill>
                  <a:latin typeface="Calibri"/>
                  <a:cs typeface="Arial"/>
                </a:rPr>
                <a:t> this situation, </a:t>
              </a:r>
              <a:r>
                <a:rPr lang="en-GB" sz="1016" b="1">
                  <a:solidFill>
                    <a:srgbClr val="000000"/>
                  </a:solidFill>
                  <a:latin typeface="Calibri"/>
                  <a:cs typeface="Arial"/>
                </a:rPr>
                <a:t>what do you think has helped you </a:t>
              </a:r>
              <a:r>
                <a:rPr lang="en-GB" sz="1016">
                  <a:solidFill>
                    <a:srgbClr val="000000"/>
                  </a:solidFill>
                  <a:latin typeface="Calibri"/>
                  <a:cs typeface="Arial"/>
                </a:rPr>
                <a:t>to do that?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b="1">
                  <a:solidFill>
                    <a:srgbClr val="000000"/>
                  </a:solidFill>
                  <a:latin typeface="Calibri"/>
                  <a:cs typeface="Arial"/>
                </a:rPr>
                <a:t>What works well?</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works less well and </a:t>
              </a:r>
              <a:r>
                <a:rPr lang="en-GB" sz="1016" b="1">
                  <a:solidFill>
                    <a:srgbClr val="000000"/>
                  </a:solidFill>
                  <a:latin typeface="Calibri"/>
                  <a:cs typeface="Arial"/>
                </a:rPr>
                <a:t>how could this be made better?</a:t>
              </a:r>
            </a:p>
          </p:txBody>
        </p:sp>
        <p:sp>
          <p:nvSpPr>
            <p:cNvPr id="32" name="Pentagon 4">
              <a:extLst>
                <a:ext uri="{FF2B5EF4-FFF2-40B4-BE49-F238E27FC236}">
                  <a16:creationId xmlns:a16="http://schemas.microsoft.com/office/drawing/2014/main" id="{204A0604-1015-46FE-A49E-E25E5E52637C}"/>
                </a:ext>
              </a:extLst>
            </p:cNvPr>
            <p:cNvSpPr/>
            <p:nvPr/>
          </p:nvSpPr>
          <p:spPr>
            <a:xfrm>
              <a:off x="5039844" y="1110358"/>
              <a:ext cx="4722373" cy="248515"/>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Managing your actions</a:t>
              </a:r>
            </a:p>
          </p:txBody>
        </p:sp>
      </p:grpSp>
      <p:grpSp>
        <p:nvGrpSpPr>
          <p:cNvPr id="3" name="Group 2">
            <a:extLst>
              <a:ext uri="{FF2B5EF4-FFF2-40B4-BE49-F238E27FC236}">
                <a16:creationId xmlns:a16="http://schemas.microsoft.com/office/drawing/2014/main" id="{F01CFD25-2721-46AE-8256-F4D72503B40A}"/>
              </a:ext>
            </a:extLst>
          </p:cNvPr>
          <p:cNvGrpSpPr/>
          <p:nvPr/>
        </p:nvGrpSpPr>
        <p:grpSpPr>
          <a:xfrm>
            <a:off x="4686972" y="3155895"/>
            <a:ext cx="4358855" cy="1135622"/>
            <a:chOff x="5059158" y="3816306"/>
            <a:chExt cx="4722093" cy="1230257"/>
          </a:xfrm>
        </p:grpSpPr>
        <p:sp>
          <p:nvSpPr>
            <p:cNvPr id="38" name="Rectangle 37">
              <a:extLst>
                <a:ext uri="{FF2B5EF4-FFF2-40B4-BE49-F238E27FC236}">
                  <a16:creationId xmlns:a16="http://schemas.microsoft.com/office/drawing/2014/main" id="{CF2392E5-FFFA-4C2A-A329-9448A4D063A3}"/>
                </a:ext>
              </a:extLst>
            </p:cNvPr>
            <p:cNvSpPr/>
            <p:nvPr/>
          </p:nvSpPr>
          <p:spPr>
            <a:xfrm>
              <a:off x="5068908" y="3934277"/>
              <a:ext cx="4712343" cy="1112286"/>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Tell me how you </a:t>
              </a:r>
              <a:r>
                <a:rPr lang="en-GB" sz="1016" b="1">
                  <a:solidFill>
                    <a:srgbClr val="000000"/>
                  </a:solidFill>
                  <a:latin typeface="Calibri"/>
                  <a:cs typeface="Arial"/>
                </a:rPr>
                <a:t>prepare your meals </a:t>
              </a:r>
              <a:r>
                <a:rPr lang="en-GB" sz="1016">
                  <a:solidFill>
                    <a:srgbClr val="000000"/>
                  </a:solidFill>
                  <a:latin typeface="Calibri"/>
                  <a:cs typeface="Arial"/>
                </a:rPr>
                <a:t>and ensure that you get </a:t>
              </a:r>
              <a:r>
                <a:rPr lang="en-GB" sz="1016" b="1">
                  <a:solidFill>
                    <a:srgbClr val="000000"/>
                  </a:solidFill>
                  <a:latin typeface="Calibri"/>
                  <a:cs typeface="Arial"/>
                </a:rPr>
                <a:t>enough to eat and drink</a:t>
              </a:r>
              <a:r>
                <a:rPr lang="en-GB" sz="1016">
                  <a:solidFill>
                    <a:srgbClr val="000000"/>
                  </a:solidFill>
                  <a:latin typeface="Calibri"/>
                  <a:cs typeface="Arial"/>
                </a:rPr>
                <a:t>. Does anyone help you with this?</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Do you have </a:t>
              </a:r>
              <a:r>
                <a:rPr lang="en-GB" sz="1016" b="1">
                  <a:solidFill>
                    <a:srgbClr val="000000"/>
                  </a:solidFill>
                  <a:latin typeface="Calibri"/>
                  <a:cs typeface="Arial"/>
                </a:rPr>
                <a:t>variety in the meals that you eat</a:t>
              </a:r>
              <a:r>
                <a:rPr lang="en-GB" sz="1016">
                  <a:solidFill>
                    <a:srgbClr val="000000"/>
                  </a:solidFill>
                  <a:latin typeface="Calibri"/>
                  <a:cs typeface="Arial"/>
                </a:rPr>
                <a:t>? If yes, how are you achieving this? If no, what is stopping you from doing so?</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Do you think </a:t>
              </a:r>
              <a:r>
                <a:rPr lang="en-GB" sz="1016" b="1">
                  <a:solidFill>
                    <a:srgbClr val="000000"/>
                  </a:solidFill>
                  <a:latin typeface="Calibri"/>
                  <a:cs typeface="Arial"/>
                </a:rPr>
                <a:t>you could become more independent </a:t>
              </a:r>
              <a:r>
                <a:rPr lang="en-GB" sz="1016">
                  <a:solidFill>
                    <a:srgbClr val="000000"/>
                  </a:solidFill>
                  <a:latin typeface="Calibri"/>
                  <a:cs typeface="Arial"/>
                </a:rPr>
                <a:t>with the </a:t>
              </a:r>
              <a:r>
                <a:rPr lang="en-GB" sz="1016" b="1">
                  <a:solidFill>
                    <a:srgbClr val="000000"/>
                  </a:solidFill>
                  <a:latin typeface="Calibri"/>
                  <a:cs typeface="Arial"/>
                </a:rPr>
                <a:t>right support?</a:t>
              </a:r>
            </a:p>
          </p:txBody>
        </p:sp>
        <p:sp>
          <p:nvSpPr>
            <p:cNvPr id="39" name="Pentagon 4">
              <a:extLst>
                <a:ext uri="{FF2B5EF4-FFF2-40B4-BE49-F238E27FC236}">
                  <a16:creationId xmlns:a16="http://schemas.microsoft.com/office/drawing/2014/main" id="{5CB6AD8A-54E4-421C-B93C-BBD311377223}"/>
                </a:ext>
              </a:extLst>
            </p:cNvPr>
            <p:cNvSpPr/>
            <p:nvPr/>
          </p:nvSpPr>
          <p:spPr>
            <a:xfrm>
              <a:off x="5059158" y="3816306"/>
              <a:ext cx="4712343" cy="235941"/>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Eating and Drinking</a:t>
              </a:r>
            </a:p>
          </p:txBody>
        </p:sp>
      </p:grpSp>
      <p:grpSp>
        <p:nvGrpSpPr>
          <p:cNvPr id="6" name="Group 5">
            <a:extLst>
              <a:ext uri="{FF2B5EF4-FFF2-40B4-BE49-F238E27FC236}">
                <a16:creationId xmlns:a16="http://schemas.microsoft.com/office/drawing/2014/main" id="{10B21BE3-96C7-4043-9CF0-3133AF4A6302}"/>
              </a:ext>
            </a:extLst>
          </p:cNvPr>
          <p:cNvGrpSpPr/>
          <p:nvPr/>
        </p:nvGrpSpPr>
        <p:grpSpPr>
          <a:xfrm>
            <a:off x="4687143" y="4427947"/>
            <a:ext cx="4359331" cy="1343274"/>
            <a:chOff x="5059344" y="5165509"/>
            <a:chExt cx="4722608" cy="1455214"/>
          </a:xfrm>
        </p:grpSpPr>
        <p:sp>
          <p:nvSpPr>
            <p:cNvPr id="40" name="Rectangle 39">
              <a:extLst>
                <a:ext uri="{FF2B5EF4-FFF2-40B4-BE49-F238E27FC236}">
                  <a16:creationId xmlns:a16="http://schemas.microsoft.com/office/drawing/2014/main" id="{7A6F1B0F-1AAE-49DD-8528-1D3D45F9878A}"/>
                </a:ext>
              </a:extLst>
            </p:cNvPr>
            <p:cNvSpPr/>
            <p:nvPr/>
          </p:nvSpPr>
          <p:spPr>
            <a:xfrm>
              <a:off x="5068910" y="5283256"/>
              <a:ext cx="4712112" cy="1337467"/>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b" anchorCtr="0" forceAA="0" compatLnSpc="1">
              <a:prstTxWarp prst="textNoShape">
                <a:avLst/>
              </a:prstTxWarp>
              <a:noAutofit/>
            </a:bodyPr>
            <a:lstStyle/>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endParaRPr lang="en-GB" sz="1016">
                <a:solidFill>
                  <a:srgbClr val="000000"/>
                </a:solidFill>
                <a:latin typeface="Calibri"/>
                <a:cs typeface="Arial"/>
              </a:endParaRP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Tell me </a:t>
              </a:r>
              <a:r>
                <a:rPr lang="en-GB" sz="1016" b="1">
                  <a:solidFill>
                    <a:srgbClr val="000000"/>
                  </a:solidFill>
                  <a:latin typeface="Calibri"/>
                  <a:cs typeface="Arial"/>
                </a:rPr>
                <a:t>how you move around </a:t>
              </a:r>
              <a:r>
                <a:rPr lang="en-GB" sz="1016">
                  <a:solidFill>
                    <a:srgbClr val="000000"/>
                  </a:solidFill>
                  <a:latin typeface="Calibri"/>
                  <a:cs typeface="Arial"/>
                </a:rPr>
                <a:t>both at home and when you are out and about</a:t>
              </a:r>
              <a:r>
                <a:rPr lang="en-GB" sz="1016" b="1">
                  <a:solidFill>
                    <a:srgbClr val="000000"/>
                  </a:solidFill>
                  <a:latin typeface="Calibri"/>
                  <a:cs typeface="Arial"/>
                </a:rPr>
                <a:t> </a:t>
              </a:r>
              <a:r>
                <a:rPr lang="en-GB" sz="1016">
                  <a:solidFill>
                    <a:srgbClr val="000000"/>
                  </a:solidFill>
                  <a:latin typeface="Calibri"/>
                  <a:cs typeface="Arial"/>
                </a:rPr>
                <a:t>– what methods of transport do you use? What aids do you use, if any?</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Tell me how you </a:t>
              </a:r>
              <a:r>
                <a:rPr lang="en-GB" sz="1016" b="1">
                  <a:solidFill>
                    <a:srgbClr val="000000"/>
                  </a:solidFill>
                  <a:latin typeface="Calibri"/>
                  <a:cs typeface="Arial"/>
                </a:rPr>
                <a:t>manage your personal hygiene. What is your routine </a:t>
              </a:r>
              <a:r>
                <a:rPr lang="en-GB" sz="1016">
                  <a:solidFill>
                    <a:srgbClr val="000000"/>
                  </a:solidFill>
                  <a:latin typeface="Calibri"/>
                  <a:cs typeface="Arial"/>
                </a:rPr>
                <a:t>in the morning and evening before you go to bed? </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would you </a:t>
              </a:r>
              <a:r>
                <a:rPr lang="en-GB" sz="1016" b="1">
                  <a:solidFill>
                    <a:srgbClr val="000000"/>
                  </a:solidFill>
                  <a:latin typeface="Calibri"/>
                  <a:cs typeface="Arial"/>
                </a:rPr>
                <a:t>like to be able to do </a:t>
              </a:r>
              <a:r>
                <a:rPr lang="en-GB" sz="1016">
                  <a:solidFill>
                    <a:srgbClr val="000000"/>
                  </a:solidFill>
                  <a:latin typeface="Calibri"/>
                  <a:cs typeface="Arial"/>
                </a:rPr>
                <a:t>that you are unable to do at present?</a:t>
              </a:r>
            </a:p>
            <a:p>
              <a:pPr marL="109561" indent="-109561" defTabSz="844073" fontAlgn="base">
                <a:spcBef>
                  <a:spcPct val="0"/>
                </a:spcBef>
                <a:spcAft>
                  <a:spcPts val="277"/>
                </a:spcAft>
                <a:buClr>
                  <a:srgbClr val="E0396E"/>
                </a:buClr>
                <a:buSzPct val="95000"/>
                <a:buFont typeface="Wingdings" panose="05000000000000000000" pitchFamily="2" charset="2"/>
                <a:buChar char="§"/>
              </a:pPr>
              <a:r>
                <a:rPr lang="en-GB" sz="1016">
                  <a:solidFill>
                    <a:srgbClr val="000000"/>
                  </a:solidFill>
                  <a:latin typeface="Calibri"/>
                  <a:cs typeface="Arial"/>
                </a:rPr>
                <a:t>What do you think would </a:t>
              </a:r>
              <a:r>
                <a:rPr lang="en-GB" sz="1016" b="1">
                  <a:solidFill>
                    <a:srgbClr val="000000"/>
                  </a:solidFill>
                  <a:latin typeface="Calibri"/>
                  <a:cs typeface="Arial"/>
                </a:rPr>
                <a:t>support you to do that</a:t>
              </a:r>
              <a:r>
                <a:rPr lang="en-GB" sz="1016">
                  <a:solidFill>
                    <a:srgbClr val="000000"/>
                  </a:solidFill>
                  <a:latin typeface="Calibri"/>
                  <a:cs typeface="Arial"/>
                </a:rPr>
                <a:t>?</a:t>
              </a:r>
            </a:p>
          </p:txBody>
        </p:sp>
        <p:sp>
          <p:nvSpPr>
            <p:cNvPr id="41" name="Pentagon 4">
              <a:extLst>
                <a:ext uri="{FF2B5EF4-FFF2-40B4-BE49-F238E27FC236}">
                  <a16:creationId xmlns:a16="http://schemas.microsoft.com/office/drawing/2014/main" id="{DA48E7F5-209F-4318-9F45-2658432CC152}"/>
                </a:ext>
              </a:extLst>
            </p:cNvPr>
            <p:cNvSpPr/>
            <p:nvPr/>
          </p:nvSpPr>
          <p:spPr>
            <a:xfrm>
              <a:off x="5059344" y="5165509"/>
              <a:ext cx="4722608" cy="235941"/>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182" tIns="53591" rIns="107182" bIns="53591" numCol="1" spcCol="0" rtlCol="0" fromWordArt="0" anchor="ctr" anchorCtr="0" forceAA="0" compatLnSpc="1">
              <a:prstTxWarp prst="textNoShape">
                <a:avLst/>
              </a:prstTxWarp>
              <a:noAutofit/>
            </a:bodyPr>
            <a:lstStyle/>
            <a:p>
              <a:pPr defTabSz="844073" fontAlgn="base">
                <a:spcBef>
                  <a:spcPct val="0"/>
                </a:spcBef>
                <a:spcAft>
                  <a:spcPct val="0"/>
                </a:spcAft>
                <a:buClr>
                  <a:srgbClr val="E0396E"/>
                </a:buClr>
                <a:buSzPct val="95000"/>
              </a:pPr>
              <a:r>
                <a:rPr lang="en-GB" sz="1477">
                  <a:solidFill>
                    <a:srgbClr val="FFFFFF"/>
                  </a:solidFill>
                  <a:latin typeface="Calibri"/>
                  <a:cs typeface="Arial"/>
                </a:rPr>
                <a:t>Maintaining Personal Care with Choice and Dignity</a:t>
              </a:r>
            </a:p>
          </p:txBody>
        </p:sp>
      </p:grpSp>
      <p:sp>
        <p:nvSpPr>
          <p:cNvPr id="10" name="Title 1">
            <a:extLst>
              <a:ext uri="{FF2B5EF4-FFF2-40B4-BE49-F238E27FC236}">
                <a16:creationId xmlns:a16="http://schemas.microsoft.com/office/drawing/2014/main" id="{92EFD829-AF8F-4BD9-8415-EDBE3E45649A}"/>
              </a:ext>
            </a:extLst>
          </p:cNvPr>
          <p:cNvSpPr txBox="1">
            <a:spLocks/>
          </p:cNvSpPr>
          <p:nvPr/>
        </p:nvSpPr>
        <p:spPr bwMode="auto">
          <a:xfrm>
            <a:off x="2" y="182123"/>
            <a:ext cx="9143999" cy="807796"/>
          </a:xfrm>
          <a:prstGeom prst="rect">
            <a:avLst/>
          </a:prstGeom>
          <a:noFill/>
          <a:ln w="9525">
            <a:noFill/>
            <a:miter lim="800000"/>
            <a:headEnd/>
            <a:tailEnd/>
          </a:ln>
          <a:effectLst/>
        </p:spPr>
        <p:txBody>
          <a:bodyPr vert="horz" wrap="square" lIns="84406" tIns="398769" rIns="84406" bIns="33231" numCol="1" anchor="t" anchorCtr="0" compatLnSpc="1">
            <a:prstTxWarp prst="textNoShape">
              <a:avLst/>
            </a:prstTxWarp>
          </a:bodyPr>
          <a:lstStyle>
            <a:lvl1pPr algn="l" rtl="0" fontAlgn="base">
              <a:lnSpc>
                <a:spcPct val="95000"/>
              </a:lnSpc>
              <a:spcBef>
                <a:spcPct val="0"/>
              </a:spcBef>
              <a:spcAft>
                <a:spcPct val="0"/>
              </a:spcAft>
              <a:defRPr sz="3754">
                <a:solidFill>
                  <a:srgbClr val="E0396E"/>
                </a:solidFill>
                <a:latin typeface="+mj-lt"/>
                <a:ea typeface="+mj-ea"/>
                <a:cs typeface="+mj-cs"/>
              </a:defRPr>
            </a:lvl1pPr>
            <a:lvl2pPr algn="l" rtl="0" fontAlgn="base">
              <a:lnSpc>
                <a:spcPct val="95000"/>
              </a:lnSpc>
              <a:spcBef>
                <a:spcPct val="0"/>
              </a:spcBef>
              <a:spcAft>
                <a:spcPct val="0"/>
              </a:spcAft>
              <a:defRPr sz="3754">
                <a:solidFill>
                  <a:srgbClr val="E0396E"/>
                </a:solidFill>
                <a:latin typeface="Calibri" pitchFamily="34" charset="0"/>
                <a:cs typeface="Arial" charset="0"/>
              </a:defRPr>
            </a:lvl2pPr>
            <a:lvl3pPr algn="l" rtl="0" fontAlgn="base">
              <a:lnSpc>
                <a:spcPct val="95000"/>
              </a:lnSpc>
              <a:spcBef>
                <a:spcPct val="0"/>
              </a:spcBef>
              <a:spcAft>
                <a:spcPct val="0"/>
              </a:spcAft>
              <a:defRPr sz="3754">
                <a:solidFill>
                  <a:srgbClr val="E0396E"/>
                </a:solidFill>
                <a:latin typeface="Calibri" pitchFamily="34" charset="0"/>
                <a:cs typeface="Arial" charset="0"/>
              </a:defRPr>
            </a:lvl3pPr>
            <a:lvl4pPr algn="l" rtl="0" fontAlgn="base">
              <a:lnSpc>
                <a:spcPct val="95000"/>
              </a:lnSpc>
              <a:spcBef>
                <a:spcPct val="0"/>
              </a:spcBef>
              <a:spcAft>
                <a:spcPct val="0"/>
              </a:spcAft>
              <a:defRPr sz="3754">
                <a:solidFill>
                  <a:srgbClr val="E0396E"/>
                </a:solidFill>
                <a:latin typeface="Calibri" pitchFamily="34" charset="0"/>
                <a:cs typeface="Arial" charset="0"/>
              </a:defRPr>
            </a:lvl4pPr>
            <a:lvl5pPr algn="l" rtl="0" fontAlgn="base">
              <a:lnSpc>
                <a:spcPct val="95000"/>
              </a:lnSpc>
              <a:spcBef>
                <a:spcPct val="0"/>
              </a:spcBef>
              <a:spcAft>
                <a:spcPct val="0"/>
              </a:spcAft>
              <a:defRPr sz="3754">
                <a:solidFill>
                  <a:srgbClr val="E0396E"/>
                </a:solidFill>
                <a:latin typeface="Calibri" pitchFamily="34" charset="0"/>
                <a:cs typeface="Arial" charset="0"/>
              </a:defRPr>
            </a:lvl5pPr>
            <a:lvl6pPr marL="660325" algn="l" rtl="0" fontAlgn="base">
              <a:lnSpc>
                <a:spcPct val="95000"/>
              </a:lnSpc>
              <a:spcBef>
                <a:spcPct val="0"/>
              </a:spcBef>
              <a:spcAft>
                <a:spcPct val="0"/>
              </a:spcAft>
              <a:defRPr sz="3754">
                <a:solidFill>
                  <a:srgbClr val="E0396E"/>
                </a:solidFill>
                <a:latin typeface="Calibri" pitchFamily="34" charset="0"/>
                <a:cs typeface="Arial" charset="0"/>
              </a:defRPr>
            </a:lvl6pPr>
            <a:lvl7pPr marL="1320648" algn="l" rtl="0" fontAlgn="base">
              <a:lnSpc>
                <a:spcPct val="95000"/>
              </a:lnSpc>
              <a:spcBef>
                <a:spcPct val="0"/>
              </a:spcBef>
              <a:spcAft>
                <a:spcPct val="0"/>
              </a:spcAft>
              <a:defRPr sz="3754">
                <a:solidFill>
                  <a:srgbClr val="E0396E"/>
                </a:solidFill>
                <a:latin typeface="Calibri" pitchFamily="34" charset="0"/>
                <a:cs typeface="Arial" charset="0"/>
              </a:defRPr>
            </a:lvl7pPr>
            <a:lvl8pPr marL="1980973" algn="l" rtl="0" fontAlgn="base">
              <a:lnSpc>
                <a:spcPct val="95000"/>
              </a:lnSpc>
              <a:spcBef>
                <a:spcPct val="0"/>
              </a:spcBef>
              <a:spcAft>
                <a:spcPct val="0"/>
              </a:spcAft>
              <a:defRPr sz="3754">
                <a:solidFill>
                  <a:srgbClr val="E0396E"/>
                </a:solidFill>
                <a:latin typeface="Calibri" pitchFamily="34" charset="0"/>
                <a:cs typeface="Arial" charset="0"/>
              </a:defRPr>
            </a:lvl8pPr>
            <a:lvl9pPr marL="2641298" algn="l" rtl="0" fontAlgn="base">
              <a:lnSpc>
                <a:spcPct val="95000"/>
              </a:lnSpc>
              <a:spcBef>
                <a:spcPct val="0"/>
              </a:spcBef>
              <a:spcAft>
                <a:spcPct val="0"/>
              </a:spcAft>
              <a:defRPr sz="3754">
                <a:solidFill>
                  <a:srgbClr val="E0396E"/>
                </a:solidFill>
                <a:latin typeface="Calibri" pitchFamily="34" charset="0"/>
                <a:cs typeface="Arial" charset="0"/>
              </a:defRPr>
            </a:lvl9pPr>
          </a:lstStyle>
          <a:p>
            <a:pPr algn="ctr" defTabSz="844073">
              <a:lnSpc>
                <a:spcPct val="100000"/>
              </a:lnSpc>
            </a:pPr>
            <a:r>
              <a:rPr lang="en-GB" sz="2216" kern="0">
                <a:latin typeface="Calibri"/>
                <a:cs typeface="Arial"/>
              </a:rPr>
              <a:t>Assessment Question Prompts </a:t>
            </a:r>
            <a:endParaRPr lang="en-GB" sz="2216" kern="0">
              <a:solidFill>
                <a:srgbClr val="7030A0"/>
              </a:solidFill>
              <a:latin typeface="Calibri"/>
              <a:cs typeface="Arial"/>
            </a:endParaRPr>
          </a:p>
        </p:txBody>
      </p:sp>
      <p:sp>
        <p:nvSpPr>
          <p:cNvPr id="11" name="TextBox 10">
            <a:extLst>
              <a:ext uri="{FF2B5EF4-FFF2-40B4-BE49-F238E27FC236}">
                <a16:creationId xmlns:a16="http://schemas.microsoft.com/office/drawing/2014/main" id="{5071E94C-8B2F-4B5B-902C-7FA620DDC285}"/>
              </a:ext>
            </a:extLst>
          </p:cNvPr>
          <p:cNvSpPr txBox="1"/>
          <p:nvPr/>
        </p:nvSpPr>
        <p:spPr>
          <a:xfrm>
            <a:off x="0" y="945661"/>
            <a:ext cx="9144000" cy="404983"/>
          </a:xfrm>
          <a:prstGeom prst="rect">
            <a:avLst/>
          </a:prstGeom>
          <a:noFill/>
        </p:spPr>
        <p:txBody>
          <a:bodyPr wrap="square" rtlCol="0">
            <a:spAutoFit/>
          </a:bodyPr>
          <a:lstStyle/>
          <a:p>
            <a:pPr algn="ctr" defTabSz="844073" fontAlgn="base">
              <a:spcBef>
                <a:spcPct val="0"/>
              </a:spcBef>
              <a:spcAft>
                <a:spcPct val="0"/>
              </a:spcAft>
              <a:buClr>
                <a:srgbClr val="E0396E"/>
              </a:buClr>
              <a:buSzPct val="95000"/>
            </a:pPr>
            <a:r>
              <a:rPr lang="en-GB" sz="1016" i="1">
                <a:solidFill>
                  <a:srgbClr val="000000"/>
                </a:solidFill>
                <a:latin typeface="Calibri" pitchFamily="34" charset="0"/>
                <a:cs typeface="Arial" charset="0"/>
              </a:rPr>
              <a:t>Phrased as if talking directly with the individual, where an advocate is answering on their behalf to rephrase as ‘Tell me about [name]’, ‘what is working well for [name]’ etc. to keep the focus on the individual being discussed. You may also need to rephrase to use language the individual will understand better.</a:t>
            </a:r>
          </a:p>
        </p:txBody>
      </p:sp>
    </p:spTree>
    <p:extLst>
      <p:ext uri="{BB962C8B-B14F-4D97-AF65-F5344CB8AC3E}">
        <p14:creationId xmlns:p14="http://schemas.microsoft.com/office/powerpoint/2010/main" val="259471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8E0E50-5828-46C1-B33C-580A12F8933A}"/>
              </a:ext>
            </a:extLst>
          </p:cNvPr>
          <p:cNvSpPr>
            <a:spLocks noGrp="1"/>
          </p:cNvSpPr>
          <p:nvPr>
            <p:ph type="body" sz="quarter" idx="12"/>
          </p:nvPr>
        </p:nvSpPr>
        <p:spPr>
          <a:xfrm>
            <a:off x="509589" y="1"/>
            <a:ext cx="8047271" cy="1029903"/>
          </a:xfrm>
        </p:spPr>
        <p:txBody>
          <a:bodyPr>
            <a:normAutofit/>
          </a:bodyPr>
          <a:lstStyle/>
          <a:p>
            <a:r>
              <a:rPr lang="en-GB" sz="3429"/>
              <a:t>During a Conversation – Communication Tool</a:t>
            </a:r>
          </a:p>
        </p:txBody>
      </p:sp>
      <p:pic>
        <p:nvPicPr>
          <p:cNvPr id="2" name="Picture 1">
            <a:extLst>
              <a:ext uri="{FF2B5EF4-FFF2-40B4-BE49-F238E27FC236}">
                <a16:creationId xmlns:a16="http://schemas.microsoft.com/office/drawing/2014/main" id="{F21D3053-318A-4B5E-9859-1DBD1E25D81E}"/>
              </a:ext>
            </a:extLst>
          </p:cNvPr>
          <p:cNvPicPr>
            <a:picLocks noChangeAspect="1"/>
          </p:cNvPicPr>
          <p:nvPr/>
        </p:nvPicPr>
        <p:blipFill>
          <a:blip r:embed="rId2"/>
          <a:stretch>
            <a:fillRect/>
          </a:stretch>
        </p:blipFill>
        <p:spPr>
          <a:xfrm>
            <a:off x="253815" y="1795966"/>
            <a:ext cx="8630816" cy="3266069"/>
          </a:xfrm>
          <a:prstGeom prst="rect">
            <a:avLst/>
          </a:prstGeom>
        </p:spPr>
      </p:pic>
    </p:spTree>
    <p:extLst>
      <p:ext uri="{BB962C8B-B14F-4D97-AF65-F5344CB8AC3E}">
        <p14:creationId xmlns:p14="http://schemas.microsoft.com/office/powerpoint/2010/main" val="223056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E7F66-8F5F-4457-B2FC-22377B97561D}"/>
              </a:ext>
            </a:extLst>
          </p:cNvPr>
          <p:cNvSpPr>
            <a:spLocks noGrp="1"/>
          </p:cNvSpPr>
          <p:nvPr>
            <p:ph type="body" sz="quarter" idx="12"/>
          </p:nvPr>
        </p:nvSpPr>
        <p:spPr/>
        <p:txBody>
          <a:bodyPr/>
          <a:lstStyle/>
          <a:p>
            <a:r>
              <a:rPr lang="en-GB" sz="3429"/>
              <a:t>During a Conversation – Communication Aids</a:t>
            </a:r>
          </a:p>
        </p:txBody>
      </p:sp>
      <p:sp>
        <p:nvSpPr>
          <p:cNvPr id="4" name="Rectangle 3">
            <a:extLst>
              <a:ext uri="{FF2B5EF4-FFF2-40B4-BE49-F238E27FC236}">
                <a16:creationId xmlns:a16="http://schemas.microsoft.com/office/drawing/2014/main" id="{E04DCAD9-B93B-4F23-A850-DAC9DAFBB193}"/>
              </a:ext>
            </a:extLst>
          </p:cNvPr>
          <p:cNvSpPr/>
          <p:nvPr/>
        </p:nvSpPr>
        <p:spPr>
          <a:xfrm>
            <a:off x="6048912" y="1611159"/>
            <a:ext cx="2451872" cy="1905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GB" sz="1600">
                <a:solidFill>
                  <a:srgbClr val="FFFFFF"/>
                </a:solidFill>
                <a:latin typeface="Calibri" panose="020F0502020204030204"/>
              </a:rPr>
              <a:t>Stop </a:t>
            </a:r>
          </a:p>
          <a:p>
            <a:pPr algn="ctr" defTabSz="326578"/>
            <a:r>
              <a:rPr lang="en-GB" sz="1600">
                <a:solidFill>
                  <a:srgbClr val="FFFFFF"/>
                </a:solidFill>
                <a:latin typeface="Calibri" panose="020F0502020204030204"/>
              </a:rPr>
              <a:t>I would like to speak</a:t>
            </a:r>
          </a:p>
          <a:p>
            <a:pPr algn="ctr" defTabSz="326578"/>
            <a:endParaRPr lang="en-GB" sz="1600">
              <a:solidFill>
                <a:srgbClr val="FFFFFF"/>
              </a:solidFill>
              <a:latin typeface="Calibri" panose="020F0502020204030204"/>
            </a:endParaRPr>
          </a:p>
          <a:p>
            <a:pPr algn="ctr" defTabSz="326578"/>
            <a:endParaRPr lang="en-GB" sz="1600">
              <a:solidFill>
                <a:srgbClr val="FFFFFF"/>
              </a:solidFill>
              <a:latin typeface="Calibri" panose="020F0502020204030204"/>
            </a:endParaRPr>
          </a:p>
        </p:txBody>
      </p:sp>
      <p:sp>
        <p:nvSpPr>
          <p:cNvPr id="6" name="Rectangle 5">
            <a:extLst>
              <a:ext uri="{FF2B5EF4-FFF2-40B4-BE49-F238E27FC236}">
                <a16:creationId xmlns:a16="http://schemas.microsoft.com/office/drawing/2014/main" id="{672D09C3-D7BB-4DA6-BE87-E6415DC11E57}"/>
              </a:ext>
            </a:extLst>
          </p:cNvPr>
          <p:cNvSpPr/>
          <p:nvPr/>
        </p:nvSpPr>
        <p:spPr>
          <a:xfrm>
            <a:off x="3290532" y="1611159"/>
            <a:ext cx="2451872" cy="190517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GB" sz="1600">
                <a:solidFill>
                  <a:srgbClr val="FFFFFF"/>
                </a:solidFill>
                <a:latin typeface="Calibri" panose="020F0502020204030204"/>
              </a:rPr>
              <a:t>Slow down</a:t>
            </a:r>
          </a:p>
          <a:p>
            <a:pPr algn="ctr" defTabSz="326578"/>
            <a:r>
              <a:rPr lang="en-GB" sz="1600">
                <a:solidFill>
                  <a:srgbClr val="FFFFFF"/>
                </a:solidFill>
                <a:latin typeface="Calibri" panose="020F0502020204030204"/>
              </a:rPr>
              <a:t>I don’t understand</a:t>
            </a:r>
          </a:p>
          <a:p>
            <a:pPr algn="ctr" defTabSz="326578"/>
            <a:endParaRPr lang="en-GB" sz="1600">
              <a:solidFill>
                <a:srgbClr val="FFFFFF"/>
              </a:solidFill>
              <a:latin typeface="Calibri" panose="020F0502020204030204"/>
            </a:endParaRPr>
          </a:p>
          <a:p>
            <a:pPr algn="ctr" defTabSz="326578"/>
            <a:endParaRPr lang="en-GB" sz="1600">
              <a:solidFill>
                <a:srgbClr val="FFFFFF"/>
              </a:solidFill>
              <a:latin typeface="Calibri" panose="020F0502020204030204"/>
            </a:endParaRPr>
          </a:p>
        </p:txBody>
      </p:sp>
      <p:sp>
        <p:nvSpPr>
          <p:cNvPr id="8" name="Rectangle 7">
            <a:extLst>
              <a:ext uri="{FF2B5EF4-FFF2-40B4-BE49-F238E27FC236}">
                <a16:creationId xmlns:a16="http://schemas.microsoft.com/office/drawing/2014/main" id="{BF3EB6CF-A634-4008-A6CE-B2CEFB4DEFCF}"/>
              </a:ext>
            </a:extLst>
          </p:cNvPr>
          <p:cNvSpPr/>
          <p:nvPr/>
        </p:nvSpPr>
        <p:spPr>
          <a:xfrm>
            <a:off x="506988" y="1611159"/>
            <a:ext cx="2451872" cy="190517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GB" sz="1600">
                <a:solidFill>
                  <a:srgbClr val="FFFFFF"/>
                </a:solidFill>
                <a:latin typeface="Calibri" panose="020F0502020204030204"/>
              </a:rPr>
              <a:t>Yes </a:t>
            </a:r>
          </a:p>
          <a:p>
            <a:pPr algn="ctr" defTabSz="326578"/>
            <a:r>
              <a:rPr lang="en-GB" sz="1600">
                <a:solidFill>
                  <a:srgbClr val="FFFFFF"/>
                </a:solidFill>
                <a:latin typeface="Calibri" panose="020F0502020204030204"/>
              </a:rPr>
              <a:t>I agree</a:t>
            </a:r>
          </a:p>
          <a:p>
            <a:pPr algn="ctr" defTabSz="326578"/>
            <a:endParaRPr lang="en-GB" sz="1600">
              <a:solidFill>
                <a:srgbClr val="FFFFFF"/>
              </a:solidFill>
              <a:latin typeface="Calibri" panose="020F0502020204030204"/>
            </a:endParaRPr>
          </a:p>
          <a:p>
            <a:pPr algn="ctr" defTabSz="326578"/>
            <a:endParaRPr lang="en-GB" sz="1600">
              <a:solidFill>
                <a:srgbClr val="FFFFFF"/>
              </a:solidFill>
              <a:latin typeface="Calibri" panose="020F0502020204030204"/>
            </a:endParaRPr>
          </a:p>
        </p:txBody>
      </p:sp>
      <p:pic>
        <p:nvPicPr>
          <p:cNvPr id="2" name="Picture 2" descr="Stop sign on white background red stop symbol Vector Image">
            <a:extLst>
              <a:ext uri="{FF2B5EF4-FFF2-40B4-BE49-F238E27FC236}">
                <a16:creationId xmlns:a16="http://schemas.microsoft.com/office/drawing/2014/main" id="{D9C2657D-C865-4F29-A3BA-E90941E9EB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36" b="11630"/>
          <a:stretch/>
        </p:blipFill>
        <p:spPr bwMode="auto">
          <a:xfrm>
            <a:off x="7519032" y="2657985"/>
            <a:ext cx="854808" cy="794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low Down Images, Stock Photos &amp; Vectors | Shutterstock">
            <a:extLst>
              <a:ext uri="{FF2B5EF4-FFF2-40B4-BE49-F238E27FC236}">
                <a16:creationId xmlns:a16="http://schemas.microsoft.com/office/drawing/2014/main" id="{4D6CD9A8-2BE1-4A92-BCBE-74F27B5637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36" b="8285"/>
          <a:stretch/>
        </p:blipFill>
        <p:spPr bwMode="auto">
          <a:xfrm>
            <a:off x="4613577" y="2628273"/>
            <a:ext cx="806721" cy="8277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iktionary">
            <a:extLst>
              <a:ext uri="{FF2B5EF4-FFF2-40B4-BE49-F238E27FC236}">
                <a16:creationId xmlns:a16="http://schemas.microsoft.com/office/drawing/2014/main" id="{663F7B59-0D46-49C9-86F3-2C85251CEE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9015" y="2657985"/>
            <a:ext cx="429592" cy="7519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nswer, ask, comment, hand raised, person, question, talking icon">
            <a:extLst>
              <a:ext uri="{FF2B5EF4-FFF2-40B4-BE49-F238E27FC236}">
                <a16:creationId xmlns:a16="http://schemas.microsoft.com/office/drawing/2014/main" id="{9F6DF441-323A-4ABB-A255-EA7C41BB82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1912" y="2707610"/>
            <a:ext cx="667246" cy="74429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heck Mark Symbol Yes - Free vector graphic on Pixabay">
            <a:extLst>
              <a:ext uri="{FF2B5EF4-FFF2-40B4-BE49-F238E27FC236}">
                <a16:creationId xmlns:a16="http://schemas.microsoft.com/office/drawing/2014/main" id="{C749AA61-3F4A-4A92-B9D4-3C0717190F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8905" y="2834016"/>
            <a:ext cx="809821" cy="622201"/>
          </a:xfrm>
          <a:prstGeom prst="rect">
            <a:avLst/>
          </a:prstGeom>
          <a:solidFill>
            <a:schemeClr val="bg1"/>
          </a:solidFill>
        </p:spPr>
      </p:pic>
      <p:pic>
        <p:nvPicPr>
          <p:cNvPr id="1048" name="Picture 24" descr="Free Icon | Thumbs up hand symbol">
            <a:extLst>
              <a:ext uri="{FF2B5EF4-FFF2-40B4-BE49-F238E27FC236}">
                <a16:creationId xmlns:a16="http://schemas.microsoft.com/office/drawing/2014/main" id="{8D68EB22-7A85-4A21-AE01-7D4FE3CF7B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500" y="2649065"/>
            <a:ext cx="809822" cy="809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con&#10;&#10;Description automatically generated">
            <a:extLst>
              <a:ext uri="{FF2B5EF4-FFF2-40B4-BE49-F238E27FC236}">
                <a16:creationId xmlns:a16="http://schemas.microsoft.com/office/drawing/2014/main" id="{E0694581-292A-4019-9CD1-1045E5B4B918}"/>
              </a:ext>
            </a:extLst>
          </p:cNvPr>
          <p:cNvPicPr>
            <a:picLocks noChangeAspect="1"/>
          </p:cNvPicPr>
          <p:nvPr/>
        </p:nvPicPr>
        <p:blipFill>
          <a:blip r:embed="rId8"/>
          <a:stretch>
            <a:fillRect/>
          </a:stretch>
        </p:blipFill>
        <p:spPr>
          <a:xfrm>
            <a:off x="1171286" y="3604115"/>
            <a:ext cx="6567429" cy="2574771"/>
          </a:xfrm>
          <a:prstGeom prst="rect">
            <a:avLst/>
          </a:prstGeom>
        </p:spPr>
      </p:pic>
    </p:spTree>
    <p:extLst>
      <p:ext uri="{BB962C8B-B14F-4D97-AF65-F5344CB8AC3E}">
        <p14:creationId xmlns:p14="http://schemas.microsoft.com/office/powerpoint/2010/main" val="186548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E7F66-8F5F-4457-B2FC-22377B97561D}"/>
              </a:ext>
            </a:extLst>
          </p:cNvPr>
          <p:cNvSpPr>
            <a:spLocks noGrp="1"/>
          </p:cNvSpPr>
          <p:nvPr>
            <p:ph type="body" sz="quarter" idx="12"/>
          </p:nvPr>
        </p:nvSpPr>
        <p:spPr/>
        <p:txBody>
          <a:bodyPr/>
          <a:lstStyle/>
          <a:p>
            <a:r>
              <a:rPr lang="en-GB" sz="3429"/>
              <a:t>During a Conversation – Communication Aids</a:t>
            </a:r>
          </a:p>
        </p:txBody>
      </p:sp>
      <p:sp>
        <p:nvSpPr>
          <p:cNvPr id="5" name="Rectangle 4">
            <a:extLst>
              <a:ext uri="{FF2B5EF4-FFF2-40B4-BE49-F238E27FC236}">
                <a16:creationId xmlns:a16="http://schemas.microsoft.com/office/drawing/2014/main" id="{1C308A9A-F61F-4065-81BE-CF5356C12FF4}"/>
              </a:ext>
            </a:extLst>
          </p:cNvPr>
          <p:cNvSpPr/>
          <p:nvPr/>
        </p:nvSpPr>
        <p:spPr bwMode="auto">
          <a:xfrm>
            <a:off x="94609" y="1446755"/>
            <a:ext cx="2099023" cy="4633914"/>
          </a:xfrm>
          <a:prstGeom prst="rect">
            <a:avLst/>
          </a:prstGeom>
          <a:noFill/>
          <a:ln w="9525" cap="flat" cmpd="sng" algn="ctr">
            <a:solidFill>
              <a:schemeClr val="accent4"/>
            </a:solidFill>
            <a:prstDash val="solid"/>
            <a:round/>
            <a:headEnd type="none" w="med" len="med"/>
            <a:tailEnd type="none" w="med" len="med"/>
          </a:ln>
          <a:effectLst/>
        </p:spPr>
        <p:txBody>
          <a:bodyPr vert="horz" wrap="square" lIns="68580" tIns="54000" rIns="68580" bIns="34290" numCol="1" rtlCol="0" anchor="t" anchorCtr="0" compatLnSpc="1">
            <a:prstTxWarp prst="textNoShape">
              <a:avLst/>
            </a:prstTxWarp>
          </a:bodyPr>
          <a:lstStyle/>
          <a:p>
            <a:pPr defTabSz="326578" fontAlgn="base">
              <a:spcBef>
                <a:spcPct val="0"/>
              </a:spcBef>
              <a:spcAft>
                <a:spcPct val="0"/>
              </a:spcAft>
              <a:buClr>
                <a:srgbClr val="E0396E"/>
              </a:buClr>
              <a:buSzPct val="95000"/>
            </a:pPr>
            <a:endParaRPr lang="en-GB" sz="1500">
              <a:solidFill>
                <a:srgbClr val="000000"/>
              </a:solidFill>
              <a:latin typeface="Calibri" pitchFamily="34" charset="0"/>
              <a:cs typeface="Arial" charset="0"/>
            </a:endParaRPr>
          </a:p>
        </p:txBody>
      </p:sp>
      <p:sp>
        <p:nvSpPr>
          <p:cNvPr id="7" name="Rectangle 6">
            <a:extLst>
              <a:ext uri="{FF2B5EF4-FFF2-40B4-BE49-F238E27FC236}">
                <a16:creationId xmlns:a16="http://schemas.microsoft.com/office/drawing/2014/main" id="{82C386A5-77C6-4A41-8D71-1D1B01730ADF}"/>
              </a:ext>
            </a:extLst>
          </p:cNvPr>
          <p:cNvSpPr/>
          <p:nvPr/>
        </p:nvSpPr>
        <p:spPr bwMode="auto">
          <a:xfrm>
            <a:off x="2348440" y="1446755"/>
            <a:ext cx="2142499" cy="4633914"/>
          </a:xfrm>
          <a:prstGeom prst="rect">
            <a:avLst/>
          </a:prstGeom>
          <a:noFill/>
          <a:ln w="9525" cap="flat" cmpd="sng" algn="ctr">
            <a:solidFill>
              <a:schemeClr val="accent4"/>
            </a:solidFill>
            <a:prstDash val="solid"/>
            <a:round/>
            <a:headEnd type="none" w="med" len="med"/>
            <a:tailEnd type="none" w="med" len="med"/>
          </a:ln>
          <a:effectLst/>
        </p:spPr>
        <p:txBody>
          <a:bodyPr vert="horz" wrap="square" lIns="68580" tIns="54000" rIns="68580" bIns="34290" numCol="1" rtlCol="0" anchor="t" anchorCtr="0" compatLnSpc="1">
            <a:prstTxWarp prst="textNoShape">
              <a:avLst/>
            </a:prstTxWarp>
          </a:bodyPr>
          <a:lstStyle/>
          <a:p>
            <a:pPr defTabSz="326578" fontAlgn="base">
              <a:spcBef>
                <a:spcPct val="0"/>
              </a:spcBef>
              <a:spcAft>
                <a:spcPct val="0"/>
              </a:spcAft>
              <a:buClr>
                <a:srgbClr val="E0396E"/>
              </a:buClr>
              <a:buSzPct val="95000"/>
            </a:pPr>
            <a:endParaRPr lang="en-GB" sz="1500">
              <a:solidFill>
                <a:srgbClr val="000000"/>
              </a:solidFill>
              <a:latin typeface="Calibri" pitchFamily="34" charset="0"/>
              <a:cs typeface="Arial" charset="0"/>
            </a:endParaRPr>
          </a:p>
        </p:txBody>
      </p:sp>
      <p:sp>
        <p:nvSpPr>
          <p:cNvPr id="9" name="Rectangle: Rounded Corners 8">
            <a:extLst>
              <a:ext uri="{FF2B5EF4-FFF2-40B4-BE49-F238E27FC236}">
                <a16:creationId xmlns:a16="http://schemas.microsoft.com/office/drawing/2014/main" id="{E11BCC67-7C35-4966-B544-22C83434B688}"/>
              </a:ext>
            </a:extLst>
          </p:cNvPr>
          <p:cNvSpPr/>
          <p:nvPr/>
        </p:nvSpPr>
        <p:spPr bwMode="auto">
          <a:xfrm>
            <a:off x="51134" y="1128810"/>
            <a:ext cx="2164785" cy="429501"/>
          </a:xfrm>
          <a:prstGeom prst="roundRect">
            <a:avLst/>
          </a:prstGeom>
          <a:solidFill>
            <a:schemeClr val="bg2"/>
          </a:solidFill>
          <a:ln w="9525" cap="flat" cmpd="sng" algn="ctr">
            <a:noFill/>
            <a:prstDash val="solid"/>
            <a:round/>
            <a:headEnd type="none" w="med" len="med"/>
            <a:tailEnd type="none" w="med" len="med"/>
          </a:ln>
          <a:effectLst/>
        </p:spPr>
        <p:txBody>
          <a:bodyPr vert="horz" wrap="square" lIns="68580" tIns="54000" rIns="68580" bIns="34290" numCol="1" rtlCol="0" anchor="t" anchorCtr="0" compatLnSpc="1">
            <a:prstTxWarp prst="textNoShape">
              <a:avLst/>
            </a:prstTxWarp>
          </a:bodyPr>
          <a:lstStyle/>
          <a:p>
            <a:pPr algn="ctr" defTabSz="326578" fontAlgn="base">
              <a:spcBef>
                <a:spcPct val="0"/>
              </a:spcBef>
              <a:spcAft>
                <a:spcPct val="0"/>
              </a:spcAft>
              <a:buClr>
                <a:srgbClr val="E0396E"/>
              </a:buClr>
              <a:buSzPct val="95000"/>
            </a:pPr>
            <a:r>
              <a:rPr lang="en-GB" sz="1500">
                <a:solidFill>
                  <a:srgbClr val="FFFFFF"/>
                </a:solidFill>
                <a:latin typeface="Calibri" pitchFamily="34" charset="0"/>
                <a:cs typeface="Arial" charset="0"/>
              </a:rPr>
              <a:t>Good day</a:t>
            </a:r>
          </a:p>
        </p:txBody>
      </p:sp>
      <p:sp>
        <p:nvSpPr>
          <p:cNvPr id="11" name="Rectangle: Rounded Corners 10">
            <a:extLst>
              <a:ext uri="{FF2B5EF4-FFF2-40B4-BE49-F238E27FC236}">
                <a16:creationId xmlns:a16="http://schemas.microsoft.com/office/drawing/2014/main" id="{0086B8EE-74D3-4C77-AEAA-D3E2CA2B16B9}"/>
              </a:ext>
            </a:extLst>
          </p:cNvPr>
          <p:cNvSpPr/>
          <p:nvPr/>
        </p:nvSpPr>
        <p:spPr bwMode="auto">
          <a:xfrm>
            <a:off x="2348439" y="1128810"/>
            <a:ext cx="2164786" cy="429502"/>
          </a:xfrm>
          <a:prstGeom prst="roundRect">
            <a:avLst/>
          </a:prstGeom>
          <a:solidFill>
            <a:srgbClr val="FF0000"/>
          </a:solidFill>
          <a:ln w="9525" cap="flat" cmpd="sng" algn="ctr">
            <a:noFill/>
            <a:prstDash val="solid"/>
            <a:round/>
            <a:headEnd type="none" w="med" len="med"/>
            <a:tailEnd type="none" w="med" len="med"/>
          </a:ln>
          <a:effectLst/>
        </p:spPr>
        <p:txBody>
          <a:bodyPr vert="horz" wrap="square" lIns="68580" tIns="54000" rIns="68580" bIns="34290" numCol="1" rtlCol="0" anchor="t" anchorCtr="0" compatLnSpc="1">
            <a:prstTxWarp prst="textNoShape">
              <a:avLst/>
            </a:prstTxWarp>
          </a:bodyPr>
          <a:lstStyle/>
          <a:p>
            <a:pPr algn="ctr" defTabSz="326578" fontAlgn="base">
              <a:spcBef>
                <a:spcPct val="0"/>
              </a:spcBef>
              <a:spcAft>
                <a:spcPct val="0"/>
              </a:spcAft>
              <a:buClr>
                <a:srgbClr val="E0396E"/>
              </a:buClr>
              <a:buSzPct val="95000"/>
            </a:pPr>
            <a:r>
              <a:rPr lang="en-GB" sz="1500">
                <a:solidFill>
                  <a:srgbClr val="FFFFFF"/>
                </a:solidFill>
                <a:latin typeface="Calibri" pitchFamily="34" charset="0"/>
                <a:cs typeface="Arial" charset="0"/>
              </a:rPr>
              <a:t>Bad day</a:t>
            </a:r>
          </a:p>
        </p:txBody>
      </p:sp>
      <p:sp>
        <p:nvSpPr>
          <p:cNvPr id="21" name="Rectangle 20">
            <a:extLst>
              <a:ext uri="{FF2B5EF4-FFF2-40B4-BE49-F238E27FC236}">
                <a16:creationId xmlns:a16="http://schemas.microsoft.com/office/drawing/2014/main" id="{C0DE9FC9-C6A1-4461-B310-FDB753F70138}"/>
              </a:ext>
            </a:extLst>
          </p:cNvPr>
          <p:cNvSpPr/>
          <p:nvPr/>
        </p:nvSpPr>
        <p:spPr bwMode="auto">
          <a:xfrm>
            <a:off x="4668034" y="1446755"/>
            <a:ext cx="2142499" cy="4633914"/>
          </a:xfrm>
          <a:prstGeom prst="rect">
            <a:avLst/>
          </a:prstGeom>
          <a:noFill/>
          <a:ln w="9525" cap="flat" cmpd="sng" algn="ctr">
            <a:solidFill>
              <a:schemeClr val="accent4"/>
            </a:solidFill>
            <a:prstDash val="solid"/>
            <a:round/>
            <a:headEnd type="none" w="med" len="med"/>
            <a:tailEnd type="none" w="med" len="med"/>
          </a:ln>
          <a:effectLst/>
        </p:spPr>
        <p:txBody>
          <a:bodyPr vert="horz" wrap="square" lIns="68580" tIns="54000" rIns="68580" bIns="34290" numCol="1" rtlCol="0" anchor="t" anchorCtr="0" compatLnSpc="1">
            <a:prstTxWarp prst="textNoShape">
              <a:avLst/>
            </a:prstTxWarp>
          </a:bodyPr>
          <a:lstStyle/>
          <a:p>
            <a:pPr defTabSz="326578" fontAlgn="base">
              <a:spcBef>
                <a:spcPct val="0"/>
              </a:spcBef>
              <a:spcAft>
                <a:spcPct val="0"/>
              </a:spcAft>
              <a:buClr>
                <a:srgbClr val="E0396E"/>
              </a:buClr>
              <a:buSzPct val="95000"/>
            </a:pPr>
            <a:endParaRPr lang="en-GB" sz="1500">
              <a:solidFill>
                <a:srgbClr val="000000"/>
              </a:solidFill>
              <a:latin typeface="Calibri" pitchFamily="34" charset="0"/>
              <a:cs typeface="Arial" charset="0"/>
            </a:endParaRPr>
          </a:p>
        </p:txBody>
      </p:sp>
      <p:sp>
        <p:nvSpPr>
          <p:cNvPr id="23" name="Rectangle: Rounded Corners 22">
            <a:extLst>
              <a:ext uri="{FF2B5EF4-FFF2-40B4-BE49-F238E27FC236}">
                <a16:creationId xmlns:a16="http://schemas.microsoft.com/office/drawing/2014/main" id="{8C3B8A1C-4C09-4180-B226-7AB712DFDF14}"/>
              </a:ext>
            </a:extLst>
          </p:cNvPr>
          <p:cNvSpPr/>
          <p:nvPr/>
        </p:nvSpPr>
        <p:spPr bwMode="auto">
          <a:xfrm>
            <a:off x="4668033" y="1128810"/>
            <a:ext cx="2164786" cy="429502"/>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68580" tIns="54000" rIns="68580" bIns="34290" numCol="1" rtlCol="0" anchor="t" anchorCtr="0" compatLnSpc="1">
            <a:prstTxWarp prst="textNoShape">
              <a:avLst/>
            </a:prstTxWarp>
          </a:bodyPr>
          <a:lstStyle/>
          <a:p>
            <a:pPr algn="ctr" defTabSz="326578" fontAlgn="base">
              <a:spcBef>
                <a:spcPct val="0"/>
              </a:spcBef>
              <a:spcAft>
                <a:spcPct val="0"/>
              </a:spcAft>
              <a:buClr>
                <a:srgbClr val="E0396E"/>
              </a:buClr>
              <a:buSzPct val="95000"/>
            </a:pPr>
            <a:r>
              <a:rPr lang="en-GB" sz="1500">
                <a:solidFill>
                  <a:srgbClr val="FFFFFF"/>
                </a:solidFill>
                <a:latin typeface="Calibri" pitchFamily="34" charset="0"/>
                <a:cs typeface="Arial" charset="0"/>
              </a:rPr>
              <a:t>Important to me</a:t>
            </a:r>
          </a:p>
        </p:txBody>
      </p:sp>
      <p:sp>
        <p:nvSpPr>
          <p:cNvPr id="25" name="Rectangle 24">
            <a:extLst>
              <a:ext uri="{FF2B5EF4-FFF2-40B4-BE49-F238E27FC236}">
                <a16:creationId xmlns:a16="http://schemas.microsoft.com/office/drawing/2014/main" id="{CC6C2479-5574-4AE9-B034-232EDA2DE29B}"/>
              </a:ext>
            </a:extLst>
          </p:cNvPr>
          <p:cNvSpPr/>
          <p:nvPr/>
        </p:nvSpPr>
        <p:spPr bwMode="auto">
          <a:xfrm>
            <a:off x="6928082" y="1446754"/>
            <a:ext cx="2142499" cy="4633914"/>
          </a:xfrm>
          <a:prstGeom prst="rect">
            <a:avLst/>
          </a:prstGeom>
          <a:noFill/>
          <a:ln w="9525" cap="flat" cmpd="sng" algn="ctr">
            <a:solidFill>
              <a:schemeClr val="accent4"/>
            </a:solidFill>
            <a:prstDash val="solid"/>
            <a:round/>
            <a:headEnd type="none" w="med" len="med"/>
            <a:tailEnd type="none" w="med" len="med"/>
          </a:ln>
          <a:effectLst/>
        </p:spPr>
        <p:txBody>
          <a:bodyPr vert="horz" wrap="square" lIns="68580" tIns="54000" rIns="68580" bIns="34290" numCol="1" rtlCol="0" anchor="t" anchorCtr="0" compatLnSpc="1">
            <a:prstTxWarp prst="textNoShape">
              <a:avLst/>
            </a:prstTxWarp>
          </a:bodyPr>
          <a:lstStyle/>
          <a:p>
            <a:pPr defTabSz="326578" fontAlgn="base">
              <a:spcBef>
                <a:spcPct val="0"/>
              </a:spcBef>
              <a:spcAft>
                <a:spcPct val="0"/>
              </a:spcAft>
              <a:buClr>
                <a:srgbClr val="E0396E"/>
              </a:buClr>
              <a:buSzPct val="95000"/>
            </a:pPr>
            <a:endParaRPr lang="en-GB" sz="1500">
              <a:solidFill>
                <a:srgbClr val="000000"/>
              </a:solidFill>
              <a:latin typeface="Calibri" pitchFamily="34" charset="0"/>
              <a:cs typeface="Arial" charset="0"/>
            </a:endParaRPr>
          </a:p>
        </p:txBody>
      </p:sp>
      <p:sp>
        <p:nvSpPr>
          <p:cNvPr id="27" name="Rectangle: Rounded Corners 26">
            <a:extLst>
              <a:ext uri="{FF2B5EF4-FFF2-40B4-BE49-F238E27FC236}">
                <a16:creationId xmlns:a16="http://schemas.microsoft.com/office/drawing/2014/main" id="{643B2917-34E7-4DC9-B9D3-5C6A3FBE1685}"/>
              </a:ext>
            </a:extLst>
          </p:cNvPr>
          <p:cNvSpPr/>
          <p:nvPr/>
        </p:nvSpPr>
        <p:spPr bwMode="auto">
          <a:xfrm>
            <a:off x="6928081" y="1128808"/>
            <a:ext cx="2164786" cy="429502"/>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68580" tIns="54000" rIns="68580" bIns="34290" numCol="1" rtlCol="0" anchor="t" anchorCtr="0" compatLnSpc="1">
            <a:prstTxWarp prst="textNoShape">
              <a:avLst/>
            </a:prstTxWarp>
          </a:bodyPr>
          <a:lstStyle/>
          <a:p>
            <a:pPr algn="ctr" defTabSz="326578" fontAlgn="base">
              <a:spcBef>
                <a:spcPct val="0"/>
              </a:spcBef>
              <a:spcAft>
                <a:spcPct val="0"/>
              </a:spcAft>
              <a:buClr>
                <a:srgbClr val="E0396E"/>
              </a:buClr>
              <a:buSzPct val="95000"/>
            </a:pPr>
            <a:r>
              <a:rPr lang="en-GB" sz="1500">
                <a:solidFill>
                  <a:srgbClr val="FFFFFF"/>
                </a:solidFill>
                <a:latin typeface="Calibri" pitchFamily="34" charset="0"/>
                <a:cs typeface="Arial" charset="0"/>
              </a:rPr>
              <a:t>Important for me</a:t>
            </a:r>
          </a:p>
        </p:txBody>
      </p:sp>
    </p:spTree>
    <p:extLst>
      <p:ext uri="{BB962C8B-B14F-4D97-AF65-F5344CB8AC3E}">
        <p14:creationId xmlns:p14="http://schemas.microsoft.com/office/powerpoint/2010/main" val="42306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0883AC-4BFA-4BA3-B2C1-6FF5DC9B8082}"/>
              </a:ext>
            </a:extLst>
          </p:cNvPr>
          <p:cNvSpPr>
            <a:spLocks noGrp="1"/>
          </p:cNvSpPr>
          <p:nvPr>
            <p:ph type="body" sz="quarter" idx="12"/>
          </p:nvPr>
        </p:nvSpPr>
        <p:spPr/>
        <p:txBody>
          <a:bodyPr/>
          <a:lstStyle/>
          <a:p>
            <a:r>
              <a:rPr lang="en-GB"/>
              <a:t>Tools | Strengths Based Language </a:t>
            </a:r>
          </a:p>
        </p:txBody>
      </p:sp>
      <p:sp>
        <p:nvSpPr>
          <p:cNvPr id="2" name="TextBox 1">
            <a:extLst>
              <a:ext uri="{FF2B5EF4-FFF2-40B4-BE49-F238E27FC236}">
                <a16:creationId xmlns:a16="http://schemas.microsoft.com/office/drawing/2014/main" id="{587D40F0-558A-4745-BB94-3146DD989904}"/>
              </a:ext>
            </a:extLst>
          </p:cNvPr>
          <p:cNvSpPr txBox="1"/>
          <p:nvPr/>
        </p:nvSpPr>
        <p:spPr>
          <a:xfrm>
            <a:off x="509590" y="1571349"/>
            <a:ext cx="2011669" cy="4247317"/>
          </a:xfrm>
          <a:prstGeom prst="rect">
            <a:avLst/>
          </a:prstGeom>
          <a:solidFill>
            <a:srgbClr val="F7CDDB"/>
          </a:solidFill>
        </p:spPr>
        <p:txBody>
          <a:bodyPr wrap="square" rtlCol="0">
            <a:spAutoFit/>
          </a:bodyPr>
          <a:lstStyle/>
          <a:p>
            <a:pPr defTabSz="914418"/>
            <a:r>
              <a:rPr lang="en-GB">
                <a:solidFill>
                  <a:srgbClr val="002060"/>
                </a:solidFill>
                <a:latin typeface="Calibri" panose="020F0502020204030204"/>
              </a:rPr>
              <a:t>Avoiding Dependency Generating Words:</a:t>
            </a:r>
          </a:p>
          <a:p>
            <a:pPr marL="285756" indent="-285756" defTabSz="914418">
              <a:buFont typeface="Wingdings" panose="05000000000000000000" pitchFamily="2" charset="2"/>
              <a:buChar char="û"/>
            </a:pPr>
            <a:r>
              <a:rPr lang="en-GB">
                <a:solidFill>
                  <a:srgbClr val="002060"/>
                </a:solidFill>
                <a:latin typeface="Calibri" panose="020F0502020204030204"/>
                <a:sym typeface="Wingdings" panose="05000000000000000000" pitchFamily="2" charset="2"/>
              </a:rPr>
              <a:t>Need</a:t>
            </a:r>
          </a:p>
          <a:p>
            <a:pPr marL="285756" indent="-285756" defTabSz="914418">
              <a:buFont typeface="Wingdings" panose="05000000000000000000" pitchFamily="2" charset="2"/>
              <a:buChar char="û"/>
            </a:pPr>
            <a:r>
              <a:rPr lang="en-GB">
                <a:solidFill>
                  <a:srgbClr val="002060"/>
                </a:solidFill>
                <a:latin typeface="Calibri" panose="020F0502020204030204"/>
              </a:rPr>
              <a:t>Help</a:t>
            </a:r>
          </a:p>
          <a:p>
            <a:pPr marL="285756" indent="-285756" defTabSz="914418">
              <a:buFont typeface="Wingdings" panose="05000000000000000000" pitchFamily="2" charset="2"/>
              <a:buChar char="û"/>
            </a:pPr>
            <a:r>
              <a:rPr lang="en-GB">
                <a:solidFill>
                  <a:srgbClr val="002060"/>
                </a:solidFill>
                <a:latin typeface="Calibri" panose="020F0502020204030204"/>
              </a:rPr>
              <a:t>Care</a:t>
            </a:r>
          </a:p>
          <a:p>
            <a:pPr marL="285756" indent="-285756" defTabSz="914418">
              <a:buFont typeface="Wingdings" panose="05000000000000000000" pitchFamily="2" charset="2"/>
              <a:buChar char="û"/>
            </a:pPr>
            <a:r>
              <a:rPr lang="en-GB">
                <a:solidFill>
                  <a:srgbClr val="002060"/>
                </a:solidFill>
                <a:latin typeface="Calibri" panose="020F0502020204030204"/>
              </a:rPr>
              <a:t>Assessment</a:t>
            </a:r>
          </a:p>
          <a:p>
            <a:pPr marL="285756" indent="-285756" defTabSz="914418">
              <a:buFont typeface="Wingdings" panose="05000000000000000000" pitchFamily="2" charset="2"/>
              <a:buChar char="û"/>
            </a:pPr>
            <a:r>
              <a:rPr lang="en-GB">
                <a:solidFill>
                  <a:srgbClr val="002060"/>
                </a:solidFill>
                <a:latin typeface="Calibri" panose="020F0502020204030204"/>
              </a:rPr>
              <a:t>Limitation</a:t>
            </a:r>
          </a:p>
          <a:p>
            <a:pPr marL="285756" indent="-285756" defTabSz="914418">
              <a:buFont typeface="Wingdings" panose="05000000000000000000" pitchFamily="2" charset="2"/>
              <a:buChar char="û"/>
            </a:pPr>
            <a:r>
              <a:rPr lang="en-GB">
                <a:solidFill>
                  <a:srgbClr val="002060"/>
                </a:solidFill>
                <a:latin typeface="Calibri" panose="020F0502020204030204"/>
              </a:rPr>
              <a:t>Struggle</a:t>
            </a:r>
          </a:p>
          <a:p>
            <a:pPr marL="285756" indent="-285756" defTabSz="914418">
              <a:buFont typeface="Wingdings" panose="05000000000000000000" pitchFamily="2" charset="2"/>
              <a:buChar char="û"/>
            </a:pPr>
            <a:r>
              <a:rPr lang="en-GB">
                <a:solidFill>
                  <a:srgbClr val="002060"/>
                </a:solidFill>
                <a:latin typeface="Calibri" panose="020F0502020204030204"/>
              </a:rPr>
              <a:t>Services</a:t>
            </a:r>
          </a:p>
          <a:p>
            <a:pPr marL="285756" indent="-285756" defTabSz="914418">
              <a:buFont typeface="Wingdings" panose="05000000000000000000" pitchFamily="2" charset="2"/>
              <a:buChar char="û"/>
            </a:pPr>
            <a:r>
              <a:rPr lang="en-GB">
                <a:solidFill>
                  <a:srgbClr val="002060"/>
                </a:solidFill>
                <a:latin typeface="Calibri" panose="020F0502020204030204"/>
              </a:rPr>
              <a:t>Have to…</a:t>
            </a:r>
          </a:p>
          <a:p>
            <a:pPr marL="285756" indent="-285756" defTabSz="914418">
              <a:buFont typeface="Wingdings" panose="05000000000000000000" pitchFamily="2" charset="2"/>
              <a:buChar char="û"/>
            </a:pPr>
            <a:endParaRPr lang="en-GB">
              <a:solidFill>
                <a:srgbClr val="002060"/>
              </a:solidFill>
              <a:latin typeface="Calibri" panose="020F0502020204030204"/>
            </a:endParaRPr>
          </a:p>
          <a:p>
            <a:pPr marL="285756" indent="-285756" defTabSz="914418">
              <a:buFont typeface="Wingdings" panose="05000000000000000000" pitchFamily="2" charset="2"/>
              <a:buChar char="û"/>
            </a:pPr>
            <a:endParaRPr lang="en-GB">
              <a:solidFill>
                <a:srgbClr val="002060"/>
              </a:solidFill>
              <a:latin typeface="Calibri" panose="020F0502020204030204"/>
            </a:endParaRPr>
          </a:p>
          <a:p>
            <a:pPr defTabSz="914418"/>
            <a:endParaRPr lang="en-GB">
              <a:solidFill>
                <a:srgbClr val="002060"/>
              </a:solidFill>
              <a:latin typeface="Calibri" panose="020F0502020204030204"/>
            </a:endParaRPr>
          </a:p>
          <a:p>
            <a:pPr defTabSz="914418"/>
            <a:endParaRPr lang="en-GB">
              <a:solidFill>
                <a:srgbClr val="002060"/>
              </a:solidFill>
              <a:latin typeface="Calibri" panose="020F0502020204030204"/>
            </a:endParaRPr>
          </a:p>
        </p:txBody>
      </p:sp>
      <p:sp>
        <p:nvSpPr>
          <p:cNvPr id="4" name="TextBox 3">
            <a:extLst>
              <a:ext uri="{FF2B5EF4-FFF2-40B4-BE49-F238E27FC236}">
                <a16:creationId xmlns:a16="http://schemas.microsoft.com/office/drawing/2014/main" id="{832C7077-1DB8-44DF-97A6-4542E9CD9717}"/>
              </a:ext>
            </a:extLst>
          </p:cNvPr>
          <p:cNvSpPr txBox="1"/>
          <p:nvPr/>
        </p:nvSpPr>
        <p:spPr>
          <a:xfrm>
            <a:off x="2583402" y="1571348"/>
            <a:ext cx="5973458" cy="4247317"/>
          </a:xfrm>
          <a:prstGeom prst="rect">
            <a:avLst/>
          </a:prstGeom>
          <a:solidFill>
            <a:srgbClr val="CCFFCC"/>
          </a:solidFill>
        </p:spPr>
        <p:txBody>
          <a:bodyPr wrap="square" rtlCol="0">
            <a:spAutoFit/>
          </a:bodyPr>
          <a:lstStyle/>
          <a:p>
            <a:pPr defTabSz="914418">
              <a:defRPr/>
            </a:pPr>
            <a:r>
              <a:rPr lang="en-GB">
                <a:solidFill>
                  <a:srgbClr val="002060"/>
                </a:solidFill>
                <a:latin typeface="Calibri" panose="020F0502020204030204"/>
                <a:sym typeface="Wingdings" panose="05000000000000000000" pitchFamily="2" charset="2"/>
              </a:rPr>
              <a:t>Using Independence Focussed Language:</a:t>
            </a:r>
          </a:p>
          <a:p>
            <a:pPr marL="285756" indent="-285756" defTabSz="914418">
              <a:buFont typeface="Wingdings" panose="05000000000000000000" pitchFamily="2" charset="2"/>
              <a:buChar char="ü"/>
              <a:defRPr/>
            </a:pPr>
            <a:r>
              <a:rPr lang="en-GB">
                <a:solidFill>
                  <a:srgbClr val="002060"/>
                </a:solidFill>
                <a:latin typeface="Calibri" panose="020F0502020204030204"/>
                <a:sym typeface="Wingdings" panose="05000000000000000000" pitchFamily="2" charset="2"/>
              </a:rPr>
              <a:t>Independent/ Secure/ Well/ Safe</a:t>
            </a:r>
          </a:p>
          <a:p>
            <a:pPr marL="285756" indent="-285756" defTabSz="914418">
              <a:buFont typeface="Wingdings" panose="05000000000000000000" pitchFamily="2" charset="2"/>
              <a:buChar char="ü"/>
              <a:defRPr/>
            </a:pPr>
            <a:r>
              <a:rPr lang="en-GB">
                <a:solidFill>
                  <a:srgbClr val="002060"/>
                </a:solidFill>
                <a:latin typeface="Calibri" panose="020F0502020204030204"/>
                <a:sym typeface="Wingdings" panose="05000000000000000000" pitchFamily="2" charset="2"/>
              </a:rPr>
              <a:t>Community/ Neighbourhood/ Local</a:t>
            </a:r>
          </a:p>
          <a:p>
            <a:pPr marL="285756" indent="-285756" defTabSz="914418">
              <a:buFont typeface="Wingdings" panose="05000000000000000000" pitchFamily="2" charset="2"/>
              <a:buChar char="ü"/>
              <a:defRPr/>
            </a:pPr>
            <a:r>
              <a:rPr lang="en-GB">
                <a:solidFill>
                  <a:srgbClr val="002060"/>
                </a:solidFill>
                <a:latin typeface="Calibri" panose="020F0502020204030204"/>
                <a:sym typeface="Wingdings" panose="05000000000000000000" pitchFamily="2" charset="2"/>
              </a:rPr>
              <a:t>Family and Friends/ Network/ Social Network </a:t>
            </a:r>
          </a:p>
          <a:p>
            <a:pPr marL="285756" indent="-285756" defTabSz="914418">
              <a:buFont typeface="Wingdings" panose="05000000000000000000" pitchFamily="2" charset="2"/>
              <a:buChar char="ü"/>
              <a:defRPr/>
            </a:pPr>
            <a:r>
              <a:rPr lang="en-GB">
                <a:solidFill>
                  <a:srgbClr val="002060"/>
                </a:solidFill>
                <a:latin typeface="Calibri" panose="020F0502020204030204"/>
                <a:sym typeface="Wingdings" panose="05000000000000000000" pitchFamily="2" charset="2"/>
              </a:rPr>
              <a:t>Keep Doing/ Reinforce/ Maintain/ Sustain</a:t>
            </a:r>
          </a:p>
          <a:p>
            <a:pPr marL="285756" indent="-285756" defTabSz="914418">
              <a:buFont typeface="Wingdings" panose="05000000000000000000" pitchFamily="2" charset="2"/>
              <a:buChar char="ü"/>
              <a:defRPr/>
            </a:pPr>
            <a:r>
              <a:rPr lang="en-GB">
                <a:solidFill>
                  <a:srgbClr val="002060"/>
                </a:solidFill>
                <a:latin typeface="Calibri" panose="020F0502020204030204"/>
                <a:sym typeface="Wingdings" panose="05000000000000000000" pitchFamily="2" charset="2"/>
              </a:rPr>
              <a:t>Develop/ Establish/ Progress/ Promote/ Expand</a:t>
            </a:r>
          </a:p>
          <a:p>
            <a:pPr marL="285756" indent="-285756" defTabSz="914418">
              <a:buFont typeface="Wingdings" panose="05000000000000000000" pitchFamily="2" charset="2"/>
              <a:buChar char="ü"/>
              <a:defRPr/>
            </a:pPr>
            <a:r>
              <a:rPr lang="en-GB">
                <a:solidFill>
                  <a:srgbClr val="002060"/>
                </a:solidFill>
                <a:latin typeface="Calibri" panose="020F0502020204030204"/>
                <a:sym typeface="Wingdings" panose="05000000000000000000" pitchFamily="2" charset="2"/>
              </a:rPr>
              <a:t>Achieve/ Reach/ Realise/ Follow through/ Attain</a:t>
            </a:r>
          </a:p>
          <a:p>
            <a:pPr marL="285756" indent="-285756" defTabSz="914418">
              <a:buFont typeface="Wingdings" panose="05000000000000000000" pitchFamily="2" charset="2"/>
              <a:buChar char="ü"/>
              <a:defRPr/>
            </a:pPr>
            <a:r>
              <a:rPr lang="en-GB">
                <a:solidFill>
                  <a:srgbClr val="002060"/>
                </a:solidFill>
                <a:latin typeface="Calibri" panose="020F0502020204030204"/>
                <a:sym typeface="Wingdings" panose="05000000000000000000" pitchFamily="2" charset="2"/>
              </a:rPr>
              <a:t>Goal/ Intent/ Benefit/ Thrive/ Easier/ Simpler</a:t>
            </a:r>
          </a:p>
          <a:p>
            <a:pPr marL="285756" indent="-285756" defTabSz="914418">
              <a:buFont typeface="Wingdings" panose="05000000000000000000" pitchFamily="2" charset="2"/>
              <a:buChar char="ü"/>
              <a:defRPr/>
            </a:pPr>
            <a:r>
              <a:rPr lang="en-GB">
                <a:solidFill>
                  <a:srgbClr val="002060"/>
                </a:solidFill>
                <a:latin typeface="Calibri" panose="020F0502020204030204"/>
              </a:rPr>
              <a:t>Ability/ Capability/ Strength/ Skill</a:t>
            </a:r>
          </a:p>
          <a:p>
            <a:pPr marL="285756" indent="-285756" defTabSz="914418">
              <a:buFont typeface="Wingdings" panose="05000000000000000000" pitchFamily="2" charset="2"/>
              <a:buChar char="ü"/>
              <a:defRPr/>
            </a:pPr>
            <a:r>
              <a:rPr lang="en-GB">
                <a:solidFill>
                  <a:srgbClr val="002060"/>
                </a:solidFill>
                <a:latin typeface="Calibri" panose="020F0502020204030204"/>
              </a:rPr>
              <a:t>Able/ Ready/ Capable </a:t>
            </a:r>
          </a:p>
          <a:p>
            <a:pPr marL="285756" indent="-285756" defTabSz="914418">
              <a:buFont typeface="Wingdings" panose="05000000000000000000" pitchFamily="2" charset="2"/>
              <a:buChar char="ü"/>
              <a:defRPr/>
            </a:pPr>
            <a:r>
              <a:rPr lang="en-GB">
                <a:solidFill>
                  <a:srgbClr val="002060"/>
                </a:solidFill>
                <a:latin typeface="Calibri" panose="020F0502020204030204"/>
              </a:rPr>
              <a:t>Know/ Understand/ Recognise</a:t>
            </a:r>
          </a:p>
          <a:p>
            <a:pPr marL="285756" indent="-285756" defTabSz="914418">
              <a:buFont typeface="Wingdings" panose="05000000000000000000" pitchFamily="2" charset="2"/>
              <a:buChar char="ü"/>
              <a:defRPr/>
            </a:pPr>
            <a:r>
              <a:rPr lang="en-GB">
                <a:solidFill>
                  <a:srgbClr val="002060"/>
                </a:solidFill>
                <a:latin typeface="Calibri" panose="020F0502020204030204"/>
                <a:sym typeface="Wingdings" panose="05000000000000000000" pitchFamily="2" charset="2"/>
              </a:rPr>
              <a:t>Support/ Assist</a:t>
            </a:r>
            <a:endParaRPr lang="en-GB">
              <a:solidFill>
                <a:srgbClr val="002060"/>
              </a:solidFill>
              <a:latin typeface="Calibri" panose="020F0502020204030204"/>
            </a:endParaRPr>
          </a:p>
          <a:p>
            <a:pPr marL="285756" indent="-285756" defTabSz="914418">
              <a:buFont typeface="Wingdings" panose="05000000000000000000" pitchFamily="2" charset="2"/>
              <a:buChar char="ü"/>
              <a:defRPr/>
            </a:pPr>
            <a:r>
              <a:rPr lang="en-GB">
                <a:solidFill>
                  <a:srgbClr val="002060"/>
                </a:solidFill>
                <a:latin typeface="Calibri" panose="020F0502020204030204"/>
              </a:rPr>
              <a:t>Confident/ Sure/ Positive/ Self sufficient/ Trust (Entrust)/ Expect/ Assured. </a:t>
            </a:r>
          </a:p>
          <a:p>
            <a:pPr defTabSz="914418">
              <a:defRPr/>
            </a:pPr>
            <a:endParaRPr lang="en-GB">
              <a:solidFill>
                <a:srgbClr val="002060"/>
              </a:solidFill>
              <a:latin typeface="Calibri" panose="020F0502020204030204"/>
            </a:endParaRPr>
          </a:p>
        </p:txBody>
      </p:sp>
    </p:spTree>
    <p:extLst>
      <p:ext uri="{BB962C8B-B14F-4D97-AF65-F5344CB8AC3E}">
        <p14:creationId xmlns:p14="http://schemas.microsoft.com/office/powerpoint/2010/main" val="205856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ABDAE2-7BB7-485F-917D-857E7DA49AC7}"/>
              </a:ext>
            </a:extLst>
          </p:cNvPr>
          <p:cNvSpPr>
            <a:spLocks noGrp="1"/>
          </p:cNvSpPr>
          <p:nvPr>
            <p:ph type="body" sz="quarter" idx="12"/>
          </p:nvPr>
        </p:nvSpPr>
        <p:spPr>
          <a:solidFill>
            <a:schemeClr val="bg1"/>
          </a:solidFill>
        </p:spPr>
        <p:txBody>
          <a:bodyPr/>
          <a:lstStyle/>
          <a:p>
            <a:r>
              <a:rPr lang="en-GB"/>
              <a:t>Making </a:t>
            </a:r>
            <a:r>
              <a:rPr lang="en-GB" err="1"/>
              <a:t>Contact</a:t>
            </a:r>
            <a:r>
              <a:rPr lang="en-GB" err="1">
                <a:solidFill>
                  <a:schemeClr val="bg2"/>
                </a:solidFill>
              </a:rPr>
              <a:t>|</a:t>
            </a:r>
            <a:r>
              <a:rPr lang="en-GB" err="1"/>
              <a:t>Prompt</a:t>
            </a:r>
            <a:r>
              <a:rPr lang="en-GB"/>
              <a:t> Tool</a:t>
            </a:r>
          </a:p>
        </p:txBody>
      </p:sp>
      <p:sp>
        <p:nvSpPr>
          <p:cNvPr id="27" name="Text Box 3">
            <a:extLst>
              <a:ext uri="{FF2B5EF4-FFF2-40B4-BE49-F238E27FC236}">
                <a16:creationId xmlns:a16="http://schemas.microsoft.com/office/drawing/2014/main" id="{01C4E30F-3C02-4660-B314-1D2D45703196}"/>
              </a:ext>
            </a:extLst>
          </p:cNvPr>
          <p:cNvSpPr txBox="1">
            <a:spLocks noChangeArrowheads="1"/>
          </p:cNvSpPr>
          <p:nvPr/>
        </p:nvSpPr>
        <p:spPr bwMode="auto">
          <a:xfrm>
            <a:off x="403678" y="1733660"/>
            <a:ext cx="3259601" cy="3254837"/>
          </a:xfrm>
          <a:prstGeom prst="rect">
            <a:avLst/>
          </a:prstGeom>
          <a:solidFill>
            <a:schemeClr val="bg1"/>
          </a:solidFill>
          <a:ln>
            <a:solidFill>
              <a:schemeClr val="accent1"/>
            </a:solidFill>
          </a:ln>
        </p:spPr>
        <p:txBody>
          <a:bodyPr vert="horz" wrap="square" lIns="65314" tIns="32657" rIns="65314" bIns="32657" numCol="1" anchor="t" anchorCtr="0" compatLnSpc="1">
            <a:prstTxWarp prst="textNoShape">
              <a:avLst/>
            </a:prstTxWarp>
          </a:bodyPr>
          <a:lstStyle/>
          <a:p>
            <a:pPr marL="128270" indent="-128270" algn="ctr" defTabSz="326578">
              <a:lnSpc>
                <a:spcPct val="107000"/>
              </a:lnSpc>
            </a:pPr>
            <a:r>
              <a:rPr lang="en-GB" sz="1100" b="1" dirty="0">
                <a:solidFill>
                  <a:srgbClr val="193F78"/>
                </a:solidFill>
                <a:latin typeface="Calibri"/>
                <a:ea typeface="Calibri" panose="020F0502020204030204" pitchFamily="34" charset="0"/>
                <a:cs typeface="Times New Roman"/>
              </a:rPr>
              <a:t>THE PERSON</a:t>
            </a:r>
            <a:endParaRPr lang="en-GB" sz="1100" dirty="0">
              <a:solidFill>
                <a:srgbClr val="193F78"/>
              </a:solidFill>
              <a:latin typeface="Calibri"/>
              <a:ea typeface="Calibri" panose="020F0502020204030204" pitchFamily="34" charset="0"/>
              <a:cs typeface="Times New Roman"/>
            </a:endParaRPr>
          </a:p>
          <a:p>
            <a:pPr marL="128270" indent="-128270" defTabSz="326578"/>
            <a:r>
              <a:rPr lang="en-GB" sz="900" b="1" dirty="0">
                <a:solidFill>
                  <a:srgbClr val="193F78"/>
                </a:solidFill>
                <a:latin typeface="Calibri"/>
                <a:ea typeface="Calibri" panose="020F0502020204030204" pitchFamily="34" charset="0"/>
                <a:cs typeface="Times New Roman"/>
              </a:rPr>
              <a:t>Introduction</a:t>
            </a:r>
          </a:p>
          <a:p>
            <a:pPr defTabSz="326578"/>
            <a:r>
              <a:rPr lang="en-GB" sz="900" dirty="0">
                <a:solidFill>
                  <a:srgbClr val="193F78"/>
                </a:solidFill>
                <a:latin typeface="Calibri"/>
                <a:ea typeface="Calibri" panose="020F0502020204030204" pitchFamily="34" charset="0"/>
                <a:cs typeface="Times New Roman"/>
              </a:rPr>
              <a:t>We will explain why we are talking to you, when and where we will talk to you and who else will be there. We will focus on how you can do as many things yourself as possible. If you have spoken to us before it might feel different to previous conversations.</a:t>
            </a:r>
          </a:p>
          <a:p>
            <a:pPr marL="326390" defTabSz="326578"/>
            <a:endPar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endParaRPr>
          </a:p>
          <a:p>
            <a:pPr marL="128270" indent="-128270" defTabSz="326578"/>
            <a:r>
              <a:rPr lang="en-GB" sz="900" b="1" dirty="0">
                <a:solidFill>
                  <a:srgbClr val="193F78"/>
                </a:solidFill>
                <a:latin typeface="Calibri"/>
                <a:ea typeface="Calibri" panose="020F0502020204030204" pitchFamily="34" charset="0"/>
                <a:cs typeface="Times New Roman"/>
              </a:rPr>
              <a:t>Finding out more</a:t>
            </a:r>
          </a:p>
          <a:p>
            <a:pPr defTabSz="326578"/>
            <a:r>
              <a:rPr lang="en-GB" sz="900" dirty="0">
                <a:solidFill>
                  <a:srgbClr val="193F78"/>
                </a:solidFill>
                <a:latin typeface="Calibri"/>
                <a:ea typeface="Calibri" panose="020F0502020204030204" pitchFamily="34" charset="0"/>
                <a:cs typeface="Times New Roman"/>
              </a:rPr>
              <a:t>We will find out more about you but will only talk about the things we need to know to be able to help you. Think about what is going well, what is important to you, who is important to you and what could be better in your life.</a:t>
            </a:r>
          </a:p>
          <a:p>
            <a:pPr defTabSz="326578"/>
            <a:endPar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endParaRPr>
          </a:p>
          <a:p>
            <a:pPr marL="128270" indent="-128270" defTabSz="326578"/>
            <a:r>
              <a:rPr lang="en-GB" sz="900" b="1" dirty="0">
                <a:solidFill>
                  <a:srgbClr val="193F78"/>
                </a:solidFill>
                <a:latin typeface="Calibri"/>
                <a:ea typeface="Calibri" panose="020F0502020204030204" pitchFamily="34" charset="0"/>
                <a:cs typeface="Times New Roman"/>
              </a:rPr>
              <a:t>Thinking about the future</a:t>
            </a:r>
          </a:p>
          <a:p>
            <a:pPr marL="128270" indent="-128270" defTabSz="326578"/>
            <a:r>
              <a:rPr lang="en-GB" sz="900" dirty="0">
                <a:solidFill>
                  <a:srgbClr val="193F78"/>
                </a:solidFill>
                <a:latin typeface="Calibri"/>
                <a:ea typeface="Calibri" panose="020F0502020204030204" pitchFamily="34" charset="0"/>
                <a:cs typeface="Times New Roman"/>
              </a:rPr>
              <a:t>We will think about where you want to be in the future and</a:t>
            </a:r>
          </a:p>
          <a:p>
            <a:pPr marL="128270" indent="-128270" defTabSz="326578"/>
            <a:r>
              <a:rPr lang="en-GB" sz="900" dirty="0">
                <a:solidFill>
                  <a:srgbClr val="193F78"/>
                </a:solidFill>
                <a:latin typeface="Calibri"/>
                <a:ea typeface="Calibri" panose="020F0502020204030204" pitchFamily="34" charset="0"/>
                <a:cs typeface="Times New Roman"/>
              </a:rPr>
              <a:t>how you can achieve this. </a:t>
            </a:r>
          </a:p>
          <a:p>
            <a:pPr marL="128270" indent="-128270" defTabSz="326578"/>
            <a:endPar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endParaRPr>
          </a:p>
          <a:p>
            <a:pPr marL="128270" indent="-128270" defTabSz="326578"/>
            <a:r>
              <a:rPr lang="en-GB" sz="900" b="1" dirty="0">
                <a:solidFill>
                  <a:srgbClr val="193F78"/>
                </a:solidFill>
                <a:latin typeface="Calibri"/>
                <a:ea typeface="Calibri" panose="020F0502020204030204" pitchFamily="34" charset="0"/>
                <a:cs typeface="Times New Roman"/>
              </a:rPr>
              <a:t>Making a commitment</a:t>
            </a:r>
          </a:p>
          <a:p>
            <a:pPr defTabSz="326578"/>
            <a:r>
              <a:rPr lang="en-GB" sz="900" dirty="0">
                <a:solidFill>
                  <a:srgbClr val="193F78"/>
                </a:solidFill>
                <a:latin typeface="Calibri"/>
                <a:ea typeface="Calibri" panose="020F0502020204030204" pitchFamily="34" charset="0"/>
                <a:cs typeface="Times New Roman"/>
              </a:rPr>
              <a:t>We will listen to you, understand what you want to do, agree things to do, who will do them and when we will do them by. We will support you to do as much as you can yourself. </a:t>
            </a:r>
          </a:p>
          <a:p>
            <a:pPr algn="ctr" defTabSz="653156" eaLnBrk="0" fontAlgn="base" hangingPunct="0">
              <a:spcBef>
                <a:spcPct val="0"/>
              </a:spcBef>
              <a:spcAft>
                <a:spcPct val="0"/>
              </a:spcAft>
            </a:pPr>
            <a:endParaRPr lang="en-US" altLang="en-US" sz="1143" dirty="0">
              <a:solidFill>
                <a:srgbClr val="193F78"/>
              </a:solidFill>
              <a:latin typeface="Arial" panose="020B0604020202020204" pitchFamily="34" charset="0"/>
            </a:endParaRPr>
          </a:p>
        </p:txBody>
      </p:sp>
      <p:sp>
        <p:nvSpPr>
          <p:cNvPr id="28" name="Rectangle: Rounded Corners 18">
            <a:extLst>
              <a:ext uri="{FF2B5EF4-FFF2-40B4-BE49-F238E27FC236}">
                <a16:creationId xmlns:a16="http://schemas.microsoft.com/office/drawing/2014/main" id="{6759127B-1F26-4DFB-803B-EDE783379D73}"/>
              </a:ext>
            </a:extLst>
          </p:cNvPr>
          <p:cNvSpPr>
            <a:spLocks noChangeArrowheads="1"/>
          </p:cNvSpPr>
          <p:nvPr/>
        </p:nvSpPr>
        <p:spPr bwMode="auto">
          <a:xfrm>
            <a:off x="406275" y="5264296"/>
            <a:ext cx="1459545" cy="395984"/>
          </a:xfrm>
          <a:prstGeom prst="roundRect">
            <a:avLst>
              <a:gd name="adj" fmla="val 16667"/>
            </a:avLst>
          </a:prstGeom>
          <a:solidFill>
            <a:schemeClr val="accent1"/>
          </a:solidFill>
          <a:ln>
            <a:noFill/>
          </a:ln>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Calibri" panose="020F0502020204030204" pitchFamily="34" charset="0"/>
                <a:ea typeface="Calibri" panose="020F0502020204030204" pitchFamily="34" charset="0"/>
                <a:cs typeface="Times New Roman" panose="02020603050405020304" pitchFamily="18" charset="0"/>
              </a:rPr>
              <a:t>MESSENGER</a:t>
            </a:r>
            <a:endParaRPr lang="en-US" altLang="en-US" sz="1286">
              <a:solidFill>
                <a:srgbClr val="FFFFFF"/>
              </a:solidFill>
              <a:latin typeface="Arial" panose="020B0604020202020204" pitchFamily="34" charset="0"/>
            </a:endParaRPr>
          </a:p>
        </p:txBody>
      </p:sp>
      <p:sp>
        <p:nvSpPr>
          <p:cNvPr id="40" name="Text Box 2">
            <a:extLst>
              <a:ext uri="{FF2B5EF4-FFF2-40B4-BE49-F238E27FC236}">
                <a16:creationId xmlns:a16="http://schemas.microsoft.com/office/drawing/2014/main" id="{E4BE9D2C-28E3-4F49-83A4-D3C95C32CE04}"/>
              </a:ext>
            </a:extLst>
          </p:cNvPr>
          <p:cNvSpPr txBox="1">
            <a:spLocks noChangeArrowheads="1"/>
          </p:cNvSpPr>
          <p:nvPr/>
        </p:nvSpPr>
        <p:spPr bwMode="auto">
          <a:xfrm>
            <a:off x="403679" y="1065596"/>
            <a:ext cx="8406920" cy="632372"/>
          </a:xfrm>
          <a:prstGeom prst="rect">
            <a:avLst/>
          </a:prstGeom>
          <a:solidFill>
            <a:schemeClr val="accent1"/>
          </a:solidFill>
          <a:ln>
            <a:noFill/>
          </a:ln>
        </p:spPr>
        <p:txBody>
          <a:bodyPr vert="horz" wrap="square" lIns="65314" tIns="32657" rIns="65314" bIns="32657" numCol="1" anchor="t" anchorCtr="0" compatLnSpc="1">
            <a:prstTxWarp prst="textNoShape">
              <a:avLst/>
            </a:prstTxWarp>
          </a:bodyPr>
          <a:lstStyle/>
          <a:p>
            <a:pPr algn="ctr" defTabSz="653156" eaLnBrk="0" fontAlgn="base" hangingPunct="0">
              <a:spcBef>
                <a:spcPct val="0"/>
              </a:spcBef>
              <a:spcAft>
                <a:spcPct val="0"/>
              </a:spcAft>
            </a:pPr>
            <a:r>
              <a:rPr lang="en-GB" sz="1143" b="1">
                <a:solidFill>
                  <a:srgbClr val="FFFFFF"/>
                </a:solidFill>
                <a:latin typeface="Calibri" panose="020F0502020204030204" pitchFamily="34" charset="0"/>
                <a:ea typeface="Calibri" panose="020F0502020204030204" pitchFamily="34" charset="0"/>
                <a:cs typeface="Times New Roman" panose="02020603050405020304" pitchFamily="18" charset="0"/>
              </a:rPr>
              <a:t>Use the below structure and prompts to support you in contacting individuals and others that will input to their conversation, to get their input and set the tone of the conversation. Use this to inform the letters, emails or phone communication you have with individuals and others prior to the conversation taking place.</a:t>
            </a:r>
            <a:endParaRPr lang="en-GB" sz="1143">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defTabSz="653156" eaLnBrk="0" fontAlgn="base" hangingPunct="0">
              <a:spcBef>
                <a:spcPct val="0"/>
              </a:spcBef>
              <a:spcAft>
                <a:spcPct val="0"/>
              </a:spcAft>
            </a:pPr>
            <a:endParaRPr lang="en-US" altLang="en-US" sz="1143">
              <a:solidFill>
                <a:srgbClr val="000000"/>
              </a:solidFill>
              <a:latin typeface="Arial" panose="020B0604020202020204" pitchFamily="34" charset="0"/>
            </a:endParaRPr>
          </a:p>
        </p:txBody>
      </p:sp>
      <p:sp>
        <p:nvSpPr>
          <p:cNvPr id="41" name="Rectangle 45">
            <a:extLst>
              <a:ext uri="{FF2B5EF4-FFF2-40B4-BE49-F238E27FC236}">
                <a16:creationId xmlns:a16="http://schemas.microsoft.com/office/drawing/2014/main" id="{E26EE36F-9DDE-4629-B3BC-D7283B803600}"/>
              </a:ext>
            </a:extLst>
          </p:cNvPr>
          <p:cNvSpPr>
            <a:spLocks noChangeArrowheads="1"/>
          </p:cNvSpPr>
          <p:nvPr/>
        </p:nvSpPr>
        <p:spPr bwMode="auto">
          <a:xfrm>
            <a:off x="0" y="31372"/>
            <a:ext cx="131968" cy="26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pPr defTabSz="326578"/>
            <a:endParaRPr lang="en-GB" sz="1286">
              <a:solidFill>
                <a:srgbClr val="000000"/>
              </a:solidFill>
              <a:latin typeface="Calibri" panose="020F0502020204030204"/>
            </a:endParaRPr>
          </a:p>
        </p:txBody>
      </p:sp>
      <p:sp>
        <p:nvSpPr>
          <p:cNvPr id="43" name="Rectangle: Rounded Corners 18">
            <a:extLst>
              <a:ext uri="{FF2B5EF4-FFF2-40B4-BE49-F238E27FC236}">
                <a16:creationId xmlns:a16="http://schemas.microsoft.com/office/drawing/2014/main" id="{D07C0CA9-61A3-4AE1-B694-2AD8B56E28A8}"/>
              </a:ext>
            </a:extLst>
          </p:cNvPr>
          <p:cNvSpPr>
            <a:spLocks noChangeArrowheads="1"/>
          </p:cNvSpPr>
          <p:nvPr/>
        </p:nvSpPr>
        <p:spPr bwMode="auto">
          <a:xfrm>
            <a:off x="2089180" y="5264296"/>
            <a:ext cx="1459545" cy="395984"/>
          </a:xfrm>
          <a:prstGeom prst="roundRect">
            <a:avLst>
              <a:gd name="adj" fmla="val 16667"/>
            </a:avLst>
          </a:prstGeom>
          <a:solidFill>
            <a:schemeClr val="accent1"/>
          </a:solidFill>
          <a:ln>
            <a:noFill/>
          </a:ln>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INCENTIVES</a:t>
            </a:r>
          </a:p>
        </p:txBody>
      </p:sp>
      <p:sp>
        <p:nvSpPr>
          <p:cNvPr id="44" name="Rectangle: Rounded Corners 18">
            <a:extLst>
              <a:ext uri="{FF2B5EF4-FFF2-40B4-BE49-F238E27FC236}">
                <a16:creationId xmlns:a16="http://schemas.microsoft.com/office/drawing/2014/main" id="{81E4E9FA-A81F-47B6-9CEA-3B2269A502C2}"/>
              </a:ext>
            </a:extLst>
          </p:cNvPr>
          <p:cNvSpPr>
            <a:spLocks noChangeArrowheads="1"/>
          </p:cNvSpPr>
          <p:nvPr/>
        </p:nvSpPr>
        <p:spPr bwMode="auto">
          <a:xfrm>
            <a:off x="3772085" y="5264296"/>
            <a:ext cx="1459545" cy="395984"/>
          </a:xfrm>
          <a:prstGeom prst="roundRect">
            <a:avLst>
              <a:gd name="adj" fmla="val 16667"/>
            </a:avLst>
          </a:prstGeom>
          <a:solidFill>
            <a:schemeClr val="accent1"/>
          </a:solidFill>
          <a:ln>
            <a:noFill/>
          </a:ln>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NORMS</a:t>
            </a:r>
          </a:p>
        </p:txBody>
      </p:sp>
      <p:sp>
        <p:nvSpPr>
          <p:cNvPr id="45" name="Rectangle: Rounded Corners 18">
            <a:extLst>
              <a:ext uri="{FF2B5EF4-FFF2-40B4-BE49-F238E27FC236}">
                <a16:creationId xmlns:a16="http://schemas.microsoft.com/office/drawing/2014/main" id="{67F69C46-AD6B-41CA-99E7-DB0E0B872F8E}"/>
              </a:ext>
            </a:extLst>
          </p:cNvPr>
          <p:cNvSpPr>
            <a:spLocks noChangeArrowheads="1"/>
          </p:cNvSpPr>
          <p:nvPr/>
        </p:nvSpPr>
        <p:spPr bwMode="auto">
          <a:xfrm>
            <a:off x="5460607" y="5264296"/>
            <a:ext cx="1459545" cy="395984"/>
          </a:xfrm>
          <a:prstGeom prst="roundRect">
            <a:avLst>
              <a:gd name="adj" fmla="val 16667"/>
            </a:avLst>
          </a:prstGeom>
          <a:solidFill>
            <a:schemeClr val="accent1"/>
          </a:solidFill>
          <a:ln>
            <a:noFill/>
          </a:ln>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DEFAULTS</a:t>
            </a:r>
          </a:p>
        </p:txBody>
      </p:sp>
      <p:sp>
        <p:nvSpPr>
          <p:cNvPr id="46" name="Rectangle: Rounded Corners 18">
            <a:extLst>
              <a:ext uri="{FF2B5EF4-FFF2-40B4-BE49-F238E27FC236}">
                <a16:creationId xmlns:a16="http://schemas.microsoft.com/office/drawing/2014/main" id="{2595D4EE-0BE1-4EC1-A9F1-BD051C089227}"/>
              </a:ext>
            </a:extLst>
          </p:cNvPr>
          <p:cNvSpPr>
            <a:spLocks noChangeArrowheads="1"/>
          </p:cNvSpPr>
          <p:nvPr/>
        </p:nvSpPr>
        <p:spPr bwMode="auto">
          <a:xfrm>
            <a:off x="7149128" y="5264296"/>
            <a:ext cx="1459545" cy="395984"/>
          </a:xfrm>
          <a:prstGeom prst="roundRect">
            <a:avLst>
              <a:gd name="adj" fmla="val 16667"/>
            </a:avLst>
          </a:prstGeom>
          <a:solidFill>
            <a:schemeClr val="accent1"/>
          </a:solidFill>
          <a:ln>
            <a:noFill/>
          </a:ln>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SALIENCE</a:t>
            </a:r>
          </a:p>
        </p:txBody>
      </p:sp>
      <p:sp>
        <p:nvSpPr>
          <p:cNvPr id="47" name="Rectangle: Rounded Corners 18">
            <a:extLst>
              <a:ext uri="{FF2B5EF4-FFF2-40B4-BE49-F238E27FC236}">
                <a16:creationId xmlns:a16="http://schemas.microsoft.com/office/drawing/2014/main" id="{04A7B69A-B871-4C9D-B984-E839032BC94C}"/>
              </a:ext>
            </a:extLst>
          </p:cNvPr>
          <p:cNvSpPr>
            <a:spLocks noChangeArrowheads="1"/>
          </p:cNvSpPr>
          <p:nvPr/>
        </p:nvSpPr>
        <p:spPr bwMode="auto">
          <a:xfrm>
            <a:off x="1126527" y="5764322"/>
            <a:ext cx="1459545" cy="395984"/>
          </a:xfrm>
          <a:prstGeom prst="roundRect">
            <a:avLst>
              <a:gd name="adj" fmla="val 16667"/>
            </a:avLst>
          </a:prstGeom>
          <a:solidFill>
            <a:schemeClr val="accent1"/>
          </a:solidFill>
          <a:ln>
            <a:noFill/>
          </a:ln>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000">
                <a:solidFill>
                  <a:srgbClr val="FFFFFF"/>
                </a:solidFill>
                <a:latin typeface="Arial" panose="020B0604020202020204" pitchFamily="34" charset="0"/>
              </a:rPr>
              <a:t>PRIMING/FRAMING</a:t>
            </a:r>
          </a:p>
        </p:txBody>
      </p:sp>
      <p:sp>
        <p:nvSpPr>
          <p:cNvPr id="48" name="Rectangle: Rounded Corners 18">
            <a:extLst>
              <a:ext uri="{FF2B5EF4-FFF2-40B4-BE49-F238E27FC236}">
                <a16:creationId xmlns:a16="http://schemas.microsoft.com/office/drawing/2014/main" id="{9AA6087A-7DC2-4E55-83BB-2B0F74624A54}"/>
              </a:ext>
            </a:extLst>
          </p:cNvPr>
          <p:cNvSpPr>
            <a:spLocks noChangeArrowheads="1"/>
          </p:cNvSpPr>
          <p:nvPr/>
        </p:nvSpPr>
        <p:spPr bwMode="auto">
          <a:xfrm>
            <a:off x="2973875" y="5764322"/>
            <a:ext cx="1459545" cy="395984"/>
          </a:xfrm>
          <a:prstGeom prst="roundRect">
            <a:avLst>
              <a:gd name="adj" fmla="val 16667"/>
            </a:avLst>
          </a:prstGeom>
          <a:solidFill>
            <a:schemeClr val="accent1"/>
          </a:solidFill>
          <a:ln>
            <a:noFill/>
          </a:ln>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AFFECT</a:t>
            </a:r>
          </a:p>
        </p:txBody>
      </p:sp>
      <p:sp>
        <p:nvSpPr>
          <p:cNvPr id="49" name="Rectangle: Rounded Corners 18">
            <a:extLst>
              <a:ext uri="{FF2B5EF4-FFF2-40B4-BE49-F238E27FC236}">
                <a16:creationId xmlns:a16="http://schemas.microsoft.com/office/drawing/2014/main" id="{F88BC908-F4EF-468B-89FA-C736E917A3A8}"/>
              </a:ext>
            </a:extLst>
          </p:cNvPr>
          <p:cNvSpPr>
            <a:spLocks noChangeArrowheads="1"/>
          </p:cNvSpPr>
          <p:nvPr/>
        </p:nvSpPr>
        <p:spPr bwMode="auto">
          <a:xfrm>
            <a:off x="4821225" y="5764322"/>
            <a:ext cx="1459545" cy="395984"/>
          </a:xfrm>
          <a:prstGeom prst="roundRect">
            <a:avLst>
              <a:gd name="adj" fmla="val 16667"/>
            </a:avLst>
          </a:prstGeom>
          <a:solidFill>
            <a:schemeClr val="accent1"/>
          </a:solidFill>
          <a:ln>
            <a:noFill/>
          </a:ln>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COMMITMENT</a:t>
            </a:r>
          </a:p>
        </p:txBody>
      </p:sp>
      <p:sp>
        <p:nvSpPr>
          <p:cNvPr id="50" name="Rectangle: Rounded Corners 18">
            <a:extLst>
              <a:ext uri="{FF2B5EF4-FFF2-40B4-BE49-F238E27FC236}">
                <a16:creationId xmlns:a16="http://schemas.microsoft.com/office/drawing/2014/main" id="{44A22F1D-0965-46D3-BBEE-A624B805E556}"/>
              </a:ext>
            </a:extLst>
          </p:cNvPr>
          <p:cNvSpPr>
            <a:spLocks noChangeArrowheads="1"/>
          </p:cNvSpPr>
          <p:nvPr/>
        </p:nvSpPr>
        <p:spPr bwMode="auto">
          <a:xfrm>
            <a:off x="6668575" y="5764322"/>
            <a:ext cx="1459545" cy="395984"/>
          </a:xfrm>
          <a:prstGeom prst="roundRect">
            <a:avLst>
              <a:gd name="adj" fmla="val 16667"/>
            </a:avLst>
          </a:prstGeom>
          <a:solidFill>
            <a:schemeClr val="accent1"/>
          </a:solidFill>
          <a:ln>
            <a:noFill/>
          </a:ln>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EGO</a:t>
            </a:r>
          </a:p>
        </p:txBody>
      </p:sp>
      <p:sp>
        <p:nvSpPr>
          <p:cNvPr id="52" name="TextBox 51">
            <a:extLst>
              <a:ext uri="{FF2B5EF4-FFF2-40B4-BE49-F238E27FC236}">
                <a16:creationId xmlns:a16="http://schemas.microsoft.com/office/drawing/2014/main" id="{E64F79EC-07A6-4341-80CB-08E5B0E050AA}"/>
              </a:ext>
            </a:extLst>
          </p:cNvPr>
          <p:cNvSpPr txBox="1"/>
          <p:nvPr/>
        </p:nvSpPr>
        <p:spPr>
          <a:xfrm>
            <a:off x="404079" y="4776135"/>
            <a:ext cx="2914527" cy="488082"/>
          </a:xfrm>
          <a:prstGeom prst="rect">
            <a:avLst/>
          </a:prstGeom>
          <a:noFill/>
        </p:spPr>
        <p:txBody>
          <a:bodyPr wrap="square">
            <a:spAutoFit/>
          </a:bodyPr>
          <a:lstStyle/>
          <a:p>
            <a:pPr defTabSz="653156" eaLnBrk="0" fontAlgn="base" hangingPunct="0">
              <a:spcBef>
                <a:spcPct val="0"/>
              </a:spcBef>
              <a:spcAft>
                <a:spcPct val="0"/>
              </a:spcAft>
            </a:pPr>
            <a:endParaRPr lang="en-GB" altLang="en-US" sz="1286" b="1">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653156" eaLnBrk="0" fontAlgn="base" hangingPunct="0">
              <a:spcBef>
                <a:spcPct val="0"/>
              </a:spcBef>
              <a:spcAft>
                <a:spcPct val="0"/>
              </a:spcAft>
            </a:pPr>
            <a:r>
              <a:rPr lang="en-GB" altLang="en-US" sz="1286" b="1">
                <a:solidFill>
                  <a:srgbClr val="193F78"/>
                </a:solidFill>
                <a:latin typeface="Calibri" panose="020F0502020204030204" pitchFamily="34" charset="0"/>
                <a:ea typeface="Calibri" panose="020F0502020204030204" pitchFamily="34" charset="0"/>
                <a:cs typeface="Times New Roman" panose="02020603050405020304" pitchFamily="18" charset="0"/>
              </a:rPr>
              <a:t>MINDSPACE EFFECTS TO CONSIDER:</a:t>
            </a:r>
            <a:endParaRPr lang="en-GB" altLang="en-US" sz="2286">
              <a:solidFill>
                <a:srgbClr val="193F78"/>
              </a:solidFill>
              <a:latin typeface="Arial" panose="020B0604020202020204" pitchFamily="34" charset="0"/>
            </a:endParaRPr>
          </a:p>
        </p:txBody>
      </p:sp>
      <p:sp>
        <p:nvSpPr>
          <p:cNvPr id="19" name="Text Box 3">
            <a:extLst>
              <a:ext uri="{FF2B5EF4-FFF2-40B4-BE49-F238E27FC236}">
                <a16:creationId xmlns:a16="http://schemas.microsoft.com/office/drawing/2014/main" id="{BCED9716-2E45-4253-AEF1-9EE65C057B1E}"/>
              </a:ext>
            </a:extLst>
          </p:cNvPr>
          <p:cNvSpPr txBox="1">
            <a:spLocks noChangeArrowheads="1"/>
          </p:cNvSpPr>
          <p:nvPr/>
        </p:nvSpPr>
        <p:spPr bwMode="auto">
          <a:xfrm>
            <a:off x="5550997" y="1733660"/>
            <a:ext cx="3259601" cy="3254837"/>
          </a:xfrm>
          <a:prstGeom prst="rect">
            <a:avLst/>
          </a:prstGeom>
          <a:solidFill>
            <a:schemeClr val="bg1"/>
          </a:solidFill>
          <a:ln>
            <a:solidFill>
              <a:schemeClr val="accent1"/>
            </a:solidFill>
          </a:ln>
        </p:spPr>
        <p:txBody>
          <a:bodyPr vert="horz" wrap="square" lIns="65314" tIns="32657" rIns="65314" bIns="32657" numCol="1" anchor="t" anchorCtr="0" compatLnSpc="1">
            <a:prstTxWarp prst="textNoShape">
              <a:avLst/>
            </a:prstTxWarp>
          </a:bodyPr>
          <a:lstStyle/>
          <a:p>
            <a:pPr marL="128817" indent="-128817" algn="ctr" defTabSz="326578">
              <a:lnSpc>
                <a:spcPct val="107000"/>
              </a:lnSpc>
            </a:pPr>
            <a:r>
              <a:rPr lang="en-GB" sz="1143" b="1" dirty="0">
                <a:solidFill>
                  <a:srgbClr val="193F78"/>
                </a:solidFill>
                <a:latin typeface="Calibri" panose="020F0502020204030204" pitchFamily="34" charset="0"/>
                <a:ea typeface="Calibri" panose="020F0502020204030204" pitchFamily="34" charset="0"/>
                <a:cs typeface="Times New Roman" panose="02020603050405020304" pitchFamily="18" charset="0"/>
              </a:rPr>
              <a:t>OTHER PEOPLE</a:t>
            </a:r>
          </a:p>
          <a:p>
            <a:pPr marL="128817" indent="-128817" defTabSz="326578"/>
            <a:r>
              <a:rPr lang="en-GB" sz="929" b="1" dirty="0">
                <a:solidFill>
                  <a:srgbClr val="193F78"/>
                </a:solidFill>
                <a:latin typeface="Calibri" panose="020F0502020204030204" pitchFamily="34" charset="0"/>
                <a:ea typeface="Calibri" panose="020F0502020204030204" pitchFamily="34" charset="0"/>
                <a:cs typeface="Times New Roman" panose="02020603050405020304" pitchFamily="18" charset="0"/>
              </a:rPr>
              <a:t>Introduction</a:t>
            </a:r>
          </a:p>
          <a:p>
            <a:pPr marL="128817" indent="-128817"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Explain what the purpose of the conversation will be, when and</a:t>
            </a:r>
          </a:p>
          <a:p>
            <a:pPr marL="128817" indent="-128817"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Where it is taking place and if they should attend. This will help</a:t>
            </a:r>
          </a:p>
          <a:p>
            <a:pPr marL="128817" indent="-128817"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set the focus to be on maximising the independence of the</a:t>
            </a:r>
          </a:p>
          <a:p>
            <a:pPr marL="128817" indent="-128817"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individual. </a:t>
            </a:r>
          </a:p>
          <a:p>
            <a:pPr marL="128817" indent="-128817" defTabSz="326578"/>
            <a:endPar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endParaRPr>
          </a:p>
          <a:p>
            <a:pPr marL="128817" indent="-128817" defTabSz="326578"/>
            <a:r>
              <a:rPr lang="en-GB" sz="929" b="1" dirty="0">
                <a:solidFill>
                  <a:srgbClr val="193F78"/>
                </a:solidFill>
                <a:latin typeface="Calibri" panose="020F0502020204030204" pitchFamily="34" charset="0"/>
                <a:ea typeface="Calibri" panose="020F0502020204030204" pitchFamily="34" charset="0"/>
                <a:cs typeface="Times New Roman" panose="02020603050405020304" pitchFamily="18" charset="0"/>
              </a:rPr>
              <a:t>Finding out more</a:t>
            </a:r>
          </a:p>
          <a:p>
            <a:pPr marL="128817" indent="-128817"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We will think about what is going well and what steps towards</a:t>
            </a:r>
          </a:p>
          <a:p>
            <a:pPr marL="128817" indent="-128817"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independence the individual can make, themselves and/ or with</a:t>
            </a:r>
          </a:p>
          <a:p>
            <a:pPr marL="128817" indent="-128817"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support from their family and friends.</a:t>
            </a:r>
          </a:p>
          <a:p>
            <a:pPr marL="128817" indent="-128817" defTabSz="326578"/>
            <a:endPar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endParaRPr>
          </a:p>
          <a:p>
            <a:pPr marL="128817" indent="-128817" defTabSz="326578"/>
            <a:r>
              <a:rPr lang="en-GB" sz="929" b="1" dirty="0">
                <a:solidFill>
                  <a:srgbClr val="193F78"/>
                </a:solidFill>
                <a:latin typeface="Calibri" panose="020F0502020204030204" pitchFamily="34" charset="0"/>
                <a:ea typeface="Calibri" panose="020F0502020204030204" pitchFamily="34" charset="0"/>
                <a:cs typeface="Times New Roman" panose="02020603050405020304" pitchFamily="18" charset="0"/>
              </a:rPr>
              <a:t>Thinking about the future</a:t>
            </a:r>
          </a:p>
          <a:p>
            <a:pPr marL="128817" indent="-128817"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We will think about where the individual wants to be in the</a:t>
            </a:r>
          </a:p>
          <a:p>
            <a:pPr marL="128817" indent="-128817"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future and how they can be supported to achieve this. </a:t>
            </a:r>
          </a:p>
          <a:p>
            <a:pPr marL="128817" indent="-128817" defTabSz="326578"/>
            <a:endPar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endParaRPr>
          </a:p>
          <a:p>
            <a:pPr marL="128817" indent="-128817" defTabSz="326578"/>
            <a:r>
              <a:rPr lang="en-GB" sz="929" b="1" dirty="0">
                <a:solidFill>
                  <a:srgbClr val="193F78"/>
                </a:solidFill>
                <a:latin typeface="Calibri" panose="020F0502020204030204" pitchFamily="34" charset="0"/>
                <a:ea typeface="Calibri" panose="020F0502020204030204" pitchFamily="34" charset="0"/>
                <a:cs typeface="Times New Roman" panose="02020603050405020304" pitchFamily="18" charset="0"/>
              </a:rPr>
              <a:t>Making a commitment</a:t>
            </a:r>
          </a:p>
          <a:p>
            <a:pPr marL="128817" indent="-128817"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We will agree who will do what and by when during the</a:t>
            </a:r>
          </a:p>
          <a:p>
            <a:pPr defTabSz="326578"/>
            <a:r>
              <a:rPr lang="en-GB" sz="929" dirty="0">
                <a:solidFill>
                  <a:srgbClr val="193F78"/>
                </a:solidFill>
                <a:latin typeface="Calibri" panose="020F0502020204030204" pitchFamily="34" charset="0"/>
                <a:ea typeface="Calibri" panose="020F0502020204030204" pitchFamily="34" charset="0"/>
                <a:cs typeface="Times New Roman" panose="02020603050405020304" pitchFamily="18" charset="0"/>
              </a:rPr>
              <a:t>Conversation with an aim of supporting the individual retain or gain independence.</a:t>
            </a:r>
          </a:p>
          <a:p>
            <a:pPr marL="326578" defTabSz="326578">
              <a:lnSpc>
                <a:spcPct val="107000"/>
              </a:lnSpc>
            </a:pPr>
            <a:endParaRPr lang="en-GB" sz="857" dirty="0">
              <a:solidFill>
                <a:srgbClr val="193F7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18CA164-768E-41B8-AA68-9D97C6B5EE0D}"/>
              </a:ext>
            </a:extLst>
          </p:cNvPr>
          <p:cNvSpPr/>
          <p:nvPr/>
        </p:nvSpPr>
        <p:spPr>
          <a:xfrm>
            <a:off x="3772085" y="1733660"/>
            <a:ext cx="1688521" cy="325483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GB" sz="1286">
              <a:solidFill>
                <a:srgbClr val="FFFFFF"/>
              </a:solidFill>
              <a:latin typeface="Calibri" panose="020F0502020204030204"/>
            </a:endParaRPr>
          </a:p>
        </p:txBody>
      </p:sp>
      <p:sp>
        <p:nvSpPr>
          <p:cNvPr id="5" name="TextBox 4">
            <a:extLst>
              <a:ext uri="{FF2B5EF4-FFF2-40B4-BE49-F238E27FC236}">
                <a16:creationId xmlns:a16="http://schemas.microsoft.com/office/drawing/2014/main" id="{60F2BE44-F616-47FA-A49B-6E957E1FB8AB}"/>
              </a:ext>
            </a:extLst>
          </p:cNvPr>
          <p:cNvSpPr txBox="1"/>
          <p:nvPr/>
        </p:nvSpPr>
        <p:spPr>
          <a:xfrm>
            <a:off x="3772085" y="1768928"/>
            <a:ext cx="1688521" cy="3216265"/>
          </a:xfrm>
          <a:prstGeom prst="rect">
            <a:avLst/>
          </a:prstGeom>
          <a:noFill/>
        </p:spPr>
        <p:txBody>
          <a:bodyPr wrap="square" lIns="91440" tIns="45720" rIns="91440" bIns="45720" rtlCol="0" anchor="t">
            <a:spAutoFit/>
          </a:bodyPr>
          <a:lstStyle/>
          <a:p>
            <a:pPr algn="ctr" defTabSz="326578"/>
            <a:r>
              <a:rPr lang="en-GB" sz="1100" b="1" dirty="0">
                <a:solidFill>
                  <a:srgbClr val="193F78"/>
                </a:solidFill>
                <a:latin typeface="Calibri" panose="020F0502020204030204"/>
              </a:rPr>
              <a:t>Prompts to Breakdown Barriers before the Conversation</a:t>
            </a:r>
          </a:p>
          <a:p>
            <a:pPr algn="ctr" defTabSz="326578"/>
            <a:endParaRPr lang="en-GB" sz="1000" b="1" dirty="0">
              <a:solidFill>
                <a:srgbClr val="193F78"/>
              </a:solidFill>
              <a:latin typeface="Calibri" panose="020F0502020204030204"/>
            </a:endParaRPr>
          </a:p>
          <a:p>
            <a:pPr defTabSz="326578">
              <a:spcAft>
                <a:spcPts val="600"/>
              </a:spcAft>
            </a:pPr>
            <a:r>
              <a:rPr lang="en-GB" sz="900" dirty="0">
                <a:solidFill>
                  <a:srgbClr val="193F78"/>
                </a:solidFill>
                <a:latin typeface="Calibri" panose="020F0502020204030204"/>
              </a:rPr>
              <a:t>We will think about how best to understand what is happening in your life.</a:t>
            </a:r>
            <a:endParaRPr lang="en-GB" sz="900" dirty="0">
              <a:solidFill>
                <a:srgbClr val="193F78"/>
              </a:solidFill>
              <a:latin typeface="Calibri" panose="020F0502020204030204"/>
              <a:cs typeface="Calibri"/>
            </a:endParaRPr>
          </a:p>
          <a:p>
            <a:pPr defTabSz="326578">
              <a:spcAft>
                <a:spcPts val="600"/>
              </a:spcAft>
            </a:pPr>
            <a:r>
              <a:rPr lang="en-GB" sz="900" dirty="0">
                <a:solidFill>
                  <a:srgbClr val="193F78"/>
                </a:solidFill>
                <a:latin typeface="Calibri"/>
                <a:ea typeface="Calibri" panose="020F0502020204030204" pitchFamily="34" charset="0"/>
                <a:cs typeface="Times New Roman"/>
              </a:rPr>
              <a:t>We will think about how you would like us to communicate with you using visuals and language. </a:t>
            </a:r>
            <a:endParaRPr lang="en-GB" sz="900" dirty="0">
              <a:solidFill>
                <a:srgbClr val="193F78"/>
              </a:solidFill>
              <a:latin typeface="Calibri"/>
              <a:cs typeface="Times New Roman"/>
            </a:endParaRPr>
          </a:p>
          <a:p>
            <a:pPr defTabSz="326578">
              <a:spcAft>
                <a:spcPts val="600"/>
              </a:spcAft>
            </a:pPr>
            <a:r>
              <a:rPr lang="en-GB" sz="900" dirty="0">
                <a:solidFill>
                  <a:srgbClr val="193F78"/>
                </a:solidFill>
                <a:latin typeface="Calibri"/>
                <a:ea typeface="Calibri" panose="020F0502020204030204" pitchFamily="34" charset="0"/>
                <a:cs typeface="Times New Roman"/>
              </a:rPr>
              <a:t>We will think about using technology during our conversation.</a:t>
            </a:r>
            <a:endParaRPr lang="en-GB" sz="900" dirty="0">
              <a:solidFill>
                <a:srgbClr val="193F78"/>
              </a:solidFill>
              <a:latin typeface="Calibri"/>
              <a:cs typeface="Times New Roman"/>
            </a:endParaRPr>
          </a:p>
          <a:p>
            <a:pPr defTabSz="326578">
              <a:spcAft>
                <a:spcPts val="600"/>
              </a:spcAft>
            </a:pPr>
            <a:r>
              <a:rPr lang="en-GB" sz="900" dirty="0">
                <a:solidFill>
                  <a:srgbClr val="193F78"/>
                </a:solidFill>
                <a:latin typeface="Calibri"/>
                <a:ea typeface="Calibri" panose="020F0502020204030204" pitchFamily="34" charset="0"/>
                <a:cs typeface="Times New Roman"/>
              </a:rPr>
              <a:t>We will think about where we are having a conversation and who is with you. Are you</a:t>
            </a:r>
            <a:r>
              <a:rPr lang="en-US" sz="900" dirty="0">
                <a:solidFill>
                  <a:srgbClr val="193F78"/>
                </a:solidFill>
                <a:latin typeface="Calibri"/>
                <a:ea typeface="Calibri" panose="020F0502020204030204" pitchFamily="34" charset="0"/>
                <a:cs typeface="Times New Roman"/>
              </a:rPr>
              <a:t> relaxed and/or happy. Is this the best time to carry on. Are there distractions</a:t>
            </a:r>
            <a:r>
              <a:rPr lang="en-GB" sz="1000" b="1" dirty="0">
                <a:solidFill>
                  <a:srgbClr val="193F78"/>
                </a:solidFill>
                <a:latin typeface="Calibri"/>
                <a:ea typeface="Calibri" panose="020F0502020204030204" pitchFamily="34" charset="0"/>
                <a:cs typeface="Times New Roman"/>
              </a:rPr>
              <a:t>.</a:t>
            </a:r>
            <a:endParaRPr lang="en-GB" sz="850" dirty="0">
              <a:solidFill>
                <a:srgbClr val="193F78"/>
              </a:solidFill>
              <a:latin typeface="Calibri" panose="020F0502020204030204"/>
              <a:cs typeface="Times New Roman"/>
            </a:endParaRPr>
          </a:p>
        </p:txBody>
      </p:sp>
    </p:spTree>
    <p:extLst>
      <p:ext uri="{BB962C8B-B14F-4D97-AF65-F5344CB8AC3E}">
        <p14:creationId xmlns:p14="http://schemas.microsoft.com/office/powerpoint/2010/main" val="401699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B51EDE-BED5-49DF-94AB-538976DB866F}"/>
              </a:ext>
            </a:extLst>
          </p:cNvPr>
          <p:cNvSpPr>
            <a:spLocks noGrp="1"/>
          </p:cNvSpPr>
          <p:nvPr>
            <p:ph type="body" sz="quarter" idx="12"/>
          </p:nvPr>
        </p:nvSpPr>
        <p:spPr/>
        <p:txBody>
          <a:bodyPr/>
          <a:lstStyle/>
          <a:p>
            <a:r>
              <a:rPr lang="en-GB" dirty="0"/>
              <a:t>Using MINDSPACE to support with MCA Assessments and Best Interests Decisions</a:t>
            </a:r>
          </a:p>
        </p:txBody>
      </p:sp>
      <p:sp>
        <p:nvSpPr>
          <p:cNvPr id="5" name="Text Box 1">
            <a:extLst>
              <a:ext uri="{FF2B5EF4-FFF2-40B4-BE49-F238E27FC236}">
                <a16:creationId xmlns:a16="http://schemas.microsoft.com/office/drawing/2014/main" id="{0DD9672B-2246-4597-B3BD-EC34117E0C77}"/>
              </a:ext>
            </a:extLst>
          </p:cNvPr>
          <p:cNvSpPr txBox="1">
            <a:spLocks noChangeArrowheads="1"/>
          </p:cNvSpPr>
          <p:nvPr/>
        </p:nvSpPr>
        <p:spPr bwMode="auto">
          <a:xfrm>
            <a:off x="2955752" y="1116228"/>
            <a:ext cx="3241848" cy="1632211"/>
          </a:xfrm>
          <a:prstGeom prst="rect">
            <a:avLst/>
          </a:prstGeom>
          <a:solidFill>
            <a:srgbClr val="7030A0"/>
          </a:solidFill>
          <a:ln>
            <a:noFill/>
          </a:ln>
        </p:spPr>
        <p:txBody>
          <a:bodyPr vert="horz" wrap="square" lIns="65314" tIns="32657" rIns="65314" bIns="32657" numCol="1" anchor="t" anchorCtr="0" compatLnSpc="1">
            <a:prstTxWarp prst="textNoShape">
              <a:avLst/>
            </a:prstTxWarp>
          </a:bodyPr>
          <a:lstStyle/>
          <a:p>
            <a:pPr lvl="0" defTabSz="653156" eaLnBrk="0" fontAlgn="base" hangingPunct="0">
              <a:spcBef>
                <a:spcPct val="0"/>
              </a:spcBef>
              <a:spcAft>
                <a:spcPct val="0"/>
              </a:spcAft>
            </a:pPr>
            <a:r>
              <a:rPr lang="en-US" altLang="en-US" sz="1000" b="1">
                <a:solidFill>
                  <a:srgbClr val="FFFFFF"/>
                </a:solidFill>
                <a:latin typeface="Calibri" panose="020F0502020204030204" pitchFamily="34" charset="0"/>
                <a:cs typeface="Times New Roman" panose="02020603050405020304" pitchFamily="18" charset="0"/>
              </a:rPr>
              <a:t>INCENTIVE</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Explaining, in language appropriate to the person, what is going to happen to encourage them to be involved.</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Would the person have a better chance of understanding/being engaged if a family member or someone they trust has the conversation with them</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Explaining our role to support positive risk taking should the person have capacity to make decisions and talking about the benefits for the person with others.</a:t>
            </a:r>
          </a:p>
          <a:p>
            <a:pPr lvl="0" defTabSz="653156" eaLnBrk="0" fontAlgn="base" hangingPunct="0">
              <a:spcBef>
                <a:spcPct val="0"/>
              </a:spcBef>
              <a:spcAft>
                <a:spcPct val="0"/>
              </a:spcAft>
            </a:pPr>
            <a:endParaRPr lang="en-US" altLang="en-US" sz="1000" b="1">
              <a:solidFill>
                <a:srgbClr val="FFFFFF"/>
              </a:solidFill>
              <a:latin typeface="Calibri" panose="020F0502020204030204" pitchFamily="34" charset="0"/>
              <a:cs typeface="Times New Roman" panose="02020603050405020304" pitchFamily="18" charset="0"/>
            </a:endParaRPr>
          </a:p>
          <a:p>
            <a:pPr lvl="0" defTabSz="653156" eaLnBrk="0" fontAlgn="base" hangingPunct="0">
              <a:spcBef>
                <a:spcPct val="0"/>
              </a:spcBef>
              <a:spcAft>
                <a:spcPct val="0"/>
              </a:spcAft>
            </a:pPr>
            <a:endParaRPr lang="en-US" altLang="en-US" sz="1000" b="1">
              <a:solidFill>
                <a:srgbClr val="FFFFFF"/>
              </a:solidFill>
              <a:latin typeface="Calibri" panose="020F0502020204030204" pitchFamily="34" charset="0"/>
              <a:cs typeface="Times New Roman" panose="02020603050405020304" pitchFamily="18" charset="0"/>
            </a:endParaRPr>
          </a:p>
        </p:txBody>
      </p:sp>
      <p:sp>
        <p:nvSpPr>
          <p:cNvPr id="6" name="Text Box 3">
            <a:extLst>
              <a:ext uri="{FF2B5EF4-FFF2-40B4-BE49-F238E27FC236}">
                <a16:creationId xmlns:a16="http://schemas.microsoft.com/office/drawing/2014/main" id="{4A8DA7BB-874D-40BC-94DF-AC27CFC517FF}"/>
              </a:ext>
            </a:extLst>
          </p:cNvPr>
          <p:cNvSpPr txBox="1">
            <a:spLocks noChangeArrowheads="1"/>
          </p:cNvSpPr>
          <p:nvPr/>
        </p:nvSpPr>
        <p:spPr bwMode="auto">
          <a:xfrm>
            <a:off x="299879" y="2797357"/>
            <a:ext cx="2885082" cy="1632211"/>
          </a:xfrm>
          <a:prstGeom prst="rect">
            <a:avLst/>
          </a:prstGeom>
          <a:solidFill>
            <a:srgbClr val="7030A0"/>
          </a:solidFill>
          <a:ln>
            <a:noFill/>
          </a:ln>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a:solidFill>
                  <a:srgbClr val="FFFFFF"/>
                </a:solidFill>
                <a:latin typeface="Calibri" panose="020F0502020204030204" pitchFamily="34" charset="0"/>
                <a:cs typeface="Times New Roman" panose="02020603050405020304" pitchFamily="18" charset="0"/>
              </a:rPr>
              <a:t>DEFAULTS</a:t>
            </a:r>
          </a:p>
          <a:p>
            <a:pPr marL="17145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Ascertaining previous wishes. Are you able to use this as a "default" or the question the MCA is in regards to?</a:t>
            </a:r>
          </a:p>
          <a:p>
            <a:pPr marL="17145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Being clear with others what any previous were and why they need to be respected</a:t>
            </a:r>
          </a:p>
          <a:p>
            <a:pPr marL="17145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Considering the persons defaults/previous </a:t>
            </a:r>
            <a:r>
              <a:rPr lang="en-US" altLang="en-US" sz="1000" b="1" err="1">
                <a:solidFill>
                  <a:srgbClr val="FFFFFF"/>
                </a:solidFill>
                <a:latin typeface="Calibri" panose="020F0502020204030204" pitchFamily="34" charset="0"/>
                <a:cs typeface="Times New Roman" panose="02020603050405020304" pitchFamily="18" charset="0"/>
              </a:rPr>
              <a:t>behaviours</a:t>
            </a:r>
            <a:r>
              <a:rPr lang="en-US" altLang="en-US" sz="1000" b="1">
                <a:solidFill>
                  <a:srgbClr val="FFFFFF"/>
                </a:solidFill>
                <a:latin typeface="Calibri" panose="020F0502020204030204" pitchFamily="34" charset="0"/>
                <a:cs typeface="Times New Roman" panose="02020603050405020304" pitchFamily="18" charset="0"/>
              </a:rPr>
              <a:t> and comparing this to now. </a:t>
            </a:r>
          </a:p>
          <a:p>
            <a:pPr marL="17145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Our default is respecting a person’s entitlement to make unwise decisions with capacity</a:t>
            </a:r>
          </a:p>
        </p:txBody>
      </p:sp>
      <p:sp>
        <p:nvSpPr>
          <p:cNvPr id="7" name="Text Box 6">
            <a:extLst>
              <a:ext uri="{FF2B5EF4-FFF2-40B4-BE49-F238E27FC236}">
                <a16:creationId xmlns:a16="http://schemas.microsoft.com/office/drawing/2014/main" id="{A198AEE8-BF42-42E2-9C6D-5AE0422BEE5A}"/>
              </a:ext>
            </a:extLst>
          </p:cNvPr>
          <p:cNvSpPr txBox="1">
            <a:spLocks noChangeArrowheads="1"/>
          </p:cNvSpPr>
          <p:nvPr/>
        </p:nvSpPr>
        <p:spPr bwMode="auto">
          <a:xfrm>
            <a:off x="299879" y="1101753"/>
            <a:ext cx="2560971" cy="1632211"/>
          </a:xfrm>
          <a:prstGeom prst="rect">
            <a:avLst/>
          </a:prstGeom>
          <a:solidFill>
            <a:schemeClr val="tx2">
              <a:lumMod val="75000"/>
            </a:schemeClr>
          </a:solidFill>
          <a:ln>
            <a:noFill/>
          </a:ln>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a:solidFill>
                  <a:srgbClr val="FFFFFF"/>
                </a:solidFill>
                <a:latin typeface="Calibri" panose="020F0502020204030204" pitchFamily="34" charset="0"/>
                <a:cs typeface="Times New Roman" panose="02020603050405020304" pitchFamily="18" charset="0"/>
              </a:rPr>
              <a:t>MESSENGER</a:t>
            </a:r>
          </a:p>
          <a:p>
            <a:pPr marL="17145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Who is most appropriate to have a conversation with the person about the decision ?</a:t>
            </a:r>
          </a:p>
          <a:p>
            <a:pPr marL="17145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Would the person have greater ability to understand information relevant to the decision if  a certain person provides that information?</a:t>
            </a:r>
          </a:p>
          <a:p>
            <a:pPr marL="17145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Has a previous effective messenger changed? Are they still the right person?</a:t>
            </a:r>
          </a:p>
        </p:txBody>
      </p:sp>
      <p:sp>
        <p:nvSpPr>
          <p:cNvPr id="8" name="Text Box 4">
            <a:extLst>
              <a:ext uri="{FF2B5EF4-FFF2-40B4-BE49-F238E27FC236}">
                <a16:creationId xmlns:a16="http://schemas.microsoft.com/office/drawing/2014/main" id="{2EF4CD14-F310-4879-82BA-7730F278DAB7}"/>
              </a:ext>
            </a:extLst>
          </p:cNvPr>
          <p:cNvSpPr txBox="1">
            <a:spLocks noChangeArrowheads="1"/>
          </p:cNvSpPr>
          <p:nvPr/>
        </p:nvSpPr>
        <p:spPr bwMode="auto">
          <a:xfrm>
            <a:off x="2521526" y="4499140"/>
            <a:ext cx="3376835" cy="2076593"/>
          </a:xfrm>
          <a:prstGeom prst="rect">
            <a:avLst/>
          </a:prstGeom>
          <a:solidFill>
            <a:schemeClr val="tx2">
              <a:lumMod val="75000"/>
            </a:schemeClr>
          </a:solidFill>
          <a:ln>
            <a:noFill/>
          </a:ln>
        </p:spPr>
        <p:txBody>
          <a:bodyPr vert="horz" wrap="square" lIns="65314" tIns="32657" rIns="65314" bIns="32657" numCol="1" anchor="t" anchorCtr="0" compatLnSpc="1">
            <a:prstTxWarp prst="textNoShape">
              <a:avLst/>
            </a:prstTxWarp>
          </a:bodyPr>
          <a:lstStyle/>
          <a:p>
            <a:pPr lvl="0" defTabSz="653156" eaLnBrk="0" fontAlgn="base" hangingPunct="0">
              <a:spcBef>
                <a:spcPct val="0"/>
              </a:spcBef>
              <a:spcAft>
                <a:spcPct val="0"/>
              </a:spcAft>
            </a:pPr>
            <a:r>
              <a:rPr lang="en-US" altLang="en-US" sz="1000" b="1">
                <a:solidFill>
                  <a:srgbClr val="FFFFFF"/>
                </a:solidFill>
                <a:latin typeface="Calibri" panose="020F0502020204030204" pitchFamily="34" charset="0"/>
                <a:cs typeface="Times New Roman" panose="02020603050405020304" pitchFamily="18" charset="0"/>
              </a:rPr>
              <a:t>AFFECT</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Have they expressed any opinions in the past about the specific question? How may this impact on the MCA and conversation?</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The emotional impact this may have on the person, any anxiety this may cause, do they wish to have somebody there with them to support with this?</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Acknowledge the emotional impact this may have on family, especially if the outcome is not in line with what family may want for the person?</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Honesty and clear explanation of perceived risk vs real risk</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De-</a:t>
            </a:r>
            <a:r>
              <a:rPr lang="en-US" altLang="en-US" sz="1000" b="1" err="1">
                <a:solidFill>
                  <a:srgbClr val="FFFFFF"/>
                </a:solidFill>
                <a:latin typeface="Calibri" panose="020F0502020204030204" pitchFamily="34" charset="0"/>
                <a:cs typeface="Times New Roman" panose="02020603050405020304" pitchFamily="18" charset="0"/>
              </a:rPr>
              <a:t>formalising</a:t>
            </a:r>
            <a:r>
              <a:rPr lang="en-US" altLang="en-US" sz="1000" b="1">
                <a:solidFill>
                  <a:srgbClr val="FFFFFF"/>
                </a:solidFill>
                <a:latin typeface="Calibri" panose="020F0502020204030204" pitchFamily="34" charset="0"/>
                <a:cs typeface="Times New Roman" panose="02020603050405020304" pitchFamily="18" charset="0"/>
              </a:rPr>
              <a:t> the conversation</a:t>
            </a:r>
          </a:p>
          <a:p>
            <a:pPr marL="171450" lvl="0" indent="-171450" defTabSz="653156" eaLnBrk="0" fontAlgn="base" hangingPunct="0">
              <a:spcBef>
                <a:spcPct val="0"/>
              </a:spcBef>
              <a:spcAft>
                <a:spcPct val="0"/>
              </a:spcAft>
              <a:buFont typeface="Arial" panose="020B0604020202020204" pitchFamily="34" charset="0"/>
              <a:buChar char="•"/>
            </a:pPr>
            <a:endParaRPr lang="en-US" altLang="en-US" sz="1000" b="1">
              <a:solidFill>
                <a:srgbClr val="FFFFFF"/>
              </a:solidFill>
              <a:latin typeface="Calibri" panose="020F0502020204030204" pitchFamily="34" charset="0"/>
              <a:cs typeface="Times New Roman" panose="02020603050405020304" pitchFamily="18" charset="0"/>
            </a:endParaRPr>
          </a:p>
        </p:txBody>
      </p:sp>
      <p:sp>
        <p:nvSpPr>
          <p:cNvPr id="10" name="Text Box 9">
            <a:extLst>
              <a:ext uri="{FF2B5EF4-FFF2-40B4-BE49-F238E27FC236}">
                <a16:creationId xmlns:a16="http://schemas.microsoft.com/office/drawing/2014/main" id="{44C1F106-6780-4E23-B8A0-F9DC3A9550F3}"/>
              </a:ext>
            </a:extLst>
          </p:cNvPr>
          <p:cNvSpPr txBox="1">
            <a:spLocks noChangeArrowheads="1"/>
          </p:cNvSpPr>
          <p:nvPr/>
        </p:nvSpPr>
        <p:spPr bwMode="auto">
          <a:xfrm>
            <a:off x="6292502" y="1120933"/>
            <a:ext cx="2551619" cy="1627506"/>
          </a:xfrm>
          <a:prstGeom prst="rect">
            <a:avLst/>
          </a:prstGeom>
          <a:solidFill>
            <a:schemeClr val="tx2">
              <a:lumMod val="75000"/>
            </a:schemeClr>
          </a:solidFill>
          <a:ln>
            <a:noFill/>
          </a:ln>
        </p:spPr>
        <p:txBody>
          <a:bodyPr vert="horz" wrap="square" lIns="65314" tIns="32657" rIns="65314" bIns="32657" numCol="1" anchor="t" anchorCtr="0" compatLnSpc="1">
            <a:prstTxWarp prst="textNoShape">
              <a:avLst/>
            </a:prstTxWarp>
          </a:bodyPr>
          <a:lstStyle/>
          <a:p>
            <a:pPr defTabSz="653156" eaLnBrk="0" fontAlgn="base" hangingPunct="0">
              <a:spcBef>
                <a:spcPct val="0"/>
              </a:spcBef>
              <a:spcAft>
                <a:spcPct val="0"/>
              </a:spcAft>
            </a:pPr>
            <a:r>
              <a:rPr lang="en-US" altLang="en-US" sz="1000" b="1">
                <a:solidFill>
                  <a:srgbClr val="FFFFFF"/>
                </a:solidFill>
                <a:latin typeface="Calibri" panose="020F0502020204030204" pitchFamily="34" charset="0"/>
                <a:cs typeface="Times New Roman" panose="02020603050405020304" pitchFamily="18" charset="0"/>
              </a:rPr>
              <a:t>NORMS</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If challenged as to why MCA is required, using Norms to support with this explanation. It is a common and legal practice etc.</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Being very clear about when a MCA would be appropriate and for what purpose (challenging the perception of some parts of the system or relatives who may think capacity is a blanket statement/state)</a:t>
            </a:r>
          </a:p>
        </p:txBody>
      </p:sp>
      <p:sp>
        <p:nvSpPr>
          <p:cNvPr id="11" name="Text Box 11">
            <a:extLst>
              <a:ext uri="{FF2B5EF4-FFF2-40B4-BE49-F238E27FC236}">
                <a16:creationId xmlns:a16="http://schemas.microsoft.com/office/drawing/2014/main" id="{E1FE9A19-614B-49D7-900A-164AA09FF9C3}"/>
              </a:ext>
            </a:extLst>
          </p:cNvPr>
          <p:cNvSpPr txBox="1">
            <a:spLocks noChangeArrowheads="1"/>
          </p:cNvSpPr>
          <p:nvPr/>
        </p:nvSpPr>
        <p:spPr bwMode="auto">
          <a:xfrm>
            <a:off x="3251396" y="2810037"/>
            <a:ext cx="3241848" cy="1627506"/>
          </a:xfrm>
          <a:prstGeom prst="rect">
            <a:avLst/>
          </a:prstGeom>
          <a:solidFill>
            <a:schemeClr val="tx2">
              <a:lumMod val="75000"/>
            </a:schemeClr>
          </a:solidFill>
          <a:ln>
            <a:noFill/>
          </a:ln>
        </p:spPr>
        <p:txBody>
          <a:bodyPr vert="horz" wrap="square" lIns="65314" tIns="32657" rIns="65314" bIns="32657" numCol="1" anchor="t" anchorCtr="0" compatLnSpc="1">
            <a:prstTxWarp prst="textNoShape">
              <a:avLst/>
            </a:prstTxWarp>
          </a:bodyPr>
          <a:lstStyle/>
          <a:p>
            <a:pPr lvl="0" defTabSz="653156" eaLnBrk="0" fontAlgn="base" hangingPunct="0">
              <a:spcBef>
                <a:spcPct val="0"/>
              </a:spcBef>
              <a:spcAft>
                <a:spcPct val="0"/>
              </a:spcAft>
            </a:pPr>
            <a:r>
              <a:rPr lang="en-US" altLang="en-US" sz="1000" b="1">
                <a:solidFill>
                  <a:srgbClr val="FFFFFF"/>
                </a:solidFill>
                <a:latin typeface="Calibri" panose="020F0502020204030204" pitchFamily="34" charset="0"/>
                <a:cs typeface="Times New Roman" panose="02020603050405020304" pitchFamily="18" charset="0"/>
              </a:rPr>
              <a:t>SALIENCE</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Using the persons preferred or the most effective communication method</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Using appropriate explanations/ providing information that match the persons level of understanding to give them the best chance of being able to make a decision</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Taking the person to a place you are speaking about/enabling them to experience what you are talking about</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Use of pictures/objects to support understanding</a:t>
            </a:r>
          </a:p>
          <a:p>
            <a:pPr marL="171450" lvl="0" indent="-171450" defTabSz="653156" eaLnBrk="0" fontAlgn="base" hangingPunct="0">
              <a:spcBef>
                <a:spcPct val="0"/>
              </a:spcBef>
              <a:spcAft>
                <a:spcPct val="0"/>
              </a:spcAft>
              <a:buFont typeface="Arial" panose="020B0604020202020204" pitchFamily="34" charset="0"/>
              <a:buChar char="•"/>
            </a:pPr>
            <a:endParaRPr lang="en-US" altLang="en-US" sz="1000" b="1">
              <a:solidFill>
                <a:srgbClr val="FFFFFF"/>
              </a:solidFill>
              <a:latin typeface="Calibri" panose="020F0502020204030204" pitchFamily="34" charset="0"/>
              <a:cs typeface="Times New Roman" panose="02020603050405020304" pitchFamily="18" charset="0"/>
            </a:endParaRPr>
          </a:p>
          <a:p>
            <a:pPr marL="171450" lvl="0" indent="-171450" defTabSz="653156" eaLnBrk="0" fontAlgn="base" hangingPunct="0">
              <a:spcBef>
                <a:spcPct val="0"/>
              </a:spcBef>
              <a:spcAft>
                <a:spcPct val="0"/>
              </a:spcAft>
              <a:buFont typeface="Arial" panose="020B0604020202020204" pitchFamily="34" charset="0"/>
              <a:buChar char="•"/>
            </a:pPr>
            <a:endParaRPr lang="en-US" altLang="en-US" sz="1000" b="1">
              <a:solidFill>
                <a:srgbClr val="FFFFFF"/>
              </a:solidFill>
              <a:latin typeface="Calibri" panose="020F0502020204030204" pitchFamily="34" charset="0"/>
              <a:cs typeface="Times New Roman" panose="02020603050405020304" pitchFamily="18" charset="0"/>
            </a:endParaRPr>
          </a:p>
          <a:p>
            <a:pPr marL="171450" lvl="0" indent="-171450" defTabSz="653156" eaLnBrk="0" fontAlgn="base" hangingPunct="0">
              <a:spcBef>
                <a:spcPct val="0"/>
              </a:spcBef>
              <a:spcAft>
                <a:spcPct val="0"/>
              </a:spcAft>
              <a:buFont typeface="Arial" panose="020B0604020202020204" pitchFamily="34" charset="0"/>
              <a:buChar char="•"/>
            </a:pPr>
            <a:endParaRPr lang="en-US" altLang="en-US" sz="1000" b="1">
              <a:solidFill>
                <a:srgbClr val="FFFFFF"/>
              </a:solidFill>
              <a:latin typeface="Calibri" panose="020F0502020204030204" pitchFamily="34" charset="0"/>
              <a:cs typeface="Times New Roman" panose="02020603050405020304" pitchFamily="18" charset="0"/>
            </a:endParaRPr>
          </a:p>
        </p:txBody>
      </p:sp>
      <p:sp>
        <p:nvSpPr>
          <p:cNvPr id="12" name="Text Box 12">
            <a:extLst>
              <a:ext uri="{FF2B5EF4-FFF2-40B4-BE49-F238E27FC236}">
                <a16:creationId xmlns:a16="http://schemas.microsoft.com/office/drawing/2014/main" id="{19F052C0-0129-4318-8678-4C4740207094}"/>
              </a:ext>
            </a:extLst>
          </p:cNvPr>
          <p:cNvSpPr txBox="1">
            <a:spLocks noChangeArrowheads="1"/>
          </p:cNvSpPr>
          <p:nvPr/>
        </p:nvSpPr>
        <p:spPr bwMode="auto">
          <a:xfrm>
            <a:off x="6012873" y="4491166"/>
            <a:ext cx="1270116" cy="2084568"/>
          </a:xfrm>
          <a:prstGeom prst="rect">
            <a:avLst/>
          </a:prstGeom>
          <a:solidFill>
            <a:srgbClr val="7030A0"/>
          </a:solidFill>
          <a:ln>
            <a:noFill/>
          </a:ln>
        </p:spPr>
        <p:txBody>
          <a:bodyPr vert="horz" wrap="square" lIns="65314" tIns="32657" rIns="65314" bIns="32657" numCol="1" anchor="t" anchorCtr="0" compatLnSpc="1">
            <a:prstTxWarp prst="textNoShape">
              <a:avLst/>
            </a:prstTxWarp>
          </a:bodyPr>
          <a:lstStyle/>
          <a:p>
            <a:pPr lvl="0" defTabSz="653156" eaLnBrk="0" fontAlgn="base" hangingPunct="0">
              <a:spcBef>
                <a:spcPct val="0"/>
              </a:spcBef>
              <a:spcAft>
                <a:spcPct val="0"/>
              </a:spcAft>
            </a:pPr>
            <a:r>
              <a:rPr lang="en-US" altLang="en-US" sz="1000" b="1">
                <a:solidFill>
                  <a:srgbClr val="FFFFFF"/>
                </a:solidFill>
                <a:latin typeface="Calibri" panose="020F0502020204030204" pitchFamily="34" charset="0"/>
                <a:cs typeface="Times New Roman" panose="02020603050405020304" pitchFamily="18" charset="0"/>
              </a:rPr>
              <a:t>COMMITMENT</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Following the outcome of the MCA, do we need commitment from others to action the decision in line with the persons wishes or in line with the BI decision?</a:t>
            </a:r>
          </a:p>
        </p:txBody>
      </p:sp>
      <p:sp>
        <p:nvSpPr>
          <p:cNvPr id="13" name="Text Box 14">
            <a:extLst>
              <a:ext uri="{FF2B5EF4-FFF2-40B4-BE49-F238E27FC236}">
                <a16:creationId xmlns:a16="http://schemas.microsoft.com/office/drawing/2014/main" id="{D212A085-FB4E-44A7-9E22-236C9687AC66}"/>
              </a:ext>
            </a:extLst>
          </p:cNvPr>
          <p:cNvSpPr txBox="1">
            <a:spLocks noChangeArrowheads="1"/>
          </p:cNvSpPr>
          <p:nvPr/>
        </p:nvSpPr>
        <p:spPr bwMode="auto">
          <a:xfrm>
            <a:off x="6559679" y="2810037"/>
            <a:ext cx="2284442" cy="1619531"/>
          </a:xfrm>
          <a:prstGeom prst="rect">
            <a:avLst/>
          </a:prstGeom>
          <a:solidFill>
            <a:srgbClr val="7030A0"/>
          </a:solidFill>
          <a:ln>
            <a:noFill/>
          </a:ln>
        </p:spPr>
        <p:txBody>
          <a:bodyPr vert="horz" wrap="square" lIns="65314" tIns="32657" rIns="65314" bIns="32657" numCol="1" anchor="t" anchorCtr="0" compatLnSpc="1">
            <a:prstTxWarp prst="textNoShape">
              <a:avLst/>
            </a:prstTxWarp>
          </a:bodyPr>
          <a:lstStyle/>
          <a:p>
            <a:pPr lvl="0" defTabSz="653156" eaLnBrk="0" fontAlgn="base" hangingPunct="0">
              <a:spcBef>
                <a:spcPct val="0"/>
              </a:spcBef>
              <a:spcAft>
                <a:spcPct val="0"/>
              </a:spcAft>
            </a:pPr>
            <a:r>
              <a:rPr lang="en-US" altLang="en-US" sz="1000" b="1">
                <a:solidFill>
                  <a:srgbClr val="FFFFFF"/>
                </a:solidFill>
                <a:latin typeface="Calibri" panose="020F0502020204030204" pitchFamily="34" charset="0"/>
                <a:cs typeface="Times New Roman" panose="02020603050405020304" pitchFamily="18" charset="0"/>
              </a:rPr>
              <a:t>PRIMING AND FRAMING</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Discussions with the person around what is going to happen</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Discussions with family, providers and informal and formal care support around what MCA is and the process that is going to be completed.</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Thinking about what the specific decision is and what the person needs to know to make the decision.</a:t>
            </a:r>
          </a:p>
          <a:p>
            <a:pPr marL="171450" lvl="0" indent="-171450" defTabSz="653156" eaLnBrk="0" fontAlgn="base" hangingPunct="0">
              <a:spcBef>
                <a:spcPct val="0"/>
              </a:spcBef>
              <a:spcAft>
                <a:spcPct val="0"/>
              </a:spcAft>
              <a:buFont typeface="Arial" panose="020B0604020202020204" pitchFamily="34" charset="0"/>
              <a:buChar char="•"/>
            </a:pPr>
            <a:endParaRPr lang="en-US" altLang="en-US" sz="1000" b="1">
              <a:solidFill>
                <a:srgbClr val="FFFFFF"/>
              </a:solidFill>
              <a:latin typeface="Calibri" panose="020F050202020403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89D98DB2-40A3-4CC9-9819-D1E84D6F04E7}"/>
              </a:ext>
            </a:extLst>
          </p:cNvPr>
          <p:cNvSpPr>
            <a:spLocks noChangeArrowheads="1"/>
          </p:cNvSpPr>
          <p:nvPr/>
        </p:nvSpPr>
        <p:spPr bwMode="auto">
          <a:xfrm>
            <a:off x="0" y="31372"/>
            <a:ext cx="131968" cy="26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Text Box 9">
            <a:extLst>
              <a:ext uri="{FF2B5EF4-FFF2-40B4-BE49-F238E27FC236}">
                <a16:creationId xmlns:a16="http://schemas.microsoft.com/office/drawing/2014/main" id="{255A556E-A0A4-4932-933E-05314902DCD7}"/>
              </a:ext>
            </a:extLst>
          </p:cNvPr>
          <p:cNvSpPr txBox="1">
            <a:spLocks noChangeArrowheads="1"/>
          </p:cNvSpPr>
          <p:nvPr/>
        </p:nvSpPr>
        <p:spPr bwMode="auto">
          <a:xfrm>
            <a:off x="7397500" y="4491723"/>
            <a:ext cx="1446621" cy="2084568"/>
          </a:xfrm>
          <a:prstGeom prst="rect">
            <a:avLst/>
          </a:prstGeom>
          <a:solidFill>
            <a:schemeClr val="tx2">
              <a:lumMod val="75000"/>
            </a:schemeClr>
          </a:solidFill>
          <a:ln>
            <a:noFill/>
          </a:ln>
        </p:spPr>
        <p:txBody>
          <a:bodyPr vert="horz" wrap="square" lIns="65314" tIns="32657" rIns="65314" bIns="32657" numCol="1" anchor="t" anchorCtr="0" compatLnSpc="1">
            <a:prstTxWarp prst="textNoShape">
              <a:avLst/>
            </a:prstTxWarp>
          </a:bodyPr>
          <a:lstStyle/>
          <a:p>
            <a:pPr lvl="0" defTabSz="653156" eaLnBrk="0" fontAlgn="base" hangingPunct="0">
              <a:spcBef>
                <a:spcPct val="0"/>
              </a:spcBef>
              <a:spcAft>
                <a:spcPct val="0"/>
              </a:spcAft>
            </a:pPr>
            <a:r>
              <a:rPr lang="en-US" altLang="en-US" sz="1000" b="1">
                <a:solidFill>
                  <a:srgbClr val="FFFFFF"/>
                </a:solidFill>
                <a:latin typeface="Calibri" panose="020F0502020204030204" pitchFamily="34" charset="0"/>
                <a:cs typeface="Times New Roman" panose="02020603050405020304" pitchFamily="18" charset="0"/>
              </a:rPr>
              <a:t>EGO</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Providing reassurance to the person about how they are doing to encourage them to continue to engage</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Congratulating them when they provide information</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Challenging negative labels</a:t>
            </a:r>
          </a:p>
        </p:txBody>
      </p:sp>
      <p:sp>
        <p:nvSpPr>
          <p:cNvPr id="16" name="Text Box 1">
            <a:extLst>
              <a:ext uri="{FF2B5EF4-FFF2-40B4-BE49-F238E27FC236}">
                <a16:creationId xmlns:a16="http://schemas.microsoft.com/office/drawing/2014/main" id="{C5758E91-3795-4900-992B-BD1D83874344}"/>
              </a:ext>
            </a:extLst>
          </p:cNvPr>
          <p:cNvSpPr txBox="1">
            <a:spLocks noChangeArrowheads="1"/>
          </p:cNvSpPr>
          <p:nvPr/>
        </p:nvSpPr>
        <p:spPr bwMode="auto">
          <a:xfrm>
            <a:off x="299879" y="4491166"/>
            <a:ext cx="2107136" cy="2076593"/>
          </a:xfrm>
          <a:prstGeom prst="rect">
            <a:avLst/>
          </a:prstGeom>
          <a:solidFill>
            <a:schemeClr val="accent1">
              <a:lumMod val="75000"/>
            </a:schemeClr>
          </a:solidFill>
          <a:ln>
            <a:noFill/>
          </a:ln>
        </p:spPr>
        <p:txBody>
          <a:bodyPr vert="horz" wrap="square" lIns="65314" tIns="32657" rIns="65314" bIns="32657" numCol="1" anchor="t" anchorCtr="0" compatLnSpc="1">
            <a:prstTxWarp prst="textNoShape">
              <a:avLst/>
            </a:prstTxWarp>
          </a:bodyPr>
          <a:lstStyle/>
          <a:p>
            <a:pPr lvl="0" defTabSz="653156" eaLnBrk="0" fontAlgn="base" hangingPunct="0">
              <a:spcBef>
                <a:spcPct val="0"/>
              </a:spcBef>
              <a:spcAft>
                <a:spcPct val="0"/>
              </a:spcAft>
            </a:pPr>
            <a:r>
              <a:rPr lang="en-US" altLang="en-US" sz="1000" b="1">
                <a:solidFill>
                  <a:srgbClr val="FFFFFF"/>
                </a:solidFill>
                <a:latin typeface="Calibri" panose="020F0502020204030204" pitchFamily="34" charset="0"/>
                <a:cs typeface="Times New Roman" panose="02020603050405020304" pitchFamily="18" charset="0"/>
              </a:rPr>
              <a:t>REMEMBER! MCA PRINCIPLES</a:t>
            </a:r>
          </a:p>
          <a:p>
            <a:pPr marL="171450" lvl="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Assume capacity until proven otherwise</a:t>
            </a:r>
          </a:p>
          <a:p>
            <a:pPr marL="171450" indent="-171450" defTabSz="653156" eaLnBrk="0" fontAlgn="base" hangingPunct="0">
              <a:spcBef>
                <a:spcPct val="0"/>
              </a:spcBef>
              <a:spcAft>
                <a:spcPct val="0"/>
              </a:spcAft>
              <a:buFont typeface="Arial" panose="020B0604020202020204" pitchFamily="34" charset="0"/>
              <a:buChar char="•"/>
            </a:pPr>
            <a:r>
              <a:rPr lang="en-US" sz="1000" b="1">
                <a:solidFill>
                  <a:srgbClr val="FFFFFF"/>
                </a:solidFill>
                <a:latin typeface="Calibri" panose="020F0502020204030204" pitchFamily="34" charset="0"/>
                <a:cs typeface="Times New Roman" panose="02020603050405020304" pitchFamily="18" charset="0"/>
              </a:rPr>
              <a:t>People must be supported as much as possible to make their own decisions</a:t>
            </a:r>
          </a:p>
          <a:p>
            <a:pPr marL="17145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Right to make what others view as unwise decisions</a:t>
            </a:r>
          </a:p>
          <a:p>
            <a:pPr marL="17145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Always do things or take decisions for people without capacity in their best interests</a:t>
            </a:r>
          </a:p>
          <a:p>
            <a:pPr marL="171450" indent="-171450" defTabSz="653156" eaLnBrk="0" fontAlgn="base" hangingPunct="0">
              <a:spcBef>
                <a:spcPct val="0"/>
              </a:spcBef>
              <a:spcAft>
                <a:spcPct val="0"/>
              </a:spcAft>
              <a:buFont typeface="Arial" panose="020B0604020202020204" pitchFamily="34" charset="0"/>
              <a:buChar char="•"/>
            </a:pPr>
            <a:r>
              <a:rPr lang="en-US" altLang="en-US" sz="1000" b="1">
                <a:solidFill>
                  <a:srgbClr val="FFFFFF"/>
                </a:solidFill>
                <a:latin typeface="Calibri" panose="020F0502020204030204" pitchFamily="34" charset="0"/>
                <a:cs typeface="Times New Roman" panose="02020603050405020304" pitchFamily="18" charset="0"/>
              </a:rPr>
              <a:t>Consider least restrictive option or way. </a:t>
            </a:r>
          </a:p>
        </p:txBody>
      </p:sp>
    </p:spTree>
    <p:extLst>
      <p:ext uri="{BB962C8B-B14F-4D97-AF65-F5344CB8AC3E}">
        <p14:creationId xmlns:p14="http://schemas.microsoft.com/office/powerpoint/2010/main" val="57432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ABDAE2-7BB7-485F-917D-857E7DA49AC7}"/>
              </a:ext>
            </a:extLst>
          </p:cNvPr>
          <p:cNvSpPr>
            <a:spLocks noGrp="1"/>
          </p:cNvSpPr>
          <p:nvPr>
            <p:ph type="body" sz="quarter" idx="12"/>
          </p:nvPr>
        </p:nvSpPr>
        <p:spPr>
          <a:solidFill>
            <a:schemeClr val="bg1"/>
          </a:solidFill>
        </p:spPr>
        <p:txBody>
          <a:bodyPr/>
          <a:lstStyle/>
          <a:p>
            <a:r>
              <a:rPr lang="en-GB"/>
              <a:t>During The </a:t>
            </a:r>
            <a:r>
              <a:rPr lang="en-GB" err="1"/>
              <a:t>Conversation</a:t>
            </a:r>
            <a:r>
              <a:rPr lang="en-GB" err="1">
                <a:solidFill>
                  <a:schemeClr val="bg2"/>
                </a:solidFill>
              </a:rPr>
              <a:t>|</a:t>
            </a:r>
            <a:r>
              <a:rPr lang="en-GB" err="1"/>
              <a:t>Prompt</a:t>
            </a:r>
            <a:r>
              <a:rPr lang="en-GB"/>
              <a:t> Tool</a:t>
            </a:r>
          </a:p>
        </p:txBody>
      </p:sp>
      <p:sp>
        <p:nvSpPr>
          <p:cNvPr id="27" name="Text Box 3">
            <a:extLst>
              <a:ext uri="{FF2B5EF4-FFF2-40B4-BE49-F238E27FC236}">
                <a16:creationId xmlns:a16="http://schemas.microsoft.com/office/drawing/2014/main" id="{01C4E30F-3C02-4660-B314-1D2D45703196}"/>
              </a:ext>
            </a:extLst>
          </p:cNvPr>
          <p:cNvSpPr txBox="1">
            <a:spLocks noChangeArrowheads="1"/>
          </p:cNvSpPr>
          <p:nvPr/>
        </p:nvSpPr>
        <p:spPr bwMode="auto">
          <a:xfrm>
            <a:off x="403679" y="1768929"/>
            <a:ext cx="1906671" cy="3403435"/>
          </a:xfrm>
          <a:prstGeom prst="rect">
            <a:avLst/>
          </a:prstGeom>
          <a:solidFill>
            <a:schemeClr val="bg1"/>
          </a:solidFill>
          <a:ln>
            <a:solidFill>
              <a:schemeClr val="accent1"/>
            </a:solidFill>
          </a:ln>
        </p:spPr>
        <p:txBody>
          <a:bodyPr vert="horz" wrap="square" lIns="65314" tIns="32657" rIns="65314" bIns="32657" numCol="1" anchor="t" anchorCtr="0" compatLnSpc="1">
            <a:prstTxWarp prst="textNoShape">
              <a:avLst/>
            </a:prstTxWarp>
          </a:bodyPr>
          <a:lstStyle/>
          <a:p>
            <a:pPr algn="ctr" defTabSz="653156" eaLnBrk="0" fontAlgn="base" hangingPunct="0">
              <a:spcBef>
                <a:spcPct val="0"/>
              </a:spcBef>
              <a:spcAft>
                <a:spcPct val="0"/>
              </a:spcAft>
            </a:pPr>
            <a:r>
              <a:rPr lang="en-US" altLang="en-US" sz="1250" b="1" u="sng" dirty="0">
                <a:solidFill>
                  <a:srgbClr val="193F78"/>
                </a:solidFill>
                <a:latin typeface="Calibri"/>
                <a:ea typeface="Calibri" panose="020F0502020204030204" pitchFamily="34" charset="0"/>
                <a:cs typeface="Times New Roman"/>
              </a:rPr>
              <a:t>INTRODUCTION</a:t>
            </a:r>
            <a:endParaRPr lang="en-US" altLang="en-US" sz="1250" b="1" u="sng" dirty="0">
              <a:solidFill>
                <a:srgbClr val="193F78"/>
              </a:solidFill>
              <a:latin typeface="Calibri"/>
              <a:cs typeface="Times New Roman"/>
            </a:endParaRPr>
          </a:p>
          <a:p>
            <a:pPr algn="ctr" defTabSz="653156" eaLnBrk="0" fontAlgn="base" hangingPunct="0">
              <a:spcBef>
                <a:spcPct val="0"/>
              </a:spcBef>
              <a:spcAft>
                <a:spcPct val="0"/>
              </a:spcAft>
            </a:pPr>
            <a:r>
              <a:rPr lang="en-US" altLang="en-US" sz="1100" dirty="0">
                <a:solidFill>
                  <a:srgbClr val="193F78"/>
                </a:solidFill>
                <a:latin typeface="Calibri"/>
                <a:ea typeface="Calibri" panose="020F0502020204030204" pitchFamily="34" charset="0"/>
                <a:cs typeface="Times New Roman"/>
              </a:rPr>
              <a:t>Introductions – Try setting the right tone for the person you are talking to. </a:t>
            </a:r>
            <a:endParaRPr lang="en-US" altLang="en-US" sz="1100" dirty="0">
              <a:solidFill>
                <a:srgbClr val="193F78"/>
              </a:solidFill>
              <a:latin typeface="Calibri" panose="020F0502020204030204" pitchFamily="34" charset="0"/>
              <a:ea typeface="Calibri" panose="020F0502020204030204" pitchFamily="34" charset="0"/>
              <a:cs typeface="Times New Roman" panose="02020603050405020304" pitchFamily="18" charset="0"/>
            </a:endParaRPr>
          </a:p>
          <a:p>
            <a:pPr defTabSz="653156" eaLnBrk="0" fontAlgn="base" hangingPunct="0">
              <a:spcBef>
                <a:spcPct val="0"/>
              </a:spcBef>
              <a:spcAft>
                <a:spcPct val="0"/>
              </a:spcAft>
              <a:buFontTx/>
              <a:buChar char="•"/>
            </a:pPr>
            <a:r>
              <a:rPr lang="en-US" altLang="en-US" sz="1100" dirty="0">
                <a:solidFill>
                  <a:srgbClr val="193F78"/>
                </a:solidFill>
                <a:latin typeface="Calibri"/>
                <a:ea typeface="Calibri" panose="020F0502020204030204" pitchFamily="34" charset="0"/>
                <a:cs typeface="Times New Roman"/>
              </a:rPr>
              <a:t>Ensure they are comfortable and it is the right time of day for them to </a:t>
            </a:r>
            <a:r>
              <a:rPr lang="en-US" altLang="en-US" sz="1100" dirty="0" err="1">
                <a:solidFill>
                  <a:srgbClr val="193F78"/>
                </a:solidFill>
                <a:latin typeface="Calibri"/>
                <a:ea typeface="Calibri" panose="020F0502020204030204" pitchFamily="34" charset="0"/>
                <a:cs typeface="Times New Roman"/>
              </a:rPr>
              <a:t>maximise</a:t>
            </a:r>
            <a:r>
              <a:rPr lang="en-US" altLang="en-US" sz="1100" dirty="0">
                <a:solidFill>
                  <a:srgbClr val="193F78"/>
                </a:solidFill>
                <a:latin typeface="Calibri"/>
                <a:ea typeface="Calibri" panose="020F0502020204030204" pitchFamily="34" charset="0"/>
                <a:cs typeface="Times New Roman"/>
              </a:rPr>
              <a:t> engagement. </a:t>
            </a:r>
            <a:endParaRPr lang="en-US" altLang="en-US" sz="1143" dirty="0">
              <a:solidFill>
                <a:srgbClr val="193F78"/>
              </a:solidFill>
              <a:latin typeface="Calibri" panose="020F0502020204030204"/>
            </a:endParaRPr>
          </a:p>
          <a:p>
            <a:pPr defTabSz="653156" eaLnBrk="0" fontAlgn="base" hangingPunct="0">
              <a:spcBef>
                <a:spcPct val="0"/>
              </a:spcBef>
              <a:spcAft>
                <a:spcPct val="0"/>
              </a:spcAft>
            </a:pPr>
            <a:r>
              <a:rPr lang="en-US" altLang="en-US" sz="1100" dirty="0">
                <a:solidFill>
                  <a:srgbClr val="193F78"/>
                </a:solidFill>
                <a:latin typeface="Calibri"/>
                <a:ea typeface="Calibri" panose="020F0502020204030204" pitchFamily="34" charset="0"/>
                <a:cs typeface="Times New Roman"/>
              </a:rPr>
              <a:t>• Explain what the purpose of the</a:t>
            </a:r>
            <a:r>
              <a:rPr lang="en-US" altLang="en-US" sz="1100" dirty="0">
                <a:solidFill>
                  <a:srgbClr val="193F78"/>
                </a:solidFill>
                <a:latin typeface="Calibri" panose="020F0502020204030204"/>
              </a:rPr>
              <a:t> </a:t>
            </a:r>
            <a:r>
              <a:rPr lang="en-US" altLang="en-US" sz="1100" dirty="0">
                <a:solidFill>
                  <a:srgbClr val="193F78"/>
                </a:solidFill>
                <a:latin typeface="Calibri"/>
                <a:ea typeface="Calibri" panose="020F0502020204030204" pitchFamily="34" charset="0"/>
                <a:cs typeface="Times New Roman"/>
              </a:rPr>
              <a:t>conversation is. Remember the person may not be familiar with what will happen or why certain things will be discussed</a:t>
            </a:r>
          </a:p>
          <a:p>
            <a:pPr defTabSz="653156" eaLnBrk="0" fontAlgn="base" hangingPunct="0">
              <a:spcBef>
                <a:spcPct val="0"/>
              </a:spcBef>
              <a:spcAft>
                <a:spcPct val="0"/>
              </a:spcAft>
              <a:buFont typeface="Arial" panose="020B0604020202020204" pitchFamily="34" charset="0"/>
              <a:buChar char="•"/>
            </a:pPr>
            <a:r>
              <a:rPr lang="en-US" altLang="en-US" sz="1100" dirty="0">
                <a:solidFill>
                  <a:srgbClr val="193F78"/>
                </a:solidFill>
                <a:latin typeface="Calibri"/>
                <a:cs typeface="Times New Roman"/>
              </a:rPr>
              <a:t> Gain consent/ share privacy notice</a:t>
            </a:r>
          </a:p>
          <a:p>
            <a:pPr defTabSz="653156" eaLnBrk="0" fontAlgn="base" hangingPunct="0">
              <a:spcBef>
                <a:spcPct val="0"/>
              </a:spcBef>
              <a:spcAft>
                <a:spcPct val="0"/>
              </a:spcAft>
            </a:pPr>
            <a:r>
              <a:rPr lang="en-US" altLang="en-US" sz="1100" dirty="0">
                <a:solidFill>
                  <a:srgbClr val="193F78"/>
                </a:solidFill>
                <a:latin typeface="Calibri"/>
                <a:ea typeface="Calibri" panose="020F0502020204030204" pitchFamily="34" charset="0"/>
                <a:cs typeface="Times New Roman"/>
              </a:rPr>
              <a:t>• Find out who the person may have spoken with in advance of this conversation.</a:t>
            </a:r>
            <a:endParaRPr lang="en-US" altLang="en-US" sz="1100" dirty="0">
              <a:solidFill>
                <a:srgbClr val="193F78"/>
              </a:solidFill>
              <a:latin typeface="Calibri"/>
              <a:cs typeface="Times New Roman"/>
            </a:endParaRPr>
          </a:p>
          <a:p>
            <a:pPr defTabSz="653156" eaLnBrk="0" fontAlgn="base" hangingPunct="0">
              <a:spcBef>
                <a:spcPct val="0"/>
              </a:spcBef>
              <a:spcAft>
                <a:spcPct val="0"/>
              </a:spcAft>
              <a:buFontTx/>
              <a:buChar char="•"/>
            </a:pPr>
            <a:r>
              <a:rPr lang="en-US" altLang="en-US" sz="1100" dirty="0">
                <a:solidFill>
                  <a:srgbClr val="193F78"/>
                </a:solidFill>
                <a:latin typeface="Calibri"/>
                <a:ea typeface="Calibri" panose="020F0502020204030204" pitchFamily="34" charset="0"/>
                <a:cs typeface="Times New Roman"/>
              </a:rPr>
              <a:t>Manage expectations if required</a:t>
            </a:r>
            <a:endParaRPr lang="en-US" altLang="en-US" sz="1100" dirty="0">
              <a:solidFill>
                <a:srgbClr val="193F78"/>
              </a:solidFill>
              <a:latin typeface="Calibri"/>
              <a:cs typeface="Times New Roman"/>
            </a:endParaRPr>
          </a:p>
        </p:txBody>
      </p:sp>
      <p:sp>
        <p:nvSpPr>
          <p:cNvPr id="28" name="Rectangle: Rounded Corners 18">
            <a:extLst>
              <a:ext uri="{FF2B5EF4-FFF2-40B4-BE49-F238E27FC236}">
                <a16:creationId xmlns:a16="http://schemas.microsoft.com/office/drawing/2014/main" id="{6759127B-1F26-4DFB-803B-EDE783379D73}"/>
              </a:ext>
            </a:extLst>
          </p:cNvPr>
          <p:cNvSpPr>
            <a:spLocks noChangeArrowheads="1"/>
          </p:cNvSpPr>
          <p:nvPr/>
        </p:nvSpPr>
        <p:spPr bwMode="auto">
          <a:xfrm>
            <a:off x="385822" y="5380825"/>
            <a:ext cx="1459545" cy="395984"/>
          </a:xfrm>
          <a:prstGeom prst="roundRect">
            <a:avLst>
              <a:gd name="adj" fmla="val 16667"/>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Calibri" panose="020F0502020204030204" pitchFamily="34" charset="0"/>
                <a:ea typeface="Calibri" panose="020F0502020204030204" pitchFamily="34" charset="0"/>
                <a:cs typeface="Times New Roman" panose="02020603050405020304" pitchFamily="18" charset="0"/>
              </a:rPr>
              <a:t>MESSENGER</a:t>
            </a:r>
            <a:endParaRPr lang="en-US" altLang="en-US" sz="1286">
              <a:solidFill>
                <a:srgbClr val="FFFFFF"/>
              </a:solidFill>
              <a:latin typeface="Arial" panose="020B0604020202020204" pitchFamily="34" charset="0"/>
            </a:endParaRPr>
          </a:p>
        </p:txBody>
      </p:sp>
      <p:sp>
        <p:nvSpPr>
          <p:cNvPr id="37" name="Text Box 29">
            <a:extLst>
              <a:ext uri="{FF2B5EF4-FFF2-40B4-BE49-F238E27FC236}">
                <a16:creationId xmlns:a16="http://schemas.microsoft.com/office/drawing/2014/main" id="{9644ABB3-0013-4B69-96C7-D5B8CBCFB6D0}"/>
              </a:ext>
            </a:extLst>
          </p:cNvPr>
          <p:cNvSpPr txBox="1">
            <a:spLocks noChangeArrowheads="1"/>
          </p:cNvSpPr>
          <p:nvPr/>
        </p:nvSpPr>
        <p:spPr bwMode="auto">
          <a:xfrm>
            <a:off x="2476312" y="1768928"/>
            <a:ext cx="2027414" cy="3403436"/>
          </a:xfrm>
          <a:prstGeom prst="rect">
            <a:avLst/>
          </a:prstGeom>
          <a:solidFill>
            <a:schemeClr val="bg1"/>
          </a:solidFill>
          <a:ln>
            <a:solidFill>
              <a:schemeClr val="accent1"/>
            </a:solidFill>
          </a:ln>
        </p:spPr>
        <p:txBody>
          <a:bodyPr vert="horz" wrap="square" lIns="65314" tIns="32657" rIns="65314" bIns="32657" numCol="1" anchor="t" anchorCtr="0" compatLnSpc="1">
            <a:prstTxWarp prst="textNoShape">
              <a:avLst/>
            </a:prstTxWarp>
          </a:bodyPr>
          <a:lstStyle/>
          <a:p>
            <a:pPr algn="ctr" defTabSz="653156" eaLnBrk="0" fontAlgn="base" hangingPunct="0">
              <a:spcBef>
                <a:spcPct val="0"/>
              </a:spcBef>
              <a:spcAft>
                <a:spcPct val="0"/>
              </a:spcAft>
            </a:pPr>
            <a:r>
              <a:rPr lang="en-US" altLang="en-US" sz="1286" b="1" u="sng" dirty="0">
                <a:solidFill>
                  <a:srgbClr val="193F78"/>
                </a:solidFill>
                <a:latin typeface="Calibri" panose="020F0502020204030204" pitchFamily="34" charset="0"/>
                <a:ea typeface="Calibri" panose="020F0502020204030204" pitchFamily="34" charset="0"/>
                <a:cs typeface="Times New Roman" panose="02020603050405020304" pitchFamily="18" charset="0"/>
              </a:rPr>
              <a:t>FINDING OUT MORE</a:t>
            </a:r>
            <a:endParaRPr lang="en-US" altLang="en-US" sz="1286" b="1" u="sng" dirty="0">
              <a:solidFill>
                <a:srgbClr val="193F78"/>
              </a:solidFill>
              <a:latin typeface="Calibri" panose="020F0502020204030204"/>
            </a:endParaRPr>
          </a:p>
          <a:p>
            <a:pPr algn="ctr" defTabSz="653156" eaLnBrk="0" fontAlgn="base" hangingPunct="0">
              <a:spcBef>
                <a:spcPct val="0"/>
              </a:spcBef>
              <a:spcAft>
                <a:spcPct val="0"/>
              </a:spcAft>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In a conversational manner find out about the persons situation. Enable them to lead the conversation where possible</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 Ask about their interests to encourage conversation/build rapport </a:t>
            </a: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What has / is going well?</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What is important to you?</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Who is important to you?</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What has changed? </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What is going well? </a:t>
            </a: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cs typeface="Times New Roman" panose="02020603050405020304" pitchFamily="18" charset="0"/>
              </a:rPr>
              <a:t>What the person can do? Show me/ tell me (if appropriate)</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How are you able to do that? </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Talk me through a typical day</a:t>
            </a:r>
          </a:p>
          <a:p>
            <a:pPr defTabSz="653156" eaLnBrk="0" fontAlgn="base" hangingPunct="0">
              <a:spcBef>
                <a:spcPct val="0"/>
              </a:spcBef>
              <a:spcAft>
                <a:spcPct val="0"/>
              </a:spcAft>
            </a:pPr>
            <a:endParaRPr lang="en-US" altLang="en-US" sz="1286" dirty="0">
              <a:solidFill>
                <a:srgbClr val="000000"/>
              </a:solidFill>
              <a:latin typeface="Arial" panose="020B0604020202020204" pitchFamily="34" charset="0"/>
            </a:endParaRPr>
          </a:p>
        </p:txBody>
      </p:sp>
      <p:sp>
        <p:nvSpPr>
          <p:cNvPr id="38" name="Text Box 30">
            <a:extLst>
              <a:ext uri="{FF2B5EF4-FFF2-40B4-BE49-F238E27FC236}">
                <a16:creationId xmlns:a16="http://schemas.microsoft.com/office/drawing/2014/main" id="{C734A2EB-E18C-4173-ADCA-5309A4CC7A9B}"/>
              </a:ext>
            </a:extLst>
          </p:cNvPr>
          <p:cNvSpPr txBox="1">
            <a:spLocks noChangeArrowheads="1"/>
          </p:cNvSpPr>
          <p:nvPr/>
        </p:nvSpPr>
        <p:spPr bwMode="auto">
          <a:xfrm>
            <a:off x="4572000" y="1768928"/>
            <a:ext cx="1995664" cy="3386009"/>
          </a:xfrm>
          <a:prstGeom prst="rect">
            <a:avLst/>
          </a:prstGeom>
          <a:solidFill>
            <a:schemeClr val="bg1"/>
          </a:solidFill>
          <a:ln>
            <a:solidFill>
              <a:schemeClr val="accent1"/>
            </a:solidFill>
          </a:ln>
        </p:spPr>
        <p:txBody>
          <a:bodyPr vert="horz" wrap="square" lIns="65314" tIns="32657" rIns="65314" bIns="32657" numCol="1" anchor="t" anchorCtr="0" compatLnSpc="1">
            <a:prstTxWarp prst="textNoShape">
              <a:avLst/>
            </a:prstTxWarp>
          </a:bodyPr>
          <a:lstStyle/>
          <a:p>
            <a:pPr algn="ctr" defTabSz="653156" eaLnBrk="0" fontAlgn="base" hangingPunct="0">
              <a:spcBef>
                <a:spcPct val="0"/>
              </a:spcBef>
              <a:spcAft>
                <a:spcPct val="0"/>
              </a:spcAft>
            </a:pPr>
            <a:r>
              <a:rPr lang="en-US" altLang="en-US" sz="1286" b="1" u="sng" dirty="0">
                <a:solidFill>
                  <a:srgbClr val="193F78"/>
                </a:solidFill>
                <a:latin typeface="Calibri" panose="020F0502020204030204" pitchFamily="34" charset="0"/>
                <a:ea typeface="Calibri" panose="020F0502020204030204" pitchFamily="34" charset="0"/>
                <a:cs typeface="Times New Roman" panose="02020603050405020304" pitchFamily="18" charset="0"/>
              </a:rPr>
              <a:t>THINKING ABOUT THE FUTURE</a:t>
            </a:r>
            <a:endParaRPr lang="en-US" altLang="en-US" sz="1286" b="1" u="sng" dirty="0">
              <a:solidFill>
                <a:srgbClr val="193F78"/>
              </a:solidFill>
              <a:latin typeface="Calibri" panose="020F0502020204030204"/>
            </a:endParaRPr>
          </a:p>
          <a:p>
            <a:pPr algn="ctr" defTabSz="653156" eaLnBrk="0" fontAlgn="base" hangingPunct="0">
              <a:spcBef>
                <a:spcPct val="0"/>
              </a:spcBef>
              <a:spcAft>
                <a:spcPct val="0"/>
              </a:spcAft>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Understand what the person wants their future to look like</a:t>
            </a:r>
          </a:p>
          <a:p>
            <a:pPr algn="ctr" defTabSz="653156" eaLnBrk="0" fontAlgn="base" hangingPunct="0">
              <a:spcBef>
                <a:spcPct val="0"/>
              </a:spcBef>
              <a:spcAft>
                <a:spcPct val="0"/>
              </a:spcAft>
            </a:pP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What do you want to do?</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Where do you want to be?</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What would make you happy?</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What do you think can help you?</a:t>
            </a:r>
            <a:endParaRPr lang="en-US" altLang="en-US" sz="1143" dirty="0">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ea typeface="Calibri" panose="020F0502020204030204" pitchFamily="34" charset="0"/>
                <a:cs typeface="Times New Roman" panose="02020603050405020304" pitchFamily="18" charset="0"/>
              </a:rPr>
              <a:t>What do you think will help you to do what you enjoy more / to feel </a:t>
            </a:r>
          </a:p>
          <a:p>
            <a:pPr defTabSz="653156" eaLnBrk="0" fontAlgn="base" hangingPunct="0">
              <a:spcBef>
                <a:spcPct val="0"/>
              </a:spcBef>
              <a:spcAft>
                <a:spcPct val="0"/>
              </a:spcAft>
              <a:buFontTx/>
              <a:buChar char="•"/>
            </a:pPr>
            <a:r>
              <a:rPr lang="en-US" altLang="en-US" sz="1143" dirty="0">
                <a:solidFill>
                  <a:srgbClr val="193F78"/>
                </a:solidFill>
                <a:latin typeface="Calibri" panose="020F0502020204030204" pitchFamily="34" charset="0"/>
                <a:cs typeface="Times New Roman" panose="02020603050405020304" pitchFamily="18" charset="0"/>
              </a:rPr>
              <a:t>Could you use TEC to achieve that?</a:t>
            </a:r>
            <a:endParaRPr lang="en-US" altLang="en-US" sz="1143" dirty="0">
              <a:solidFill>
                <a:srgbClr val="193F78"/>
              </a:solidFill>
              <a:latin typeface="Calibri" panose="020F0502020204030204"/>
            </a:endParaRPr>
          </a:p>
          <a:p>
            <a:pPr defTabSz="653156" eaLnBrk="0" fontAlgn="base" hangingPunct="0">
              <a:spcBef>
                <a:spcPct val="0"/>
              </a:spcBef>
              <a:spcAft>
                <a:spcPct val="0"/>
              </a:spcAft>
            </a:pPr>
            <a:endParaRPr lang="en-US" altLang="en-US" sz="1286" dirty="0">
              <a:solidFill>
                <a:srgbClr val="000000"/>
              </a:solidFill>
              <a:latin typeface="Arial" panose="020B0604020202020204" pitchFamily="34" charset="0"/>
            </a:endParaRPr>
          </a:p>
        </p:txBody>
      </p:sp>
      <p:sp>
        <p:nvSpPr>
          <p:cNvPr id="39" name="Text Box 31">
            <a:extLst>
              <a:ext uri="{FF2B5EF4-FFF2-40B4-BE49-F238E27FC236}">
                <a16:creationId xmlns:a16="http://schemas.microsoft.com/office/drawing/2014/main" id="{42B12C6D-3271-495D-A837-488190D51569}"/>
              </a:ext>
            </a:extLst>
          </p:cNvPr>
          <p:cNvSpPr txBox="1">
            <a:spLocks noChangeArrowheads="1"/>
          </p:cNvSpPr>
          <p:nvPr/>
        </p:nvSpPr>
        <p:spPr bwMode="auto">
          <a:xfrm>
            <a:off x="6650189" y="1768929"/>
            <a:ext cx="1906671" cy="3386008"/>
          </a:xfrm>
          <a:prstGeom prst="rect">
            <a:avLst/>
          </a:prstGeom>
          <a:solidFill>
            <a:schemeClr val="bg1"/>
          </a:solidFill>
          <a:ln>
            <a:solidFill>
              <a:schemeClr val="accent1"/>
            </a:solidFill>
          </a:ln>
        </p:spPr>
        <p:txBody>
          <a:bodyPr vert="horz" wrap="square" lIns="65314" tIns="32657" rIns="65314" bIns="32657" numCol="1" anchor="t" anchorCtr="0" compatLnSpc="1">
            <a:prstTxWarp prst="textNoShape">
              <a:avLst/>
            </a:prstTxWarp>
          </a:bodyPr>
          <a:lstStyle/>
          <a:p>
            <a:pPr algn="ctr" defTabSz="653156" eaLnBrk="0" fontAlgn="base" hangingPunct="0">
              <a:spcBef>
                <a:spcPct val="0"/>
              </a:spcBef>
              <a:spcAft>
                <a:spcPct val="0"/>
              </a:spcAft>
            </a:pPr>
            <a:r>
              <a:rPr lang="en-US" altLang="en-US" sz="1286" b="1" u="sng">
                <a:solidFill>
                  <a:srgbClr val="193F78"/>
                </a:solidFill>
                <a:latin typeface="Calibri" panose="020F0502020204030204" pitchFamily="34" charset="0"/>
                <a:ea typeface="Calibri" panose="020F0502020204030204" pitchFamily="34" charset="0"/>
                <a:cs typeface="Times New Roman" panose="02020603050405020304" pitchFamily="18" charset="0"/>
              </a:rPr>
              <a:t>MAKING A COMMITMENT</a:t>
            </a:r>
            <a:endParaRPr lang="en-US" altLang="en-US" sz="1286" u="sng">
              <a:solidFill>
                <a:srgbClr val="193F78"/>
              </a:solidFill>
              <a:latin typeface="Calibri" panose="020F0502020204030204"/>
            </a:endParaRPr>
          </a:p>
          <a:p>
            <a:pPr algn="ctr" defTabSz="653156" eaLnBrk="0" fontAlgn="base" hangingPunct="0">
              <a:spcBef>
                <a:spcPct val="0"/>
              </a:spcBef>
              <a:spcAft>
                <a:spcPct val="0"/>
              </a:spcAft>
            </a:pPr>
            <a:r>
              <a:rPr lang="en-US" altLang="en-US" sz="1143">
                <a:solidFill>
                  <a:srgbClr val="193F78"/>
                </a:solidFill>
                <a:latin typeface="Calibri" panose="020F0502020204030204" pitchFamily="34" charset="0"/>
                <a:ea typeface="Calibri" panose="020F0502020204030204" pitchFamily="34" charset="0"/>
                <a:cs typeface="Times New Roman" panose="02020603050405020304" pitchFamily="18" charset="0"/>
              </a:rPr>
              <a:t>Agree things to do or achieve and agree a date to do this by</a:t>
            </a:r>
          </a:p>
          <a:p>
            <a:pPr algn="ctr" defTabSz="653156" eaLnBrk="0" fontAlgn="base" hangingPunct="0">
              <a:spcBef>
                <a:spcPct val="0"/>
              </a:spcBef>
              <a:spcAft>
                <a:spcPct val="0"/>
              </a:spcAft>
            </a:pPr>
            <a:endParaRPr lang="en-US" altLang="en-US" sz="1143">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a:solidFill>
                  <a:srgbClr val="193F78"/>
                </a:solidFill>
                <a:latin typeface="Calibri" panose="020F0502020204030204" pitchFamily="34" charset="0"/>
                <a:ea typeface="Calibri" panose="020F0502020204030204" pitchFamily="34" charset="0"/>
                <a:cs typeface="Times New Roman" panose="02020603050405020304" pitchFamily="18" charset="0"/>
              </a:rPr>
              <a:t>Recap on any actions and who will do what and by when</a:t>
            </a:r>
          </a:p>
          <a:p>
            <a:pPr defTabSz="653156" eaLnBrk="0" fontAlgn="base" hangingPunct="0">
              <a:spcBef>
                <a:spcPct val="0"/>
              </a:spcBef>
              <a:spcAft>
                <a:spcPct val="0"/>
              </a:spcAft>
              <a:buFontTx/>
              <a:buChar char="•"/>
            </a:pPr>
            <a:r>
              <a:rPr lang="en-US" altLang="en-US" sz="1143">
                <a:solidFill>
                  <a:srgbClr val="193F78"/>
                </a:solidFill>
                <a:latin typeface="Calibri" panose="020F0502020204030204" pitchFamily="34" charset="0"/>
                <a:cs typeface="Times New Roman" panose="02020603050405020304" pitchFamily="18" charset="0"/>
              </a:rPr>
              <a:t>Check the persons understanding. </a:t>
            </a:r>
            <a:endParaRPr lang="en-US" altLang="en-US" sz="1143">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a:solidFill>
                  <a:srgbClr val="193F78"/>
                </a:solidFill>
                <a:latin typeface="Calibri" panose="020F0502020204030204" pitchFamily="34" charset="0"/>
                <a:ea typeface="Calibri" panose="020F0502020204030204" pitchFamily="34" charset="0"/>
                <a:cs typeface="Times New Roman" panose="02020603050405020304" pitchFamily="18" charset="0"/>
              </a:rPr>
              <a:t>Confirm how we will know these things have happened</a:t>
            </a:r>
            <a:endParaRPr lang="en-US" altLang="en-US" sz="1143">
              <a:solidFill>
                <a:srgbClr val="193F78"/>
              </a:solidFill>
              <a:latin typeface="Calibri" panose="020F0502020204030204"/>
            </a:endParaRPr>
          </a:p>
          <a:p>
            <a:pPr defTabSz="653156" eaLnBrk="0" fontAlgn="base" hangingPunct="0">
              <a:spcBef>
                <a:spcPct val="0"/>
              </a:spcBef>
              <a:spcAft>
                <a:spcPct val="0"/>
              </a:spcAft>
              <a:buFontTx/>
              <a:buChar char="•"/>
            </a:pPr>
            <a:r>
              <a:rPr lang="en-US" altLang="en-US" sz="1143">
                <a:solidFill>
                  <a:srgbClr val="193F78"/>
                </a:solidFill>
                <a:latin typeface="Calibri" panose="020F0502020204030204" pitchFamily="34" charset="0"/>
                <a:ea typeface="Calibri" panose="020F0502020204030204" pitchFamily="34" charset="0"/>
                <a:cs typeface="Times New Roman" panose="02020603050405020304" pitchFamily="18" charset="0"/>
              </a:rPr>
              <a:t>Manage expectations</a:t>
            </a:r>
            <a:endParaRPr lang="en-US" altLang="en-US" sz="1143">
              <a:solidFill>
                <a:srgbClr val="193F78"/>
              </a:solidFill>
              <a:latin typeface="Calibri" panose="020F0502020204030204"/>
            </a:endParaRPr>
          </a:p>
          <a:p>
            <a:pPr defTabSz="653156" eaLnBrk="0" fontAlgn="base" hangingPunct="0">
              <a:spcBef>
                <a:spcPct val="0"/>
              </a:spcBef>
              <a:spcAft>
                <a:spcPct val="0"/>
              </a:spcAft>
            </a:pPr>
            <a:endParaRPr lang="en-US" altLang="en-US" sz="1286">
              <a:solidFill>
                <a:srgbClr val="000000"/>
              </a:solidFill>
              <a:latin typeface="Arial" panose="020B0604020202020204" pitchFamily="34" charset="0"/>
            </a:endParaRPr>
          </a:p>
        </p:txBody>
      </p:sp>
      <p:sp>
        <p:nvSpPr>
          <p:cNvPr id="40" name="Text Box 2">
            <a:extLst>
              <a:ext uri="{FF2B5EF4-FFF2-40B4-BE49-F238E27FC236}">
                <a16:creationId xmlns:a16="http://schemas.microsoft.com/office/drawing/2014/main" id="{E4BE9D2C-28E3-4F49-83A4-D3C95C32CE04}"/>
              </a:ext>
            </a:extLst>
          </p:cNvPr>
          <p:cNvSpPr txBox="1">
            <a:spLocks noChangeArrowheads="1"/>
          </p:cNvSpPr>
          <p:nvPr/>
        </p:nvSpPr>
        <p:spPr bwMode="auto">
          <a:xfrm>
            <a:off x="403679" y="1110412"/>
            <a:ext cx="8153181" cy="6354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314" tIns="32657" rIns="65314" bIns="32657" numCol="1" anchor="t" anchorCtr="0" compatLnSpc="1">
            <a:prstTxWarp prst="textNoShape">
              <a:avLst/>
            </a:prstTxWarp>
          </a:bodyPr>
          <a:lstStyle/>
          <a:p>
            <a:pPr algn="ctr" defTabSz="653156" eaLnBrk="0" fontAlgn="base" hangingPunct="0">
              <a:spcBef>
                <a:spcPct val="0"/>
              </a:spcBef>
              <a:spcAft>
                <a:spcPct val="0"/>
              </a:spcAft>
            </a:pPr>
            <a:r>
              <a:rPr lang="en-US" altLang="en-US" sz="1143" b="1">
                <a:solidFill>
                  <a:srgbClr val="FFFFFF"/>
                </a:solidFill>
                <a:latin typeface="Calibri" panose="020F0502020204030204" pitchFamily="34" charset="0"/>
                <a:ea typeface="Calibri" panose="020F0502020204030204" pitchFamily="34" charset="0"/>
                <a:cs typeface="Times New Roman" panose="02020603050405020304" pitchFamily="18" charset="0"/>
              </a:rPr>
              <a:t>Use the below structure and prompts to support you in your conversations. Think abut the purpose of the conversation, applying a structure so it flows naturally, and the person is able to communicate their situation, strengths and desired outcome. If the person cannot communicate verbally use pictures/ non verbal communication/ technology to explore instead. </a:t>
            </a:r>
            <a:endParaRPr lang="en-US" altLang="en-US" sz="1143">
              <a:solidFill>
                <a:srgbClr val="000000"/>
              </a:solidFill>
              <a:latin typeface="Arial" panose="020B0604020202020204" pitchFamily="34" charset="0"/>
            </a:endParaRPr>
          </a:p>
        </p:txBody>
      </p:sp>
      <p:sp>
        <p:nvSpPr>
          <p:cNvPr id="41" name="Rectangle 45">
            <a:extLst>
              <a:ext uri="{FF2B5EF4-FFF2-40B4-BE49-F238E27FC236}">
                <a16:creationId xmlns:a16="http://schemas.microsoft.com/office/drawing/2014/main" id="{E26EE36F-9DDE-4629-B3BC-D7283B803600}"/>
              </a:ext>
            </a:extLst>
          </p:cNvPr>
          <p:cNvSpPr>
            <a:spLocks noChangeArrowheads="1"/>
          </p:cNvSpPr>
          <p:nvPr/>
        </p:nvSpPr>
        <p:spPr bwMode="auto">
          <a:xfrm>
            <a:off x="0" y="31372"/>
            <a:ext cx="131968" cy="26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pPr defTabSz="326578"/>
            <a:endParaRPr lang="en-GB" sz="1286">
              <a:solidFill>
                <a:srgbClr val="000000"/>
              </a:solidFill>
              <a:latin typeface="Calibri" panose="020F0502020204030204"/>
            </a:endParaRPr>
          </a:p>
        </p:txBody>
      </p:sp>
      <p:sp>
        <p:nvSpPr>
          <p:cNvPr id="43" name="Rectangle: Rounded Corners 18">
            <a:extLst>
              <a:ext uri="{FF2B5EF4-FFF2-40B4-BE49-F238E27FC236}">
                <a16:creationId xmlns:a16="http://schemas.microsoft.com/office/drawing/2014/main" id="{D07C0CA9-61A3-4AE1-B694-2AD8B56E28A8}"/>
              </a:ext>
            </a:extLst>
          </p:cNvPr>
          <p:cNvSpPr>
            <a:spLocks noChangeArrowheads="1"/>
          </p:cNvSpPr>
          <p:nvPr/>
        </p:nvSpPr>
        <p:spPr bwMode="auto">
          <a:xfrm>
            <a:off x="2030474" y="5380825"/>
            <a:ext cx="1459545" cy="395984"/>
          </a:xfrm>
          <a:prstGeom prst="roundRect">
            <a:avLst>
              <a:gd name="adj" fmla="val 16667"/>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INCENTIVES</a:t>
            </a:r>
          </a:p>
        </p:txBody>
      </p:sp>
      <p:sp>
        <p:nvSpPr>
          <p:cNvPr id="44" name="Rectangle: Rounded Corners 18">
            <a:extLst>
              <a:ext uri="{FF2B5EF4-FFF2-40B4-BE49-F238E27FC236}">
                <a16:creationId xmlns:a16="http://schemas.microsoft.com/office/drawing/2014/main" id="{81E4E9FA-A81F-47B6-9CEA-3B2269A502C2}"/>
              </a:ext>
            </a:extLst>
          </p:cNvPr>
          <p:cNvSpPr>
            <a:spLocks noChangeArrowheads="1"/>
          </p:cNvSpPr>
          <p:nvPr/>
        </p:nvSpPr>
        <p:spPr bwMode="auto">
          <a:xfrm>
            <a:off x="3785899" y="5351604"/>
            <a:ext cx="1459545" cy="395984"/>
          </a:xfrm>
          <a:prstGeom prst="roundRect">
            <a:avLst>
              <a:gd name="adj" fmla="val 16667"/>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NORMS</a:t>
            </a:r>
          </a:p>
        </p:txBody>
      </p:sp>
      <p:sp>
        <p:nvSpPr>
          <p:cNvPr id="45" name="Rectangle: Rounded Corners 18">
            <a:extLst>
              <a:ext uri="{FF2B5EF4-FFF2-40B4-BE49-F238E27FC236}">
                <a16:creationId xmlns:a16="http://schemas.microsoft.com/office/drawing/2014/main" id="{67F69C46-AD6B-41CA-99E7-DB0E0B872F8E}"/>
              </a:ext>
            </a:extLst>
          </p:cNvPr>
          <p:cNvSpPr>
            <a:spLocks noChangeArrowheads="1"/>
          </p:cNvSpPr>
          <p:nvPr/>
        </p:nvSpPr>
        <p:spPr bwMode="auto">
          <a:xfrm>
            <a:off x="5464705" y="5351604"/>
            <a:ext cx="1459545" cy="395984"/>
          </a:xfrm>
          <a:prstGeom prst="roundRect">
            <a:avLst>
              <a:gd name="adj" fmla="val 16667"/>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DEFAULTS</a:t>
            </a:r>
          </a:p>
        </p:txBody>
      </p:sp>
      <p:sp>
        <p:nvSpPr>
          <p:cNvPr id="46" name="Rectangle: Rounded Corners 18">
            <a:extLst>
              <a:ext uri="{FF2B5EF4-FFF2-40B4-BE49-F238E27FC236}">
                <a16:creationId xmlns:a16="http://schemas.microsoft.com/office/drawing/2014/main" id="{2595D4EE-0BE1-4EC1-A9F1-BD051C089227}"/>
              </a:ext>
            </a:extLst>
          </p:cNvPr>
          <p:cNvSpPr>
            <a:spLocks noChangeArrowheads="1"/>
          </p:cNvSpPr>
          <p:nvPr/>
        </p:nvSpPr>
        <p:spPr bwMode="auto">
          <a:xfrm>
            <a:off x="7113526" y="5344461"/>
            <a:ext cx="1459545" cy="395984"/>
          </a:xfrm>
          <a:prstGeom prst="roundRect">
            <a:avLst>
              <a:gd name="adj" fmla="val 16667"/>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SALIENCE</a:t>
            </a:r>
          </a:p>
        </p:txBody>
      </p:sp>
      <p:sp>
        <p:nvSpPr>
          <p:cNvPr id="47" name="Rectangle: Rounded Corners 18">
            <a:extLst>
              <a:ext uri="{FF2B5EF4-FFF2-40B4-BE49-F238E27FC236}">
                <a16:creationId xmlns:a16="http://schemas.microsoft.com/office/drawing/2014/main" id="{04A7B69A-B871-4C9D-B984-E839032BC94C}"/>
              </a:ext>
            </a:extLst>
          </p:cNvPr>
          <p:cNvSpPr>
            <a:spLocks noChangeArrowheads="1"/>
          </p:cNvSpPr>
          <p:nvPr/>
        </p:nvSpPr>
        <p:spPr bwMode="auto">
          <a:xfrm>
            <a:off x="1126527" y="5807190"/>
            <a:ext cx="1459545" cy="395984"/>
          </a:xfrm>
          <a:prstGeom prst="roundRect">
            <a:avLst>
              <a:gd name="adj" fmla="val 16667"/>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000">
                <a:solidFill>
                  <a:srgbClr val="FFFFFF"/>
                </a:solidFill>
                <a:latin typeface="Arial" panose="020B0604020202020204" pitchFamily="34" charset="0"/>
              </a:rPr>
              <a:t>PRIMING/FRAMING</a:t>
            </a:r>
          </a:p>
        </p:txBody>
      </p:sp>
      <p:sp>
        <p:nvSpPr>
          <p:cNvPr id="48" name="Rectangle: Rounded Corners 18">
            <a:extLst>
              <a:ext uri="{FF2B5EF4-FFF2-40B4-BE49-F238E27FC236}">
                <a16:creationId xmlns:a16="http://schemas.microsoft.com/office/drawing/2014/main" id="{9AA6087A-7DC2-4E55-83BB-2B0F74624A54}"/>
              </a:ext>
            </a:extLst>
          </p:cNvPr>
          <p:cNvSpPr>
            <a:spLocks noChangeArrowheads="1"/>
          </p:cNvSpPr>
          <p:nvPr/>
        </p:nvSpPr>
        <p:spPr bwMode="auto">
          <a:xfrm>
            <a:off x="2914555" y="5804776"/>
            <a:ext cx="1459545" cy="395984"/>
          </a:xfrm>
          <a:prstGeom prst="roundRect">
            <a:avLst>
              <a:gd name="adj" fmla="val 16667"/>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AFFECT</a:t>
            </a:r>
          </a:p>
        </p:txBody>
      </p:sp>
      <p:sp>
        <p:nvSpPr>
          <p:cNvPr id="49" name="Rectangle: Rounded Corners 18">
            <a:extLst>
              <a:ext uri="{FF2B5EF4-FFF2-40B4-BE49-F238E27FC236}">
                <a16:creationId xmlns:a16="http://schemas.microsoft.com/office/drawing/2014/main" id="{F88BC908-F4EF-468B-89FA-C736E917A3A8}"/>
              </a:ext>
            </a:extLst>
          </p:cNvPr>
          <p:cNvSpPr>
            <a:spLocks noChangeArrowheads="1"/>
          </p:cNvSpPr>
          <p:nvPr/>
        </p:nvSpPr>
        <p:spPr bwMode="auto">
          <a:xfrm>
            <a:off x="4809379" y="5770660"/>
            <a:ext cx="1459545" cy="395984"/>
          </a:xfrm>
          <a:prstGeom prst="roundRect">
            <a:avLst>
              <a:gd name="adj" fmla="val 16667"/>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COMMITMENT</a:t>
            </a:r>
          </a:p>
        </p:txBody>
      </p:sp>
      <p:sp>
        <p:nvSpPr>
          <p:cNvPr id="50" name="Rectangle: Rounded Corners 18">
            <a:extLst>
              <a:ext uri="{FF2B5EF4-FFF2-40B4-BE49-F238E27FC236}">
                <a16:creationId xmlns:a16="http://schemas.microsoft.com/office/drawing/2014/main" id="{44A22F1D-0965-46D3-BBEE-A624B805E556}"/>
              </a:ext>
            </a:extLst>
          </p:cNvPr>
          <p:cNvSpPr>
            <a:spLocks noChangeArrowheads="1"/>
          </p:cNvSpPr>
          <p:nvPr/>
        </p:nvSpPr>
        <p:spPr bwMode="auto">
          <a:xfrm>
            <a:off x="6704203" y="5770660"/>
            <a:ext cx="1459545" cy="395984"/>
          </a:xfrm>
          <a:prstGeom prst="roundRect">
            <a:avLst>
              <a:gd name="adj" fmla="val 16667"/>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5314" tIns="32657" rIns="65314" bIns="32657" numCol="1" anchor="ctr" anchorCtr="0" compatLnSpc="1">
            <a:prstTxWarp prst="textNoShape">
              <a:avLst/>
            </a:prstTxWarp>
          </a:bodyPr>
          <a:lstStyle/>
          <a:p>
            <a:pPr algn="ctr" defTabSz="653156" eaLnBrk="0" fontAlgn="base" hangingPunct="0">
              <a:spcBef>
                <a:spcPct val="0"/>
              </a:spcBef>
              <a:spcAft>
                <a:spcPct val="0"/>
              </a:spcAft>
            </a:pPr>
            <a:r>
              <a:rPr lang="en-US" altLang="en-US" sz="1286">
                <a:solidFill>
                  <a:srgbClr val="FFFFFF"/>
                </a:solidFill>
                <a:latin typeface="Arial" panose="020B0604020202020204" pitchFamily="34" charset="0"/>
              </a:rPr>
              <a:t>EGO</a:t>
            </a:r>
          </a:p>
        </p:txBody>
      </p:sp>
      <p:sp>
        <p:nvSpPr>
          <p:cNvPr id="52" name="TextBox 51">
            <a:extLst>
              <a:ext uri="{FF2B5EF4-FFF2-40B4-BE49-F238E27FC236}">
                <a16:creationId xmlns:a16="http://schemas.microsoft.com/office/drawing/2014/main" id="{E64F79EC-07A6-4341-80CB-08E5B0E050AA}"/>
              </a:ext>
            </a:extLst>
          </p:cNvPr>
          <p:cNvSpPr txBox="1"/>
          <p:nvPr/>
        </p:nvSpPr>
        <p:spPr>
          <a:xfrm>
            <a:off x="367343" y="4949937"/>
            <a:ext cx="4633527" cy="488082"/>
          </a:xfrm>
          <a:prstGeom prst="rect">
            <a:avLst/>
          </a:prstGeom>
          <a:noFill/>
        </p:spPr>
        <p:txBody>
          <a:bodyPr wrap="square">
            <a:spAutoFit/>
          </a:bodyPr>
          <a:lstStyle/>
          <a:p>
            <a:pPr defTabSz="653156" eaLnBrk="0" fontAlgn="base" hangingPunct="0">
              <a:spcBef>
                <a:spcPct val="0"/>
              </a:spcBef>
              <a:spcAft>
                <a:spcPct val="0"/>
              </a:spcAft>
            </a:pPr>
            <a:endParaRPr lang="en-GB" altLang="en-US" sz="1286" b="1">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653156" eaLnBrk="0" fontAlgn="base" hangingPunct="0">
              <a:spcBef>
                <a:spcPct val="0"/>
              </a:spcBef>
              <a:spcAft>
                <a:spcPct val="0"/>
              </a:spcAft>
            </a:pPr>
            <a:r>
              <a:rPr lang="en-GB" altLang="en-US" sz="1286" b="1">
                <a:solidFill>
                  <a:srgbClr val="193F78"/>
                </a:solidFill>
                <a:latin typeface="Calibri" panose="020F0502020204030204" pitchFamily="34" charset="0"/>
                <a:ea typeface="Calibri" panose="020F0502020204030204" pitchFamily="34" charset="0"/>
                <a:cs typeface="Times New Roman" panose="02020603050405020304" pitchFamily="18" charset="0"/>
              </a:rPr>
              <a:t>MINDSPACE EFFECTS TO CONSIDER:</a:t>
            </a:r>
            <a:endParaRPr lang="en-GB" altLang="en-US" sz="2286">
              <a:solidFill>
                <a:srgbClr val="193F78"/>
              </a:solidFill>
              <a:latin typeface="Arial" panose="020B0604020202020204" pitchFamily="34" charset="0"/>
            </a:endParaRPr>
          </a:p>
        </p:txBody>
      </p:sp>
      <p:sp>
        <p:nvSpPr>
          <p:cNvPr id="3" name="Rectangle 2">
            <a:extLst>
              <a:ext uri="{FF2B5EF4-FFF2-40B4-BE49-F238E27FC236}">
                <a16:creationId xmlns:a16="http://schemas.microsoft.com/office/drawing/2014/main" id="{540F13A0-4176-4C09-AD7B-18C3917C3A21}"/>
              </a:ext>
            </a:extLst>
          </p:cNvPr>
          <p:cNvSpPr/>
          <p:nvPr/>
        </p:nvSpPr>
        <p:spPr>
          <a:xfrm>
            <a:off x="367343" y="6257948"/>
            <a:ext cx="8287123" cy="5048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E974C72-8BE4-432E-AEC8-3E4D8E77D3AF}"/>
              </a:ext>
            </a:extLst>
          </p:cNvPr>
          <p:cNvSpPr txBox="1"/>
          <p:nvPr/>
        </p:nvSpPr>
        <p:spPr>
          <a:xfrm>
            <a:off x="550252" y="6265091"/>
            <a:ext cx="7784666" cy="461665"/>
          </a:xfrm>
          <a:prstGeom prst="rect">
            <a:avLst/>
          </a:prstGeom>
          <a:noFill/>
        </p:spPr>
        <p:txBody>
          <a:bodyPr wrap="square" rtlCol="0">
            <a:spAutoFit/>
          </a:bodyPr>
          <a:lstStyle/>
          <a:p>
            <a:pPr algn="ctr"/>
            <a:r>
              <a:rPr lang="en-GB" sz="2400">
                <a:solidFill>
                  <a:schemeClr val="bg1"/>
                </a:solidFill>
              </a:rPr>
              <a:t>Focus on the Person</a:t>
            </a:r>
          </a:p>
        </p:txBody>
      </p:sp>
      <p:sp>
        <p:nvSpPr>
          <p:cNvPr id="6" name="Arrow: Right 5">
            <a:extLst>
              <a:ext uri="{FF2B5EF4-FFF2-40B4-BE49-F238E27FC236}">
                <a16:creationId xmlns:a16="http://schemas.microsoft.com/office/drawing/2014/main" id="{0E37D577-4A67-4F30-9441-5C8D727AA015}"/>
              </a:ext>
            </a:extLst>
          </p:cNvPr>
          <p:cNvSpPr/>
          <p:nvPr/>
        </p:nvSpPr>
        <p:spPr>
          <a:xfrm>
            <a:off x="5865091" y="6392532"/>
            <a:ext cx="2623127" cy="255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44FD31AB-D856-45CA-9863-6561D88FD28B}"/>
              </a:ext>
            </a:extLst>
          </p:cNvPr>
          <p:cNvSpPr/>
          <p:nvPr/>
        </p:nvSpPr>
        <p:spPr>
          <a:xfrm rot="10800000">
            <a:off x="489534" y="6392531"/>
            <a:ext cx="2623127" cy="255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512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D4171-3120-4807-B7C2-48D4AAAE0440}"/>
              </a:ext>
            </a:extLst>
          </p:cNvPr>
          <p:cNvSpPr>
            <a:spLocks noGrp="1"/>
          </p:cNvSpPr>
          <p:nvPr>
            <p:ph type="body" sz="quarter" idx="12"/>
          </p:nvPr>
        </p:nvSpPr>
        <p:spPr/>
        <p:txBody>
          <a:bodyPr>
            <a:normAutofit/>
          </a:bodyPr>
          <a:lstStyle/>
          <a:p>
            <a:r>
              <a:rPr lang="en-GB" sz="3200"/>
              <a:t>During a Conversation - Question Prompts</a:t>
            </a:r>
          </a:p>
        </p:txBody>
      </p:sp>
      <p:graphicFrame>
        <p:nvGraphicFramePr>
          <p:cNvPr id="5" name="Table 4">
            <a:extLst>
              <a:ext uri="{FF2B5EF4-FFF2-40B4-BE49-F238E27FC236}">
                <a16:creationId xmlns:a16="http://schemas.microsoft.com/office/drawing/2014/main" id="{3CD2CEC9-43C6-4466-BF37-D5288CEC9153}"/>
              </a:ext>
            </a:extLst>
          </p:cNvPr>
          <p:cNvGraphicFramePr>
            <a:graphicFrameLocks noGrp="1"/>
          </p:cNvGraphicFramePr>
          <p:nvPr>
            <p:extLst>
              <p:ext uri="{D42A27DB-BD31-4B8C-83A1-F6EECF244321}">
                <p14:modId xmlns:p14="http://schemas.microsoft.com/office/powerpoint/2010/main" val="3272726757"/>
              </p:ext>
            </p:extLst>
          </p:nvPr>
        </p:nvGraphicFramePr>
        <p:xfrm>
          <a:off x="5588" y="1038764"/>
          <a:ext cx="9136289" cy="5101315"/>
        </p:xfrm>
        <a:graphic>
          <a:graphicData uri="http://schemas.openxmlformats.org/drawingml/2006/table">
            <a:tbl>
              <a:tblPr firstRow="1" bandRow="1">
                <a:tableStyleId>{5940675A-B579-460E-94D1-54222C63F5DA}</a:tableStyleId>
              </a:tblPr>
              <a:tblGrid>
                <a:gridCol w="1707127">
                  <a:extLst>
                    <a:ext uri="{9D8B030D-6E8A-4147-A177-3AD203B41FA5}">
                      <a16:colId xmlns:a16="http://schemas.microsoft.com/office/drawing/2014/main" val="4135491167"/>
                    </a:ext>
                  </a:extLst>
                </a:gridCol>
                <a:gridCol w="3714581">
                  <a:extLst>
                    <a:ext uri="{9D8B030D-6E8A-4147-A177-3AD203B41FA5}">
                      <a16:colId xmlns:a16="http://schemas.microsoft.com/office/drawing/2014/main" val="3567892734"/>
                    </a:ext>
                  </a:extLst>
                </a:gridCol>
                <a:gridCol w="3714581">
                  <a:extLst>
                    <a:ext uri="{9D8B030D-6E8A-4147-A177-3AD203B41FA5}">
                      <a16:colId xmlns:a16="http://schemas.microsoft.com/office/drawing/2014/main" val="1651593764"/>
                    </a:ext>
                  </a:extLst>
                </a:gridCol>
              </a:tblGrid>
              <a:tr h="1157151">
                <a:tc>
                  <a:txBody>
                    <a:bodyPr/>
                    <a:lstStyle/>
                    <a:p>
                      <a:endParaRPr lang="en-GB" sz="1400" b="1">
                        <a:solidFill>
                          <a:schemeClr val="accent1"/>
                        </a:solidFill>
                      </a:endParaRPr>
                    </a:p>
                    <a:p>
                      <a:r>
                        <a:rPr lang="en-GB" sz="1400" b="1">
                          <a:solidFill>
                            <a:schemeClr val="accent1"/>
                          </a:solidFill>
                        </a:rPr>
                        <a:t>WORKING WELL</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514337" rtl="0" eaLnBrk="1" latinLnBrk="0" hangingPunct="1">
                        <a:buClr>
                          <a:schemeClr val="accent1"/>
                        </a:buClr>
                        <a:buFont typeface="Wingdings" panose="05000000000000000000" pitchFamily="2" charset="2"/>
                        <a:buChar char="§"/>
                      </a:pPr>
                      <a:r>
                        <a:rPr lang="en-GB" sz="1400" kern="1200">
                          <a:solidFill>
                            <a:schemeClr val="tx1"/>
                          </a:solidFill>
                          <a:latin typeface="+mn-lt"/>
                          <a:ea typeface="+mn-ea"/>
                          <a:cs typeface="+mn-cs"/>
                        </a:rPr>
                        <a:t>What do you like doing?</a:t>
                      </a:r>
                    </a:p>
                    <a:p>
                      <a:pPr marL="285750" indent="-285750" algn="l" defTabSz="514337" rtl="0" eaLnBrk="1" latinLnBrk="0" hangingPunct="1">
                        <a:buClr>
                          <a:schemeClr val="accent1"/>
                        </a:buClr>
                        <a:buFont typeface="Wingdings" panose="05000000000000000000" pitchFamily="2" charset="2"/>
                        <a:buChar char="§"/>
                      </a:pPr>
                      <a:r>
                        <a:rPr lang="en-GB" sz="1400" kern="1200">
                          <a:solidFill>
                            <a:schemeClr val="tx1"/>
                          </a:solidFill>
                          <a:latin typeface="+mn-lt"/>
                          <a:ea typeface="+mn-ea"/>
                          <a:cs typeface="+mn-cs"/>
                        </a:rPr>
                        <a:t>What is important to you?</a:t>
                      </a:r>
                    </a:p>
                    <a:p>
                      <a:pPr marL="285750" indent="-285750" algn="l" defTabSz="514337" rtl="0" eaLnBrk="1" latinLnBrk="0" hangingPunct="1">
                        <a:buClr>
                          <a:schemeClr val="accent1"/>
                        </a:buClr>
                        <a:buFont typeface="Wingdings" panose="05000000000000000000" pitchFamily="2" charset="2"/>
                        <a:buChar char="§"/>
                      </a:pPr>
                      <a:r>
                        <a:rPr lang="en-GB" sz="1400" kern="1200">
                          <a:solidFill>
                            <a:schemeClr val="tx1"/>
                          </a:solidFill>
                          <a:latin typeface="+mn-lt"/>
                          <a:ea typeface="+mn-ea"/>
                          <a:cs typeface="+mn-cs"/>
                        </a:rPr>
                        <a:t>Tell me about a good day/ what has happened that is good this week?</a:t>
                      </a:r>
                    </a:p>
                    <a:p>
                      <a:pPr marL="285750" indent="-285750" algn="l" defTabSz="514337" rtl="0" eaLnBrk="1" latinLnBrk="0" hangingPunct="1">
                        <a:buClr>
                          <a:schemeClr val="accent1"/>
                        </a:buClr>
                        <a:buFont typeface="Wingdings" panose="05000000000000000000" pitchFamily="2" charset="2"/>
                        <a:buChar char="§"/>
                      </a:pPr>
                      <a:r>
                        <a:rPr lang="en-GB" sz="1400" kern="1200">
                          <a:solidFill>
                            <a:schemeClr val="tx1"/>
                          </a:solidFill>
                          <a:latin typeface="+mn-lt"/>
                          <a:ea typeface="+mn-ea"/>
                          <a:cs typeface="+mn-cs"/>
                        </a:rPr>
                        <a:t>What makes you happy?</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defTabSz="514337" rtl="0" eaLnBrk="1" latinLnBrk="0" hangingPunct="1">
                        <a:buClr>
                          <a:schemeClr val="accent1"/>
                        </a:buClr>
                        <a:buFont typeface="Wingdings" panose="05000000000000000000" pitchFamily="2" charset="2"/>
                        <a:buChar char="§"/>
                      </a:pPr>
                      <a:r>
                        <a:rPr lang="en-GB" sz="1400" kern="1200">
                          <a:solidFill>
                            <a:schemeClr val="tx1"/>
                          </a:solidFill>
                          <a:latin typeface="+mn-lt"/>
                          <a:ea typeface="+mn-ea"/>
                          <a:cs typeface="+mn-cs"/>
                        </a:rPr>
                        <a:t>What do you get frustrated at / by?</a:t>
                      </a:r>
                    </a:p>
                    <a:p>
                      <a:pPr marL="285750" indent="-285750" algn="l" defTabSz="514337" rtl="0" eaLnBrk="1" latinLnBrk="0" hangingPunct="1">
                        <a:buClr>
                          <a:schemeClr val="accent1"/>
                        </a:buClr>
                        <a:buFont typeface="Wingdings" panose="05000000000000000000" pitchFamily="2" charset="2"/>
                        <a:buChar char="§"/>
                      </a:pPr>
                      <a:r>
                        <a:rPr lang="en-GB" sz="1400" kern="1200">
                          <a:solidFill>
                            <a:schemeClr val="tx1"/>
                          </a:solidFill>
                          <a:latin typeface="+mn-lt"/>
                          <a:ea typeface="+mn-ea"/>
                          <a:cs typeface="+mn-cs"/>
                        </a:rPr>
                        <a:t>What doesn’t work well?</a:t>
                      </a:r>
                    </a:p>
                    <a:p>
                      <a:pPr marL="285750" indent="-285750" algn="l" defTabSz="514337" rtl="0" eaLnBrk="1" latinLnBrk="0" hangingPunct="1">
                        <a:buClr>
                          <a:schemeClr val="accent1"/>
                        </a:buClr>
                        <a:buFont typeface="Wingdings" panose="05000000000000000000" pitchFamily="2" charset="2"/>
                        <a:buChar char="§"/>
                      </a:pPr>
                      <a:r>
                        <a:rPr lang="en-GB" sz="1400" kern="1200">
                          <a:solidFill>
                            <a:schemeClr val="tx1"/>
                          </a:solidFill>
                          <a:latin typeface="+mn-lt"/>
                          <a:ea typeface="+mn-ea"/>
                          <a:cs typeface="+mn-cs"/>
                        </a:rPr>
                        <a:t>What makes you sad?</a:t>
                      </a:r>
                    </a:p>
                    <a:p>
                      <a:pPr marL="285750" indent="-285750" algn="l" defTabSz="514337" rtl="0" eaLnBrk="1" latinLnBrk="0" hangingPunct="1">
                        <a:buClr>
                          <a:schemeClr val="accent1"/>
                        </a:buClr>
                        <a:buFont typeface="Wingdings" panose="05000000000000000000" pitchFamily="2" charset="2"/>
                        <a:buChar char="§"/>
                      </a:pPr>
                      <a:r>
                        <a:rPr lang="en-GB" sz="1400" kern="1200">
                          <a:solidFill>
                            <a:schemeClr val="tx1"/>
                          </a:solidFill>
                          <a:latin typeface="+mn-lt"/>
                          <a:ea typeface="+mn-ea"/>
                          <a:cs typeface="+mn-cs"/>
                        </a:rPr>
                        <a:t>Is there a place you feel safe?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751009"/>
                  </a:ext>
                </a:extLst>
              </a:tr>
              <a:tr h="1575000">
                <a:tc>
                  <a:txBody>
                    <a:bodyPr/>
                    <a:lstStyle/>
                    <a:p>
                      <a:endParaRPr lang="en-GB" sz="1400" b="1">
                        <a:solidFill>
                          <a:schemeClr val="accent1"/>
                        </a:solidFill>
                      </a:endParaRPr>
                    </a:p>
                    <a:p>
                      <a:r>
                        <a:rPr lang="en-GB" sz="1400" b="1">
                          <a:solidFill>
                            <a:schemeClr val="accent1"/>
                          </a:solidFill>
                        </a:rPr>
                        <a:t>HELP TO HELP YOU</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chemeClr val="accent1"/>
                        </a:buClr>
                        <a:buFont typeface="Wingdings" panose="05000000000000000000" pitchFamily="2" charset="2"/>
                        <a:buChar char="§"/>
                      </a:pPr>
                      <a:r>
                        <a:rPr lang="en-GB" sz="1400"/>
                        <a:t>What are you able to do yourself?</a:t>
                      </a:r>
                    </a:p>
                    <a:p>
                      <a:pPr marL="285750" indent="-285750">
                        <a:buClr>
                          <a:schemeClr val="accent1"/>
                        </a:buClr>
                        <a:buFont typeface="Wingdings" panose="05000000000000000000" pitchFamily="2" charset="2"/>
                        <a:buChar char="§"/>
                      </a:pPr>
                      <a:r>
                        <a:rPr lang="en-GB" sz="1400"/>
                        <a:t>What do others do for you and why? Does anything need to change?</a:t>
                      </a:r>
                    </a:p>
                    <a:p>
                      <a:pPr marL="285750" indent="-285750">
                        <a:buClr>
                          <a:schemeClr val="accent1"/>
                        </a:buClr>
                        <a:buFont typeface="Wingdings" panose="05000000000000000000" pitchFamily="2" charset="2"/>
                        <a:buChar char="§"/>
                      </a:pPr>
                      <a:r>
                        <a:rPr lang="en-GB" sz="1400"/>
                        <a:t>What would make it easier for you to do yourself?</a:t>
                      </a:r>
                    </a:p>
                    <a:p>
                      <a:pPr marL="285750" lvl="0" indent="-285750">
                        <a:buClr>
                          <a:srgbClr val="E0386E"/>
                        </a:buClr>
                        <a:buFont typeface="Wingdings" panose="05000000000000000000" pitchFamily="2" charset="2"/>
                        <a:buChar char="§"/>
                      </a:pPr>
                      <a:r>
                        <a:rPr lang="en-GB" sz="1400"/>
                        <a:t>Do you use TEC? What is your understanding of TEC? (Technology Enabled Care)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accent1"/>
                        </a:buClr>
                        <a:buFont typeface="Wingdings" panose="05000000000000000000" pitchFamily="2" charset="2"/>
                        <a:buChar char="§"/>
                      </a:pPr>
                      <a:r>
                        <a:rPr lang="en-GB" sz="1400"/>
                        <a:t>If there is something not working well, what can you do to change that?</a:t>
                      </a:r>
                    </a:p>
                    <a:p>
                      <a:pPr marL="285750" indent="-285750">
                        <a:buClr>
                          <a:schemeClr val="accent1"/>
                        </a:buClr>
                        <a:buFont typeface="Wingdings" panose="05000000000000000000" pitchFamily="2" charset="2"/>
                        <a:buChar char="§"/>
                      </a:pPr>
                      <a:r>
                        <a:rPr lang="en-GB" sz="1400"/>
                        <a:t>What would you like to be able to do?  And what could make that happen?</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625145"/>
                  </a:ext>
                </a:extLst>
              </a:tr>
              <a:tr h="1386000">
                <a:tc>
                  <a:txBody>
                    <a:bodyPr/>
                    <a:lstStyle/>
                    <a:p>
                      <a:endParaRPr lang="en-GB" sz="1400" b="1">
                        <a:solidFill>
                          <a:schemeClr val="accent1"/>
                        </a:solidFill>
                      </a:endParaRPr>
                    </a:p>
                    <a:p>
                      <a:r>
                        <a:rPr lang="en-GB" sz="1400" b="1">
                          <a:solidFill>
                            <a:schemeClr val="accent1"/>
                          </a:solidFill>
                        </a:rPr>
                        <a:t>FAMILY, FRIENDS &amp; NETWORKS</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85750" indent="-285750">
                        <a:buClr>
                          <a:schemeClr val="accent1"/>
                        </a:buClr>
                        <a:buFont typeface="Wingdings" panose="05000000000000000000" pitchFamily="2" charset="2"/>
                        <a:buChar char="§"/>
                      </a:pPr>
                      <a:r>
                        <a:rPr lang="en-GB" sz="1400"/>
                        <a:t>Who do you trust? Who is important to you? Do you have pets? Who is your Role Model?</a:t>
                      </a:r>
                    </a:p>
                    <a:p>
                      <a:pPr marL="285750" indent="-285750">
                        <a:buClr>
                          <a:schemeClr val="accent1"/>
                        </a:buClr>
                        <a:buFont typeface="Wingdings" panose="05000000000000000000" pitchFamily="2" charset="2"/>
                        <a:buChar char="§"/>
                      </a:pPr>
                      <a:r>
                        <a:rPr lang="en-GB" sz="1400"/>
                        <a:t>What do other people do to help you? Are they able to carry on doing this (ask the carer also)?</a:t>
                      </a:r>
                    </a:p>
                    <a:p>
                      <a:pPr marL="285750" indent="-285750">
                        <a:buClr>
                          <a:schemeClr val="accent1"/>
                        </a:buClr>
                        <a:buFont typeface="Wingdings" panose="05000000000000000000" pitchFamily="2" charset="2"/>
                        <a:buChar char="§"/>
                      </a:pPr>
                      <a:r>
                        <a:rPr lang="en-GB" sz="1400"/>
                        <a:t>Is there anyone else who could help you?</a:t>
                      </a:r>
                    </a:p>
                    <a:p>
                      <a:pPr marL="285750" indent="-285750">
                        <a:buClr>
                          <a:schemeClr val="accent1"/>
                        </a:buClr>
                        <a:buFont typeface="Wingdings" panose="05000000000000000000" pitchFamily="2" charset="2"/>
                        <a:buChar char="§"/>
                      </a:pPr>
                      <a:r>
                        <a:rPr lang="en-GB" sz="1400"/>
                        <a:t>Tell me about your daily life /  living arrangements (e.g. living at home, preparing meals, washing, communications)</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extLst>
                  <a:ext uri="{0D108BD9-81ED-4DB2-BD59-A6C34878D82A}">
                    <a16:rowId xmlns:a16="http://schemas.microsoft.com/office/drawing/2014/main" val="2867385482"/>
                  </a:ext>
                </a:extLst>
              </a:tr>
              <a:tr h="983164">
                <a:tc>
                  <a:txBody>
                    <a:bodyPr/>
                    <a:lstStyle/>
                    <a:p>
                      <a:endParaRPr lang="en-GB" sz="1400" b="1">
                        <a:solidFill>
                          <a:schemeClr val="accent1"/>
                        </a:solidFill>
                      </a:endParaRPr>
                    </a:p>
                    <a:p>
                      <a:r>
                        <a:rPr lang="en-GB" sz="1400" b="1">
                          <a:solidFill>
                            <a:schemeClr val="accent1"/>
                          </a:solidFill>
                        </a:rPr>
                        <a:t>HOW ARE YOU GOING TO ACHIEVE THIS </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85750" indent="-285750">
                        <a:buClr>
                          <a:schemeClr val="accent1"/>
                        </a:buClr>
                        <a:buFont typeface="Wingdings" panose="05000000000000000000" pitchFamily="2" charset="2"/>
                        <a:buChar char="§"/>
                      </a:pPr>
                      <a:r>
                        <a:rPr lang="en-GB" sz="1400"/>
                        <a:t>Talk me through how you are going to approach it</a:t>
                      </a:r>
                    </a:p>
                    <a:p>
                      <a:pPr marL="285750" indent="-285750">
                        <a:buClr>
                          <a:schemeClr val="accent1"/>
                        </a:buClr>
                        <a:buFont typeface="Wingdings" panose="05000000000000000000" pitchFamily="2" charset="2"/>
                        <a:buChar char="§"/>
                      </a:pPr>
                      <a:r>
                        <a:rPr lang="en-GB" sz="1400"/>
                        <a:t>Show me how you are going to do it.  How did that feel?</a:t>
                      </a:r>
                    </a:p>
                    <a:p>
                      <a:pPr marL="285750" indent="-285750">
                        <a:buClr>
                          <a:schemeClr val="accent1"/>
                        </a:buClr>
                        <a:buFont typeface="Wingdings" panose="05000000000000000000" pitchFamily="2" charset="2"/>
                        <a:buChar char="§"/>
                      </a:pPr>
                      <a:r>
                        <a:rPr lang="en-GB" sz="1400"/>
                        <a:t>How would you approach the task?  Could you use TEC?</a:t>
                      </a:r>
                    </a:p>
                    <a:p>
                      <a:pPr marL="285750" indent="-285750">
                        <a:buClr>
                          <a:schemeClr val="accent1"/>
                        </a:buClr>
                        <a:buFont typeface="Wingdings" panose="05000000000000000000" pitchFamily="2" charset="2"/>
                        <a:buChar char="§"/>
                      </a:pPr>
                      <a:r>
                        <a:rPr lang="en-GB" sz="1400"/>
                        <a:t>Let’s agree on how often you are going to try that</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extLst>
                  <a:ext uri="{0D108BD9-81ED-4DB2-BD59-A6C34878D82A}">
                    <a16:rowId xmlns:a16="http://schemas.microsoft.com/office/drawing/2014/main" val="706797055"/>
                  </a:ext>
                </a:extLst>
              </a:tr>
            </a:tbl>
          </a:graphicData>
        </a:graphic>
      </p:graphicFrame>
    </p:spTree>
    <p:extLst>
      <p:ext uri="{BB962C8B-B14F-4D97-AF65-F5344CB8AC3E}">
        <p14:creationId xmlns:p14="http://schemas.microsoft.com/office/powerpoint/2010/main" val="304653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4B50E-0732-411D-9755-616E5BFDA53B}"/>
              </a:ext>
            </a:extLst>
          </p:cNvPr>
          <p:cNvSpPr>
            <a:spLocks noGrp="1"/>
          </p:cNvSpPr>
          <p:nvPr>
            <p:ph type="body" sz="quarter" idx="12"/>
          </p:nvPr>
        </p:nvSpPr>
        <p:spPr/>
        <p:txBody>
          <a:bodyPr>
            <a:normAutofit/>
          </a:bodyPr>
          <a:lstStyle/>
          <a:p>
            <a:r>
              <a:rPr lang="en-GB" sz="2857"/>
              <a:t>During a Conversation – Effective Communication</a:t>
            </a:r>
          </a:p>
        </p:txBody>
      </p:sp>
      <p:sp>
        <p:nvSpPr>
          <p:cNvPr id="5" name="Rectangle 4">
            <a:extLst>
              <a:ext uri="{FF2B5EF4-FFF2-40B4-BE49-F238E27FC236}">
                <a16:creationId xmlns:a16="http://schemas.microsoft.com/office/drawing/2014/main" id="{2D0D892B-DA4F-47FB-A03F-2FB38DB93B96}"/>
              </a:ext>
            </a:extLst>
          </p:cNvPr>
          <p:cNvSpPr/>
          <p:nvPr/>
        </p:nvSpPr>
        <p:spPr>
          <a:xfrm>
            <a:off x="672071" y="1435831"/>
            <a:ext cx="2139279" cy="4352680"/>
          </a:xfrm>
          <a:prstGeom prst="rect">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GB" sz="1286">
              <a:ln>
                <a:solidFill>
                  <a:srgbClr val="E0386E">
                    <a:lumMod val="75000"/>
                  </a:srgbClr>
                </a:solidFill>
              </a:ln>
              <a:noFill/>
              <a:latin typeface="Calibri" panose="020F0502020204030204"/>
            </a:endParaRPr>
          </a:p>
        </p:txBody>
      </p:sp>
      <p:sp>
        <p:nvSpPr>
          <p:cNvPr id="7" name="Rectangle 6">
            <a:extLst>
              <a:ext uri="{FF2B5EF4-FFF2-40B4-BE49-F238E27FC236}">
                <a16:creationId xmlns:a16="http://schemas.microsoft.com/office/drawing/2014/main" id="{7F9F5E67-5A24-48AF-91D5-A55E01770306}"/>
              </a:ext>
            </a:extLst>
          </p:cNvPr>
          <p:cNvSpPr/>
          <p:nvPr/>
        </p:nvSpPr>
        <p:spPr>
          <a:xfrm>
            <a:off x="3417335" y="1451588"/>
            <a:ext cx="2139279" cy="4352680"/>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GB" sz="1286">
              <a:ln>
                <a:solidFill>
                  <a:srgbClr val="E0386E">
                    <a:lumMod val="75000"/>
                  </a:srgbClr>
                </a:solidFill>
              </a:ln>
              <a:noFill/>
              <a:latin typeface="Calibri" panose="020F0502020204030204"/>
            </a:endParaRPr>
          </a:p>
        </p:txBody>
      </p:sp>
      <p:sp>
        <p:nvSpPr>
          <p:cNvPr id="8" name="Rectangle 7">
            <a:extLst>
              <a:ext uri="{FF2B5EF4-FFF2-40B4-BE49-F238E27FC236}">
                <a16:creationId xmlns:a16="http://schemas.microsoft.com/office/drawing/2014/main" id="{4870073B-0E6A-4356-ABBC-66592C706DF5}"/>
              </a:ext>
            </a:extLst>
          </p:cNvPr>
          <p:cNvSpPr/>
          <p:nvPr/>
        </p:nvSpPr>
        <p:spPr>
          <a:xfrm>
            <a:off x="6162599" y="1424932"/>
            <a:ext cx="2139279" cy="435268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GB" sz="1286">
              <a:ln>
                <a:solidFill>
                  <a:srgbClr val="E0386E">
                    <a:lumMod val="75000"/>
                  </a:srgbClr>
                </a:solidFill>
              </a:ln>
              <a:noFill/>
              <a:latin typeface="Calibri" panose="020F0502020204030204"/>
            </a:endParaRPr>
          </a:p>
        </p:txBody>
      </p:sp>
      <p:sp>
        <p:nvSpPr>
          <p:cNvPr id="10" name="Rectangle: Rounded Corners 9">
            <a:extLst>
              <a:ext uri="{FF2B5EF4-FFF2-40B4-BE49-F238E27FC236}">
                <a16:creationId xmlns:a16="http://schemas.microsoft.com/office/drawing/2014/main" id="{ED7DED42-4648-4148-A663-247CD381FE36}"/>
              </a:ext>
            </a:extLst>
          </p:cNvPr>
          <p:cNvSpPr/>
          <p:nvPr/>
        </p:nvSpPr>
        <p:spPr>
          <a:xfrm>
            <a:off x="599168" y="1082036"/>
            <a:ext cx="2285087" cy="30492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GB" sz="1100" b="1">
                <a:solidFill>
                  <a:srgbClr val="FFFFFF"/>
                </a:solidFill>
                <a:latin typeface="Calibri" panose="020F0502020204030204"/>
              </a:rPr>
              <a:t>Verbal</a:t>
            </a:r>
          </a:p>
        </p:txBody>
      </p:sp>
      <p:sp>
        <p:nvSpPr>
          <p:cNvPr id="11" name="Rectangle: Rounded Corners 10">
            <a:extLst>
              <a:ext uri="{FF2B5EF4-FFF2-40B4-BE49-F238E27FC236}">
                <a16:creationId xmlns:a16="http://schemas.microsoft.com/office/drawing/2014/main" id="{07E161F9-5AF5-4112-81C5-F0AC1D3F8FD6}"/>
              </a:ext>
            </a:extLst>
          </p:cNvPr>
          <p:cNvSpPr/>
          <p:nvPr/>
        </p:nvSpPr>
        <p:spPr>
          <a:xfrm>
            <a:off x="3344430" y="1086994"/>
            <a:ext cx="2285087" cy="304921"/>
          </a:xfrm>
          <a:prstGeom prst="roundRect">
            <a:avLst/>
          </a:pr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GB" sz="1100" b="1">
                <a:solidFill>
                  <a:srgbClr val="FFFFFF"/>
                </a:solidFill>
                <a:latin typeface="Calibri" panose="020F0502020204030204"/>
              </a:rPr>
              <a:t>Non –Verbal</a:t>
            </a:r>
          </a:p>
        </p:txBody>
      </p:sp>
      <p:sp>
        <p:nvSpPr>
          <p:cNvPr id="12" name="Rectangle: Rounded Corners 11">
            <a:extLst>
              <a:ext uri="{FF2B5EF4-FFF2-40B4-BE49-F238E27FC236}">
                <a16:creationId xmlns:a16="http://schemas.microsoft.com/office/drawing/2014/main" id="{61AFE8B8-F508-400C-A50B-C71A95FB63D7}"/>
              </a:ext>
            </a:extLst>
          </p:cNvPr>
          <p:cNvSpPr/>
          <p:nvPr/>
        </p:nvSpPr>
        <p:spPr>
          <a:xfrm>
            <a:off x="6089692" y="1082035"/>
            <a:ext cx="2285087" cy="30492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GB" sz="1100" b="1" dirty="0">
                <a:solidFill>
                  <a:srgbClr val="FFFFFF"/>
                </a:solidFill>
                <a:latin typeface="Calibri" panose="020F0502020204030204"/>
              </a:rPr>
              <a:t>Method/Aids</a:t>
            </a:r>
          </a:p>
        </p:txBody>
      </p:sp>
      <p:sp>
        <p:nvSpPr>
          <p:cNvPr id="13" name="TextBox 12">
            <a:extLst>
              <a:ext uri="{FF2B5EF4-FFF2-40B4-BE49-F238E27FC236}">
                <a16:creationId xmlns:a16="http://schemas.microsoft.com/office/drawing/2014/main" id="{93FF2A65-1347-476C-A61A-9D7E6D6D36F6}"/>
              </a:ext>
            </a:extLst>
          </p:cNvPr>
          <p:cNvSpPr txBox="1"/>
          <p:nvPr/>
        </p:nvSpPr>
        <p:spPr>
          <a:xfrm>
            <a:off x="6202333" y="1405140"/>
            <a:ext cx="2147659" cy="5237075"/>
          </a:xfrm>
          <a:prstGeom prst="rect">
            <a:avLst/>
          </a:prstGeom>
          <a:noFill/>
        </p:spPr>
        <p:txBody>
          <a:bodyPr wrap="square" rtlCol="0">
            <a:spAutoFit/>
          </a:bodyPr>
          <a:lstStyle/>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Text</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Pictures relevant to the person/conversation </a:t>
            </a:r>
            <a:r>
              <a:rPr lang="en-GB" sz="1286" dirty="0" err="1">
                <a:solidFill>
                  <a:srgbClr val="193F78">
                    <a:lumMod val="75000"/>
                  </a:srgbClr>
                </a:solidFill>
                <a:latin typeface="Calibri" panose="020F0502020204030204"/>
              </a:rPr>
              <a:t>e.g</a:t>
            </a:r>
            <a:r>
              <a:rPr lang="en-GB" sz="1286" dirty="0">
                <a:solidFill>
                  <a:srgbClr val="193F78">
                    <a:lumMod val="75000"/>
                  </a:srgbClr>
                </a:solidFill>
                <a:latin typeface="Calibri" panose="020F0502020204030204"/>
              </a:rPr>
              <a:t> of equipment /whiteboard</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Photos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Items </a:t>
            </a:r>
            <a:r>
              <a:rPr lang="en-GB" sz="1286" dirty="0" err="1">
                <a:solidFill>
                  <a:srgbClr val="193F78">
                    <a:lumMod val="75000"/>
                  </a:srgbClr>
                </a:solidFill>
                <a:latin typeface="Calibri" panose="020F0502020204030204"/>
              </a:rPr>
              <a:t>e.g</a:t>
            </a:r>
            <a:r>
              <a:rPr lang="en-GB" sz="1286" dirty="0">
                <a:solidFill>
                  <a:srgbClr val="193F78">
                    <a:lumMod val="75000"/>
                  </a:srgbClr>
                </a:solidFill>
                <a:latin typeface="Calibri" panose="020F0502020204030204"/>
              </a:rPr>
              <a:t> persons belongings/photos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Makaton/BSL </a:t>
            </a:r>
            <a:r>
              <a:rPr lang="en-GB" sz="1286" dirty="0" err="1">
                <a:solidFill>
                  <a:srgbClr val="193F78">
                    <a:lumMod val="75000"/>
                  </a:srgbClr>
                </a:solidFill>
                <a:latin typeface="Calibri" panose="020F0502020204030204"/>
              </a:rPr>
              <a:t>e.t.c</a:t>
            </a:r>
            <a:endParaRPr lang="en-GB" sz="1286" dirty="0">
              <a:solidFill>
                <a:srgbClr val="193F78">
                  <a:lumMod val="75000"/>
                </a:srgbClr>
              </a:solidFill>
              <a:latin typeface="Calibri" panose="020F0502020204030204"/>
            </a:endParaRP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Interpreter</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Braille</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Easy read information</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Plain language information leaflets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Assistive technology</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Talking Mats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Communication Apps/Aids, ensure hearing aids are on and working, glasses are clean</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Flash Cards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Pen and paper</a:t>
            </a:r>
          </a:p>
          <a:p>
            <a:pPr marL="204111" indent="-204111" defTabSz="326578">
              <a:buFont typeface="Arial" panose="020B0604020202020204" pitchFamily="34" charset="0"/>
              <a:buChar char="•"/>
            </a:pPr>
            <a:endParaRPr lang="en-GB" sz="1286" dirty="0">
              <a:solidFill>
                <a:srgbClr val="000000"/>
              </a:solidFill>
              <a:latin typeface="Calibri" panose="020F0502020204030204"/>
            </a:endParaRPr>
          </a:p>
          <a:p>
            <a:pPr marL="204111" indent="-204111" defTabSz="326578">
              <a:buFont typeface="Arial" panose="020B0604020202020204" pitchFamily="34" charset="0"/>
              <a:buChar char="•"/>
            </a:pPr>
            <a:endParaRPr lang="en-GB" sz="1286" dirty="0">
              <a:solidFill>
                <a:srgbClr val="000000"/>
              </a:solidFill>
              <a:latin typeface="Calibri" panose="020F0502020204030204"/>
            </a:endParaRPr>
          </a:p>
          <a:p>
            <a:pPr marL="204111" indent="-204111" defTabSz="326578">
              <a:buFont typeface="Arial" panose="020B0604020202020204" pitchFamily="34" charset="0"/>
              <a:buChar char="•"/>
            </a:pPr>
            <a:endParaRPr lang="en-GB" sz="1286" dirty="0">
              <a:solidFill>
                <a:srgbClr val="000000"/>
              </a:solidFill>
              <a:latin typeface="Calibri" panose="020F0502020204030204"/>
            </a:endParaRPr>
          </a:p>
        </p:txBody>
      </p:sp>
      <p:sp>
        <p:nvSpPr>
          <p:cNvPr id="14" name="TextBox 13">
            <a:extLst>
              <a:ext uri="{FF2B5EF4-FFF2-40B4-BE49-F238E27FC236}">
                <a16:creationId xmlns:a16="http://schemas.microsoft.com/office/drawing/2014/main" id="{364A5F7E-7C42-46E4-9D3E-D74F96E40275}"/>
              </a:ext>
            </a:extLst>
          </p:cNvPr>
          <p:cNvSpPr txBox="1"/>
          <p:nvPr/>
        </p:nvSpPr>
        <p:spPr>
          <a:xfrm>
            <a:off x="3465449" y="1424932"/>
            <a:ext cx="2139279" cy="4247701"/>
          </a:xfrm>
          <a:prstGeom prst="rect">
            <a:avLst/>
          </a:prstGeom>
          <a:noFill/>
        </p:spPr>
        <p:txBody>
          <a:bodyPr wrap="square" rtlCol="0">
            <a:spAutoFit/>
          </a:bodyPr>
          <a:lstStyle/>
          <a:p>
            <a:pPr marL="204111" indent="-204111" defTabSz="326578">
              <a:buFont typeface="Arial" panose="020B0604020202020204" pitchFamily="34" charset="0"/>
              <a:buChar char="•"/>
              <a:defRPr/>
            </a:pPr>
            <a:r>
              <a:rPr lang="en-GB" sz="1286" dirty="0">
                <a:solidFill>
                  <a:srgbClr val="193F78">
                    <a:lumMod val="75000"/>
                  </a:srgbClr>
                </a:solidFill>
                <a:latin typeface="Calibri" panose="020F0502020204030204"/>
              </a:rPr>
              <a:t>Use active listening/ Be receptive</a:t>
            </a:r>
          </a:p>
          <a:p>
            <a:pPr marL="204111" indent="-204111" defTabSz="326578">
              <a:buFont typeface="Arial" panose="020B0604020202020204" pitchFamily="34" charset="0"/>
              <a:buChar char="•"/>
              <a:defRPr/>
            </a:pPr>
            <a:r>
              <a:rPr lang="en-GB" sz="1286" dirty="0">
                <a:solidFill>
                  <a:srgbClr val="193F78">
                    <a:lumMod val="75000"/>
                  </a:srgbClr>
                </a:solidFill>
                <a:latin typeface="Calibri" panose="020F0502020204030204"/>
              </a:rPr>
              <a:t>Be aware of the persons non-verbal communication methods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Eye contact appropriate to the person</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Think about body language</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Consider facial expressions yours and theirs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Show warmth</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Observe the persons non verbal communication and be guided by this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Use of touch as appropriate to the person</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Consider impact of note taking </a:t>
            </a:r>
          </a:p>
          <a:p>
            <a:pPr marL="204111" indent="-204111" defTabSz="326578">
              <a:buFont typeface="Arial" panose="020B0604020202020204" pitchFamily="34" charset="0"/>
              <a:buChar char="•"/>
            </a:pPr>
            <a:endParaRPr lang="en-GB" sz="1286" dirty="0">
              <a:solidFill>
                <a:srgbClr val="000000"/>
              </a:solidFill>
              <a:latin typeface="Calibri" panose="020F0502020204030204"/>
            </a:endParaRPr>
          </a:p>
        </p:txBody>
      </p:sp>
      <p:sp>
        <p:nvSpPr>
          <p:cNvPr id="15" name="TextBox 14">
            <a:extLst>
              <a:ext uri="{FF2B5EF4-FFF2-40B4-BE49-F238E27FC236}">
                <a16:creationId xmlns:a16="http://schemas.microsoft.com/office/drawing/2014/main" id="{A6CB3466-4C5A-4B9C-8214-220442FB8B1F}"/>
              </a:ext>
            </a:extLst>
          </p:cNvPr>
          <p:cNvSpPr txBox="1"/>
          <p:nvPr/>
        </p:nvSpPr>
        <p:spPr>
          <a:xfrm>
            <a:off x="769220" y="1405140"/>
            <a:ext cx="1959429" cy="4643451"/>
          </a:xfrm>
          <a:prstGeom prst="rect">
            <a:avLst/>
          </a:prstGeom>
          <a:noFill/>
        </p:spPr>
        <p:txBody>
          <a:bodyPr wrap="square" rtlCol="0">
            <a:spAutoFit/>
          </a:bodyPr>
          <a:lstStyle/>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Think about tone of voice</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Give encouragement and prompts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Be flexible, change your approach in response to the person and situation or if conversation stops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Use language appropriate to the person/ mirror the persons words</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Consider pace of conversation</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Allow time for processing/use of silence</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Consider length of conversation</a:t>
            </a:r>
          </a:p>
          <a:p>
            <a:pPr marL="204111" indent="-204111" defTabSz="326578">
              <a:buFont typeface="Arial" panose="020B0604020202020204" pitchFamily="34" charset="0"/>
              <a:buChar char="•"/>
            </a:pPr>
            <a:r>
              <a:rPr lang="en-GB" sz="1286" dirty="0">
                <a:solidFill>
                  <a:srgbClr val="193F78">
                    <a:lumMod val="75000"/>
                  </a:srgbClr>
                </a:solidFill>
                <a:latin typeface="Calibri" panose="020F0502020204030204"/>
              </a:rPr>
              <a:t>Use familiar topics to the person</a:t>
            </a:r>
          </a:p>
          <a:p>
            <a:pPr marL="204111" indent="-204111" defTabSz="326578">
              <a:buFont typeface="Arial" panose="020B0604020202020204" pitchFamily="34" charset="0"/>
              <a:buChar char="•"/>
            </a:pPr>
            <a:endParaRPr lang="en-GB" sz="1286" dirty="0">
              <a:solidFill>
                <a:srgbClr val="000000"/>
              </a:solidFill>
              <a:latin typeface="Calibri" panose="020F0502020204030204"/>
            </a:endParaRPr>
          </a:p>
        </p:txBody>
      </p:sp>
      <p:sp>
        <p:nvSpPr>
          <p:cNvPr id="3" name="Rectangle 2">
            <a:extLst>
              <a:ext uri="{FF2B5EF4-FFF2-40B4-BE49-F238E27FC236}">
                <a16:creationId xmlns:a16="http://schemas.microsoft.com/office/drawing/2014/main" id="{0A13F73D-F3BE-4311-AD81-E0A4CE70170B}"/>
              </a:ext>
            </a:extLst>
          </p:cNvPr>
          <p:cNvSpPr/>
          <p:nvPr/>
        </p:nvSpPr>
        <p:spPr>
          <a:xfrm>
            <a:off x="672071" y="5850716"/>
            <a:ext cx="7629807" cy="3049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2558CE7-280C-4B67-A9B3-13D96B386E19}"/>
              </a:ext>
            </a:extLst>
          </p:cNvPr>
          <p:cNvSpPr txBox="1"/>
          <p:nvPr/>
        </p:nvSpPr>
        <p:spPr>
          <a:xfrm>
            <a:off x="741511" y="5848184"/>
            <a:ext cx="7532658" cy="307777"/>
          </a:xfrm>
          <a:prstGeom prst="rect">
            <a:avLst/>
          </a:prstGeom>
          <a:noFill/>
        </p:spPr>
        <p:txBody>
          <a:bodyPr wrap="square" lIns="91440" tIns="45720" rIns="91440" bIns="45720" rtlCol="0" anchor="t">
            <a:spAutoFit/>
          </a:bodyPr>
          <a:lstStyle/>
          <a:p>
            <a:pPr algn="ctr"/>
            <a:r>
              <a:rPr lang="en-GB" sz="1400" dirty="0">
                <a:solidFill>
                  <a:schemeClr val="bg1"/>
                </a:solidFill>
                <a:ea typeface="+mn-lt"/>
                <a:cs typeface="+mn-lt"/>
              </a:rPr>
              <a:t>Understand any diversity/ cultural considerations that may influence how you should communicate</a:t>
            </a:r>
            <a:endParaRPr lang="en-US" sz="1400" dirty="0">
              <a:solidFill>
                <a:schemeClr val="bg1"/>
              </a:solidFill>
            </a:endParaRPr>
          </a:p>
        </p:txBody>
      </p:sp>
    </p:spTree>
    <p:extLst>
      <p:ext uri="{BB962C8B-B14F-4D97-AF65-F5344CB8AC3E}">
        <p14:creationId xmlns:p14="http://schemas.microsoft.com/office/powerpoint/2010/main" val="5736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60A11-D032-421C-B543-852B8706C555}"/>
              </a:ext>
            </a:extLst>
          </p:cNvPr>
          <p:cNvSpPr>
            <a:spLocks noGrp="1"/>
          </p:cNvSpPr>
          <p:nvPr>
            <p:ph type="body" sz="quarter" idx="12"/>
          </p:nvPr>
        </p:nvSpPr>
        <p:spPr/>
        <p:txBody>
          <a:bodyPr/>
          <a:lstStyle/>
          <a:p>
            <a:r>
              <a:rPr lang="en-GB"/>
              <a:t>How do I feel about…..</a:t>
            </a:r>
          </a:p>
        </p:txBody>
      </p:sp>
      <p:pic>
        <p:nvPicPr>
          <p:cNvPr id="5" name="Picture 4">
            <a:extLst>
              <a:ext uri="{FF2B5EF4-FFF2-40B4-BE49-F238E27FC236}">
                <a16:creationId xmlns:a16="http://schemas.microsoft.com/office/drawing/2014/main" id="{F3857B3C-6309-43F9-9AA0-1C131CADCA0D}"/>
              </a:ext>
            </a:extLst>
          </p:cNvPr>
          <p:cNvPicPr>
            <a:picLocks noChangeAspect="1"/>
          </p:cNvPicPr>
          <p:nvPr/>
        </p:nvPicPr>
        <p:blipFill>
          <a:blip r:embed="rId2"/>
          <a:stretch>
            <a:fillRect/>
          </a:stretch>
        </p:blipFill>
        <p:spPr>
          <a:xfrm>
            <a:off x="3446437" y="3771124"/>
            <a:ext cx="2179125" cy="2206125"/>
          </a:xfrm>
          <a:prstGeom prst="rect">
            <a:avLst/>
          </a:prstGeom>
        </p:spPr>
      </p:pic>
      <p:pic>
        <p:nvPicPr>
          <p:cNvPr id="6" name="Picture 5">
            <a:extLst>
              <a:ext uri="{FF2B5EF4-FFF2-40B4-BE49-F238E27FC236}">
                <a16:creationId xmlns:a16="http://schemas.microsoft.com/office/drawing/2014/main" id="{E587ED1E-781C-4C1F-9107-828CF6ED6442}"/>
              </a:ext>
            </a:extLst>
          </p:cNvPr>
          <p:cNvPicPr>
            <a:picLocks noChangeAspect="1"/>
          </p:cNvPicPr>
          <p:nvPr/>
        </p:nvPicPr>
        <p:blipFill>
          <a:blip r:embed="rId3"/>
          <a:stretch>
            <a:fillRect/>
          </a:stretch>
        </p:blipFill>
        <p:spPr>
          <a:xfrm>
            <a:off x="509589" y="1285875"/>
            <a:ext cx="2143125" cy="2143125"/>
          </a:xfrm>
          <a:prstGeom prst="rect">
            <a:avLst/>
          </a:prstGeom>
        </p:spPr>
      </p:pic>
      <p:pic>
        <p:nvPicPr>
          <p:cNvPr id="1026" name="Picture 2" descr="See related image detail">
            <a:extLst>
              <a:ext uri="{FF2B5EF4-FFF2-40B4-BE49-F238E27FC236}">
                <a16:creationId xmlns:a16="http://schemas.microsoft.com/office/drawing/2014/main" id="{66709736-F32C-43F5-8614-1481EE3EB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95" y="3825124"/>
            <a:ext cx="2044895" cy="2044895"/>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Connector 11">
            <a:extLst>
              <a:ext uri="{FF2B5EF4-FFF2-40B4-BE49-F238E27FC236}">
                <a16:creationId xmlns:a16="http://schemas.microsoft.com/office/drawing/2014/main" id="{4A774CB7-CD5F-442B-939E-4A32F513DAFE}"/>
              </a:ext>
            </a:extLst>
          </p:cNvPr>
          <p:cNvSpPr/>
          <p:nvPr/>
        </p:nvSpPr>
        <p:spPr>
          <a:xfrm>
            <a:off x="642194" y="3824978"/>
            <a:ext cx="2044895" cy="2044895"/>
          </a:xfrm>
          <a:prstGeom prst="flowChartConnec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A28A199F-75E9-4B6B-A739-67160705C230}"/>
              </a:ext>
            </a:extLst>
          </p:cNvPr>
          <p:cNvPicPr>
            <a:picLocks noChangeAspect="1"/>
          </p:cNvPicPr>
          <p:nvPr/>
        </p:nvPicPr>
        <p:blipFill rotWithShape="1">
          <a:blip r:embed="rId5"/>
          <a:srcRect l="5690" t="6061" r="7442" b="8148"/>
          <a:stretch/>
        </p:blipFill>
        <p:spPr>
          <a:xfrm>
            <a:off x="6197963" y="3759054"/>
            <a:ext cx="2303842" cy="2275268"/>
          </a:xfrm>
          <a:prstGeom prst="rect">
            <a:avLst/>
          </a:prstGeom>
        </p:spPr>
      </p:pic>
      <p:sp>
        <p:nvSpPr>
          <p:cNvPr id="14" name="Flowchart: Connector 13">
            <a:extLst>
              <a:ext uri="{FF2B5EF4-FFF2-40B4-BE49-F238E27FC236}">
                <a16:creationId xmlns:a16="http://schemas.microsoft.com/office/drawing/2014/main" id="{375CE46F-4DC4-4290-834E-69C9E3841E5D}"/>
              </a:ext>
            </a:extLst>
          </p:cNvPr>
          <p:cNvSpPr/>
          <p:nvPr/>
        </p:nvSpPr>
        <p:spPr>
          <a:xfrm>
            <a:off x="6302925" y="3825125"/>
            <a:ext cx="2165660" cy="2143125"/>
          </a:xfrm>
          <a:prstGeom prst="flowChartConnec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8" descr="Shape, circle&#10;&#10;Description automatically generated">
            <a:extLst>
              <a:ext uri="{FF2B5EF4-FFF2-40B4-BE49-F238E27FC236}">
                <a16:creationId xmlns:a16="http://schemas.microsoft.com/office/drawing/2014/main" id="{FC457F08-BC23-4589-B9DA-9E1E3A4544E9}"/>
              </a:ext>
            </a:extLst>
          </p:cNvPr>
          <p:cNvPicPr>
            <a:picLocks noChangeAspect="1"/>
          </p:cNvPicPr>
          <p:nvPr/>
        </p:nvPicPr>
        <p:blipFill>
          <a:blip r:embed="rId6"/>
          <a:stretch>
            <a:fillRect/>
          </a:stretch>
        </p:blipFill>
        <p:spPr>
          <a:xfrm>
            <a:off x="6174495" y="1134910"/>
            <a:ext cx="2294090" cy="2294090"/>
          </a:xfrm>
          <a:prstGeom prst="rect">
            <a:avLst/>
          </a:prstGeom>
        </p:spPr>
      </p:pic>
      <p:pic>
        <p:nvPicPr>
          <p:cNvPr id="24" name="Picture 23">
            <a:extLst>
              <a:ext uri="{FF2B5EF4-FFF2-40B4-BE49-F238E27FC236}">
                <a16:creationId xmlns:a16="http://schemas.microsoft.com/office/drawing/2014/main" id="{34FB7088-8862-4102-BF4F-F2857E842081}"/>
              </a:ext>
            </a:extLst>
          </p:cNvPr>
          <p:cNvPicPr>
            <a:picLocks noChangeAspect="1"/>
          </p:cNvPicPr>
          <p:nvPr/>
        </p:nvPicPr>
        <p:blipFill>
          <a:blip r:embed="rId7"/>
          <a:stretch>
            <a:fillRect/>
          </a:stretch>
        </p:blipFill>
        <p:spPr>
          <a:xfrm>
            <a:off x="3500437" y="1224910"/>
            <a:ext cx="2078327" cy="2114090"/>
          </a:xfrm>
          <a:prstGeom prst="rect">
            <a:avLst/>
          </a:prstGeom>
        </p:spPr>
      </p:pic>
      <p:sp>
        <p:nvSpPr>
          <p:cNvPr id="25" name="Flowchart: Connector 24">
            <a:extLst>
              <a:ext uri="{FF2B5EF4-FFF2-40B4-BE49-F238E27FC236}">
                <a16:creationId xmlns:a16="http://schemas.microsoft.com/office/drawing/2014/main" id="{2C988F5F-18BE-4CDF-9591-DA74AEF1355E}"/>
              </a:ext>
            </a:extLst>
          </p:cNvPr>
          <p:cNvSpPr/>
          <p:nvPr/>
        </p:nvSpPr>
        <p:spPr>
          <a:xfrm>
            <a:off x="3500437" y="1224910"/>
            <a:ext cx="2078327" cy="2114090"/>
          </a:xfrm>
          <a:prstGeom prst="flowChartConnec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6EDCB75-B8D6-4AB3-927C-DF5D3488BBAA}"/>
              </a:ext>
            </a:extLst>
          </p:cNvPr>
          <p:cNvSpPr txBox="1"/>
          <p:nvPr/>
        </p:nvSpPr>
        <p:spPr>
          <a:xfrm>
            <a:off x="509589" y="3368409"/>
            <a:ext cx="2177500" cy="369332"/>
          </a:xfrm>
          <a:prstGeom prst="rect">
            <a:avLst/>
          </a:prstGeom>
          <a:noFill/>
        </p:spPr>
        <p:txBody>
          <a:bodyPr wrap="square" rtlCol="0">
            <a:spAutoFit/>
          </a:bodyPr>
          <a:lstStyle/>
          <a:p>
            <a:pPr algn="ctr"/>
            <a:r>
              <a:rPr lang="en-GB"/>
              <a:t>Happy</a:t>
            </a:r>
          </a:p>
        </p:txBody>
      </p:sp>
      <p:sp>
        <p:nvSpPr>
          <p:cNvPr id="4" name="TextBox 3">
            <a:extLst>
              <a:ext uri="{FF2B5EF4-FFF2-40B4-BE49-F238E27FC236}">
                <a16:creationId xmlns:a16="http://schemas.microsoft.com/office/drawing/2014/main" id="{7C3BA2B5-116E-4CEE-8725-1368D1CD6E6C}"/>
              </a:ext>
            </a:extLst>
          </p:cNvPr>
          <p:cNvSpPr txBox="1"/>
          <p:nvPr/>
        </p:nvSpPr>
        <p:spPr>
          <a:xfrm>
            <a:off x="3592944" y="3397396"/>
            <a:ext cx="1958109" cy="369332"/>
          </a:xfrm>
          <a:prstGeom prst="rect">
            <a:avLst/>
          </a:prstGeom>
          <a:noFill/>
        </p:spPr>
        <p:txBody>
          <a:bodyPr wrap="square" rtlCol="0">
            <a:spAutoFit/>
          </a:bodyPr>
          <a:lstStyle/>
          <a:p>
            <a:pPr algn="ctr"/>
            <a:r>
              <a:rPr lang="en-GB"/>
              <a:t>Excited</a:t>
            </a:r>
          </a:p>
        </p:txBody>
      </p:sp>
      <p:sp>
        <p:nvSpPr>
          <p:cNvPr id="7" name="TextBox 6">
            <a:extLst>
              <a:ext uri="{FF2B5EF4-FFF2-40B4-BE49-F238E27FC236}">
                <a16:creationId xmlns:a16="http://schemas.microsoft.com/office/drawing/2014/main" id="{C3A660CB-C1B9-4C8B-A3C9-3A38EE13BD7E}"/>
              </a:ext>
            </a:extLst>
          </p:cNvPr>
          <p:cNvSpPr txBox="1"/>
          <p:nvPr/>
        </p:nvSpPr>
        <p:spPr>
          <a:xfrm>
            <a:off x="6384179" y="3397396"/>
            <a:ext cx="1883526" cy="369332"/>
          </a:xfrm>
          <a:prstGeom prst="rect">
            <a:avLst/>
          </a:prstGeom>
          <a:noFill/>
        </p:spPr>
        <p:txBody>
          <a:bodyPr wrap="square" rtlCol="0">
            <a:spAutoFit/>
          </a:bodyPr>
          <a:lstStyle/>
          <a:p>
            <a:pPr algn="ctr"/>
            <a:r>
              <a:rPr lang="en-GB"/>
              <a:t>Unsure</a:t>
            </a:r>
          </a:p>
        </p:txBody>
      </p:sp>
      <p:sp>
        <p:nvSpPr>
          <p:cNvPr id="8" name="TextBox 7">
            <a:extLst>
              <a:ext uri="{FF2B5EF4-FFF2-40B4-BE49-F238E27FC236}">
                <a16:creationId xmlns:a16="http://schemas.microsoft.com/office/drawing/2014/main" id="{BC5A57F2-F5E8-4EE6-AEBC-E09CE322B970}"/>
              </a:ext>
            </a:extLst>
          </p:cNvPr>
          <p:cNvSpPr txBox="1"/>
          <p:nvPr/>
        </p:nvSpPr>
        <p:spPr>
          <a:xfrm>
            <a:off x="575891" y="5869873"/>
            <a:ext cx="2177500" cy="369332"/>
          </a:xfrm>
          <a:prstGeom prst="rect">
            <a:avLst/>
          </a:prstGeom>
          <a:noFill/>
        </p:spPr>
        <p:txBody>
          <a:bodyPr wrap="square" rtlCol="0">
            <a:spAutoFit/>
          </a:bodyPr>
          <a:lstStyle/>
          <a:p>
            <a:pPr algn="ctr"/>
            <a:r>
              <a:rPr lang="en-GB"/>
              <a:t>Angry</a:t>
            </a:r>
          </a:p>
        </p:txBody>
      </p:sp>
      <p:sp>
        <p:nvSpPr>
          <p:cNvPr id="9" name="TextBox 8">
            <a:extLst>
              <a:ext uri="{FF2B5EF4-FFF2-40B4-BE49-F238E27FC236}">
                <a16:creationId xmlns:a16="http://schemas.microsoft.com/office/drawing/2014/main" id="{2B510F0F-E60D-40AC-A9C5-C85A0C6787CE}"/>
              </a:ext>
            </a:extLst>
          </p:cNvPr>
          <p:cNvSpPr txBox="1"/>
          <p:nvPr/>
        </p:nvSpPr>
        <p:spPr>
          <a:xfrm>
            <a:off x="3838652" y="5963322"/>
            <a:ext cx="1394691" cy="369332"/>
          </a:xfrm>
          <a:prstGeom prst="rect">
            <a:avLst/>
          </a:prstGeom>
          <a:noFill/>
        </p:spPr>
        <p:txBody>
          <a:bodyPr wrap="square" rtlCol="0">
            <a:spAutoFit/>
          </a:bodyPr>
          <a:lstStyle/>
          <a:p>
            <a:pPr algn="ctr"/>
            <a:r>
              <a:rPr lang="en-GB"/>
              <a:t>Sad</a:t>
            </a:r>
          </a:p>
        </p:txBody>
      </p:sp>
      <p:sp>
        <p:nvSpPr>
          <p:cNvPr id="10" name="TextBox 9">
            <a:extLst>
              <a:ext uri="{FF2B5EF4-FFF2-40B4-BE49-F238E27FC236}">
                <a16:creationId xmlns:a16="http://schemas.microsoft.com/office/drawing/2014/main" id="{78E1DD00-A981-4882-9D87-64665B0A8DEC}"/>
              </a:ext>
            </a:extLst>
          </p:cNvPr>
          <p:cNvSpPr txBox="1"/>
          <p:nvPr/>
        </p:nvSpPr>
        <p:spPr>
          <a:xfrm>
            <a:off x="6495026" y="5973484"/>
            <a:ext cx="1781458" cy="369332"/>
          </a:xfrm>
          <a:prstGeom prst="rect">
            <a:avLst/>
          </a:prstGeom>
          <a:noFill/>
        </p:spPr>
        <p:txBody>
          <a:bodyPr wrap="square" rtlCol="0">
            <a:spAutoFit/>
          </a:bodyPr>
          <a:lstStyle/>
          <a:p>
            <a:pPr algn="ctr"/>
            <a:r>
              <a:rPr lang="en-GB"/>
              <a:t>Worried</a:t>
            </a:r>
          </a:p>
        </p:txBody>
      </p:sp>
      <p:sp>
        <p:nvSpPr>
          <p:cNvPr id="11" name="Rectangle 10">
            <a:extLst>
              <a:ext uri="{FF2B5EF4-FFF2-40B4-BE49-F238E27FC236}">
                <a16:creationId xmlns:a16="http://schemas.microsoft.com/office/drawing/2014/main" id="{27E5E2DD-9DD3-4654-9196-D472769E48DB}"/>
              </a:ext>
            </a:extLst>
          </p:cNvPr>
          <p:cNvSpPr/>
          <p:nvPr/>
        </p:nvSpPr>
        <p:spPr>
          <a:xfrm>
            <a:off x="454315" y="6264992"/>
            <a:ext cx="8229600" cy="403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763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D0A512-7C53-4FB6-9E30-34794AF1CB55}"/>
              </a:ext>
            </a:extLst>
          </p:cNvPr>
          <p:cNvSpPr>
            <a:spLocks noGrp="1"/>
          </p:cNvSpPr>
          <p:nvPr>
            <p:ph type="body" sz="quarter" idx="12"/>
          </p:nvPr>
        </p:nvSpPr>
        <p:spPr/>
        <p:txBody>
          <a:bodyPr/>
          <a:lstStyle/>
          <a:p>
            <a:r>
              <a:rPr lang="en-US">
                <a:cs typeface="Calibri"/>
              </a:rPr>
              <a:t>Pictures for Conversations</a:t>
            </a:r>
            <a:endParaRPr lang="en-US"/>
          </a:p>
        </p:txBody>
      </p:sp>
      <p:sp>
        <p:nvSpPr>
          <p:cNvPr id="3" name="Text Placeholder 2">
            <a:extLst>
              <a:ext uri="{FF2B5EF4-FFF2-40B4-BE49-F238E27FC236}">
                <a16:creationId xmlns:a16="http://schemas.microsoft.com/office/drawing/2014/main" id="{D30C96ED-6918-4E24-9937-1428E4BEEB5B}"/>
              </a:ext>
            </a:extLst>
          </p:cNvPr>
          <p:cNvSpPr>
            <a:spLocks noGrp="1"/>
          </p:cNvSpPr>
          <p:nvPr>
            <p:ph type="body" sz="quarter" idx="14"/>
          </p:nvPr>
        </p:nvSpPr>
        <p:spPr>
          <a:xfrm>
            <a:off x="467776" y="1027736"/>
            <a:ext cx="8126611" cy="4950555"/>
          </a:xfrm>
        </p:spPr>
        <p:txBody>
          <a:bodyPr/>
          <a:lstStyle/>
          <a:p>
            <a:endParaRPr lang="en-US"/>
          </a:p>
        </p:txBody>
      </p:sp>
      <p:pic>
        <p:nvPicPr>
          <p:cNvPr id="7" name="Picture 7" descr="A picture containing clipart&#10;&#10;Description automatically generated">
            <a:extLst>
              <a:ext uri="{FF2B5EF4-FFF2-40B4-BE49-F238E27FC236}">
                <a16:creationId xmlns:a16="http://schemas.microsoft.com/office/drawing/2014/main" id="{21B5042C-E633-455D-9F5D-26D2DDDE6F84}"/>
              </a:ext>
            </a:extLst>
          </p:cNvPr>
          <p:cNvPicPr>
            <a:picLocks noChangeAspect="1"/>
          </p:cNvPicPr>
          <p:nvPr/>
        </p:nvPicPr>
        <p:blipFill>
          <a:blip r:embed="rId2"/>
          <a:stretch>
            <a:fillRect/>
          </a:stretch>
        </p:blipFill>
        <p:spPr>
          <a:xfrm>
            <a:off x="468525" y="1045368"/>
            <a:ext cx="1820100" cy="1530150"/>
          </a:xfrm>
          <a:prstGeom prst="rect">
            <a:avLst/>
          </a:prstGeom>
        </p:spPr>
      </p:pic>
      <p:pic>
        <p:nvPicPr>
          <p:cNvPr id="8" name="Picture 8" descr="Icon&#10;&#10;Description automatically generated">
            <a:extLst>
              <a:ext uri="{FF2B5EF4-FFF2-40B4-BE49-F238E27FC236}">
                <a16:creationId xmlns:a16="http://schemas.microsoft.com/office/drawing/2014/main" id="{47683BE4-4ED6-4543-AD9E-3FB1CB05CE93}"/>
              </a:ext>
            </a:extLst>
          </p:cNvPr>
          <p:cNvPicPr>
            <a:picLocks noChangeAspect="1"/>
          </p:cNvPicPr>
          <p:nvPr/>
        </p:nvPicPr>
        <p:blipFill>
          <a:blip r:embed="rId3"/>
          <a:stretch>
            <a:fillRect/>
          </a:stretch>
        </p:blipFill>
        <p:spPr>
          <a:xfrm>
            <a:off x="629437" y="2645437"/>
            <a:ext cx="1486125" cy="1486125"/>
          </a:xfrm>
          <a:prstGeom prst="rect">
            <a:avLst/>
          </a:prstGeom>
        </p:spPr>
      </p:pic>
      <p:pic>
        <p:nvPicPr>
          <p:cNvPr id="9" name="Picture 9">
            <a:extLst>
              <a:ext uri="{FF2B5EF4-FFF2-40B4-BE49-F238E27FC236}">
                <a16:creationId xmlns:a16="http://schemas.microsoft.com/office/drawing/2014/main" id="{4586DC3E-7A83-4B60-A605-5BABDF056C53}"/>
              </a:ext>
            </a:extLst>
          </p:cNvPr>
          <p:cNvPicPr>
            <a:picLocks noChangeAspect="1"/>
          </p:cNvPicPr>
          <p:nvPr/>
        </p:nvPicPr>
        <p:blipFill>
          <a:blip r:embed="rId4"/>
          <a:stretch>
            <a:fillRect/>
          </a:stretch>
        </p:blipFill>
        <p:spPr>
          <a:xfrm>
            <a:off x="687563" y="4271400"/>
            <a:ext cx="1027875" cy="1717200"/>
          </a:xfrm>
          <a:prstGeom prst="rect">
            <a:avLst/>
          </a:prstGeom>
        </p:spPr>
      </p:pic>
      <p:pic>
        <p:nvPicPr>
          <p:cNvPr id="10" name="Picture 10" descr="A picture containing text, clipart&#10;&#10;Description automatically generated">
            <a:extLst>
              <a:ext uri="{FF2B5EF4-FFF2-40B4-BE49-F238E27FC236}">
                <a16:creationId xmlns:a16="http://schemas.microsoft.com/office/drawing/2014/main" id="{53D38B58-09DE-464F-BC82-A2EF5D68AFE1}"/>
              </a:ext>
            </a:extLst>
          </p:cNvPr>
          <p:cNvPicPr>
            <a:picLocks noChangeAspect="1"/>
          </p:cNvPicPr>
          <p:nvPr/>
        </p:nvPicPr>
        <p:blipFill>
          <a:blip r:embed="rId5"/>
          <a:stretch>
            <a:fillRect/>
          </a:stretch>
        </p:blipFill>
        <p:spPr>
          <a:xfrm>
            <a:off x="3083400" y="1096748"/>
            <a:ext cx="2185200" cy="1235504"/>
          </a:xfrm>
          <a:prstGeom prst="rect">
            <a:avLst/>
          </a:prstGeom>
        </p:spPr>
      </p:pic>
      <p:pic>
        <p:nvPicPr>
          <p:cNvPr id="11" name="Picture 11" descr="A picture containing calendar&#10;&#10;Description automatically generated">
            <a:extLst>
              <a:ext uri="{FF2B5EF4-FFF2-40B4-BE49-F238E27FC236}">
                <a16:creationId xmlns:a16="http://schemas.microsoft.com/office/drawing/2014/main" id="{F14ABB4E-C089-460E-84FB-07B299F4C5E4}"/>
              </a:ext>
            </a:extLst>
          </p:cNvPr>
          <p:cNvPicPr>
            <a:picLocks noChangeAspect="1"/>
          </p:cNvPicPr>
          <p:nvPr/>
        </p:nvPicPr>
        <p:blipFill>
          <a:blip r:embed="rId6"/>
          <a:stretch>
            <a:fillRect/>
          </a:stretch>
        </p:blipFill>
        <p:spPr>
          <a:xfrm>
            <a:off x="6087712" y="3721163"/>
            <a:ext cx="2314575" cy="1971675"/>
          </a:xfrm>
          <a:prstGeom prst="rect">
            <a:avLst/>
          </a:prstGeom>
        </p:spPr>
      </p:pic>
      <p:pic>
        <p:nvPicPr>
          <p:cNvPr id="13" name="Picture 13" descr="A picture containing icon&#10;&#10;Description automatically generated">
            <a:extLst>
              <a:ext uri="{FF2B5EF4-FFF2-40B4-BE49-F238E27FC236}">
                <a16:creationId xmlns:a16="http://schemas.microsoft.com/office/drawing/2014/main" id="{66CC878E-7CED-44B9-BC97-AE3FDA6310AF}"/>
              </a:ext>
            </a:extLst>
          </p:cNvPr>
          <p:cNvPicPr>
            <a:picLocks noChangeAspect="1"/>
          </p:cNvPicPr>
          <p:nvPr/>
        </p:nvPicPr>
        <p:blipFill>
          <a:blip r:embed="rId7"/>
          <a:stretch>
            <a:fillRect/>
          </a:stretch>
        </p:blipFill>
        <p:spPr>
          <a:xfrm>
            <a:off x="6063375" y="1118025"/>
            <a:ext cx="2381250" cy="1885950"/>
          </a:xfrm>
          <a:prstGeom prst="rect">
            <a:avLst/>
          </a:prstGeom>
        </p:spPr>
      </p:pic>
      <p:pic>
        <p:nvPicPr>
          <p:cNvPr id="14" name="Picture 14" descr="A picture containing diagram&#10;&#10;Description automatically generated">
            <a:extLst>
              <a:ext uri="{FF2B5EF4-FFF2-40B4-BE49-F238E27FC236}">
                <a16:creationId xmlns:a16="http://schemas.microsoft.com/office/drawing/2014/main" id="{5608EDF7-70BC-47B9-8480-1A1FDFE24D37}"/>
              </a:ext>
            </a:extLst>
          </p:cNvPr>
          <p:cNvPicPr>
            <a:picLocks noChangeAspect="1"/>
          </p:cNvPicPr>
          <p:nvPr/>
        </p:nvPicPr>
        <p:blipFill>
          <a:blip r:embed="rId8"/>
          <a:stretch>
            <a:fillRect/>
          </a:stretch>
        </p:blipFill>
        <p:spPr>
          <a:xfrm>
            <a:off x="2901225" y="5142600"/>
            <a:ext cx="1082550" cy="793800"/>
          </a:xfrm>
          <a:prstGeom prst="rect">
            <a:avLst/>
          </a:prstGeom>
        </p:spPr>
      </p:pic>
      <p:pic>
        <p:nvPicPr>
          <p:cNvPr id="15" name="Picture 15" descr="A picture containing text, clipart&#10;&#10;Description automatically generated">
            <a:extLst>
              <a:ext uri="{FF2B5EF4-FFF2-40B4-BE49-F238E27FC236}">
                <a16:creationId xmlns:a16="http://schemas.microsoft.com/office/drawing/2014/main" id="{70659647-70EB-458D-BE49-1F190BE100A1}"/>
              </a:ext>
            </a:extLst>
          </p:cNvPr>
          <p:cNvPicPr>
            <a:picLocks noChangeAspect="1"/>
          </p:cNvPicPr>
          <p:nvPr/>
        </p:nvPicPr>
        <p:blipFill>
          <a:blip r:embed="rId9"/>
          <a:stretch>
            <a:fillRect/>
          </a:stretch>
        </p:blipFill>
        <p:spPr>
          <a:xfrm>
            <a:off x="3963075" y="4278055"/>
            <a:ext cx="1217850" cy="1665975"/>
          </a:xfrm>
          <a:prstGeom prst="rect">
            <a:avLst/>
          </a:prstGeom>
        </p:spPr>
      </p:pic>
      <p:pic>
        <p:nvPicPr>
          <p:cNvPr id="16" name="Picture 16" descr="A picture containing clipart&#10;&#10;Description automatically generated">
            <a:extLst>
              <a:ext uri="{FF2B5EF4-FFF2-40B4-BE49-F238E27FC236}">
                <a16:creationId xmlns:a16="http://schemas.microsoft.com/office/drawing/2014/main" id="{2554AB76-2614-41DD-9B1B-DCCFFF6F35B1}"/>
              </a:ext>
            </a:extLst>
          </p:cNvPr>
          <p:cNvPicPr>
            <a:picLocks noChangeAspect="1"/>
          </p:cNvPicPr>
          <p:nvPr/>
        </p:nvPicPr>
        <p:blipFill>
          <a:blip r:embed="rId10"/>
          <a:stretch>
            <a:fillRect/>
          </a:stretch>
        </p:blipFill>
        <p:spPr>
          <a:xfrm>
            <a:off x="3808500" y="2458612"/>
            <a:ext cx="1320000" cy="1670775"/>
          </a:xfrm>
          <a:prstGeom prst="rect">
            <a:avLst/>
          </a:prstGeom>
        </p:spPr>
      </p:pic>
      <p:sp>
        <p:nvSpPr>
          <p:cNvPr id="17" name="Rectangle 16">
            <a:extLst>
              <a:ext uri="{FF2B5EF4-FFF2-40B4-BE49-F238E27FC236}">
                <a16:creationId xmlns:a16="http://schemas.microsoft.com/office/drawing/2014/main" id="{F24F7A27-566D-458E-8EB1-073E6B13D85F}"/>
              </a:ext>
            </a:extLst>
          </p:cNvPr>
          <p:cNvSpPr/>
          <p:nvPr/>
        </p:nvSpPr>
        <p:spPr>
          <a:xfrm>
            <a:off x="454315" y="6264992"/>
            <a:ext cx="8229600" cy="403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090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874304-B71D-4437-B429-D4D71DE67348}"/>
              </a:ext>
            </a:extLst>
          </p:cNvPr>
          <p:cNvSpPr>
            <a:spLocks noGrp="1"/>
          </p:cNvSpPr>
          <p:nvPr>
            <p:ph type="body" sz="quarter" idx="12"/>
          </p:nvPr>
        </p:nvSpPr>
        <p:spPr/>
        <p:txBody>
          <a:bodyPr/>
          <a:lstStyle/>
          <a:p>
            <a:r>
              <a:rPr lang="en-US">
                <a:cs typeface="Calibri"/>
              </a:rPr>
              <a:t>Pictures for Conversations</a:t>
            </a:r>
            <a:endParaRPr lang="en-US"/>
          </a:p>
        </p:txBody>
      </p:sp>
      <p:sp>
        <p:nvSpPr>
          <p:cNvPr id="3" name="Text Placeholder 2">
            <a:extLst>
              <a:ext uri="{FF2B5EF4-FFF2-40B4-BE49-F238E27FC236}">
                <a16:creationId xmlns:a16="http://schemas.microsoft.com/office/drawing/2014/main" id="{C43873AB-5136-4AE7-ACC2-345D0FEFFE94}"/>
              </a:ext>
            </a:extLst>
          </p:cNvPr>
          <p:cNvSpPr>
            <a:spLocks noGrp="1"/>
          </p:cNvSpPr>
          <p:nvPr>
            <p:ph type="body" sz="quarter" idx="14"/>
          </p:nvPr>
        </p:nvSpPr>
        <p:spPr>
          <a:xfrm>
            <a:off x="512776" y="1063736"/>
            <a:ext cx="8099611" cy="5004555"/>
          </a:xfrm>
        </p:spPr>
        <p:txBody>
          <a:bodyPr/>
          <a:lstStyle/>
          <a:p>
            <a:endParaRPr lang="en-US"/>
          </a:p>
        </p:txBody>
      </p:sp>
      <p:pic>
        <p:nvPicPr>
          <p:cNvPr id="5" name="Picture 5" descr="A picture containing indoor, conference room&#10;&#10;Description automatically generated">
            <a:extLst>
              <a:ext uri="{FF2B5EF4-FFF2-40B4-BE49-F238E27FC236}">
                <a16:creationId xmlns:a16="http://schemas.microsoft.com/office/drawing/2014/main" id="{D785736E-E2DF-462D-A6DD-8BE8FCC43BAB}"/>
              </a:ext>
            </a:extLst>
          </p:cNvPr>
          <p:cNvPicPr>
            <a:picLocks noChangeAspect="1"/>
          </p:cNvPicPr>
          <p:nvPr/>
        </p:nvPicPr>
        <p:blipFill>
          <a:blip r:embed="rId2"/>
          <a:stretch>
            <a:fillRect/>
          </a:stretch>
        </p:blipFill>
        <p:spPr>
          <a:xfrm>
            <a:off x="515175" y="1066125"/>
            <a:ext cx="2533650" cy="1809750"/>
          </a:xfrm>
          <a:prstGeom prst="rect">
            <a:avLst/>
          </a:prstGeom>
        </p:spPr>
      </p:pic>
      <p:pic>
        <p:nvPicPr>
          <p:cNvPr id="6" name="Picture 6" descr="A picture containing text, screenshot, display, electronics&#10;&#10;Description automatically generated">
            <a:extLst>
              <a:ext uri="{FF2B5EF4-FFF2-40B4-BE49-F238E27FC236}">
                <a16:creationId xmlns:a16="http://schemas.microsoft.com/office/drawing/2014/main" id="{8769978A-8519-4FBC-979D-49C6E6656CBC}"/>
              </a:ext>
            </a:extLst>
          </p:cNvPr>
          <p:cNvPicPr>
            <a:picLocks noChangeAspect="1"/>
          </p:cNvPicPr>
          <p:nvPr/>
        </p:nvPicPr>
        <p:blipFill>
          <a:blip r:embed="rId3"/>
          <a:stretch>
            <a:fillRect/>
          </a:stretch>
        </p:blipFill>
        <p:spPr>
          <a:xfrm>
            <a:off x="518400" y="3287509"/>
            <a:ext cx="2743200" cy="930982"/>
          </a:xfrm>
          <a:prstGeom prst="rect">
            <a:avLst/>
          </a:prstGeom>
        </p:spPr>
      </p:pic>
      <p:pic>
        <p:nvPicPr>
          <p:cNvPr id="7" name="Picture 7">
            <a:extLst>
              <a:ext uri="{FF2B5EF4-FFF2-40B4-BE49-F238E27FC236}">
                <a16:creationId xmlns:a16="http://schemas.microsoft.com/office/drawing/2014/main" id="{1DC03986-884B-43B2-8709-247738483912}"/>
              </a:ext>
            </a:extLst>
          </p:cNvPr>
          <p:cNvPicPr>
            <a:picLocks noChangeAspect="1"/>
          </p:cNvPicPr>
          <p:nvPr/>
        </p:nvPicPr>
        <p:blipFill>
          <a:blip r:embed="rId4"/>
          <a:stretch>
            <a:fillRect/>
          </a:stretch>
        </p:blipFill>
        <p:spPr>
          <a:xfrm>
            <a:off x="3730275" y="1069313"/>
            <a:ext cx="2457450" cy="1857375"/>
          </a:xfrm>
          <a:prstGeom prst="rect">
            <a:avLst/>
          </a:prstGeom>
        </p:spPr>
      </p:pic>
      <p:pic>
        <p:nvPicPr>
          <p:cNvPr id="8" name="Picture 8" descr="A picture containing clipart&#10;&#10;Description automatically generated">
            <a:extLst>
              <a:ext uri="{FF2B5EF4-FFF2-40B4-BE49-F238E27FC236}">
                <a16:creationId xmlns:a16="http://schemas.microsoft.com/office/drawing/2014/main" id="{DD825A9D-7965-4980-92B8-B737C32A6725}"/>
              </a:ext>
            </a:extLst>
          </p:cNvPr>
          <p:cNvPicPr>
            <a:picLocks noChangeAspect="1"/>
          </p:cNvPicPr>
          <p:nvPr/>
        </p:nvPicPr>
        <p:blipFill>
          <a:blip r:embed="rId5"/>
          <a:stretch>
            <a:fillRect/>
          </a:stretch>
        </p:blipFill>
        <p:spPr>
          <a:xfrm>
            <a:off x="3835050" y="3287587"/>
            <a:ext cx="2247900" cy="2028825"/>
          </a:xfrm>
          <a:prstGeom prst="rect">
            <a:avLst/>
          </a:prstGeom>
        </p:spPr>
      </p:pic>
      <p:pic>
        <p:nvPicPr>
          <p:cNvPr id="9" name="Picture 9" descr="Shape&#10;&#10;Description automatically generated">
            <a:extLst>
              <a:ext uri="{FF2B5EF4-FFF2-40B4-BE49-F238E27FC236}">
                <a16:creationId xmlns:a16="http://schemas.microsoft.com/office/drawing/2014/main" id="{FAB0E1B2-28F4-4EAF-A07D-45D30C0334D3}"/>
              </a:ext>
            </a:extLst>
          </p:cNvPr>
          <p:cNvPicPr>
            <a:picLocks noChangeAspect="1"/>
          </p:cNvPicPr>
          <p:nvPr/>
        </p:nvPicPr>
        <p:blipFill>
          <a:blip r:embed="rId6"/>
          <a:stretch>
            <a:fillRect/>
          </a:stretch>
        </p:blipFill>
        <p:spPr>
          <a:xfrm>
            <a:off x="6289950" y="4090163"/>
            <a:ext cx="2324100" cy="1971675"/>
          </a:xfrm>
          <a:prstGeom prst="rect">
            <a:avLst/>
          </a:prstGeom>
        </p:spPr>
      </p:pic>
      <p:pic>
        <p:nvPicPr>
          <p:cNvPr id="10" name="Picture 10" descr="Diagram&#10;&#10;Description automatically generated">
            <a:extLst>
              <a:ext uri="{FF2B5EF4-FFF2-40B4-BE49-F238E27FC236}">
                <a16:creationId xmlns:a16="http://schemas.microsoft.com/office/drawing/2014/main" id="{97FF0305-4C16-466C-917B-4EF4A99598C9}"/>
              </a:ext>
            </a:extLst>
          </p:cNvPr>
          <p:cNvPicPr>
            <a:picLocks noChangeAspect="1"/>
          </p:cNvPicPr>
          <p:nvPr/>
        </p:nvPicPr>
        <p:blipFill>
          <a:blip r:embed="rId7"/>
          <a:stretch>
            <a:fillRect/>
          </a:stretch>
        </p:blipFill>
        <p:spPr>
          <a:xfrm>
            <a:off x="6466200" y="1142437"/>
            <a:ext cx="2133600" cy="2143125"/>
          </a:xfrm>
          <a:prstGeom prst="rect">
            <a:avLst/>
          </a:prstGeom>
        </p:spPr>
      </p:pic>
      <p:pic>
        <p:nvPicPr>
          <p:cNvPr id="11" name="Picture 11" descr="Icon&#10;&#10;Description automatically generated">
            <a:extLst>
              <a:ext uri="{FF2B5EF4-FFF2-40B4-BE49-F238E27FC236}">
                <a16:creationId xmlns:a16="http://schemas.microsoft.com/office/drawing/2014/main" id="{08A6C885-892F-41B4-B473-B66A6BAD5CC6}"/>
              </a:ext>
            </a:extLst>
          </p:cNvPr>
          <p:cNvPicPr>
            <a:picLocks noChangeAspect="1"/>
          </p:cNvPicPr>
          <p:nvPr/>
        </p:nvPicPr>
        <p:blipFill>
          <a:blip r:embed="rId8"/>
          <a:stretch>
            <a:fillRect/>
          </a:stretch>
        </p:blipFill>
        <p:spPr>
          <a:xfrm>
            <a:off x="812181" y="4301999"/>
            <a:ext cx="1939637" cy="1743218"/>
          </a:xfrm>
          <a:prstGeom prst="rect">
            <a:avLst/>
          </a:prstGeom>
        </p:spPr>
      </p:pic>
      <p:sp>
        <p:nvSpPr>
          <p:cNvPr id="12" name="Rectangle 11">
            <a:extLst>
              <a:ext uri="{FF2B5EF4-FFF2-40B4-BE49-F238E27FC236}">
                <a16:creationId xmlns:a16="http://schemas.microsoft.com/office/drawing/2014/main" id="{3EBD10C0-DA9E-4EE5-B1EE-6B1C488B4D72}"/>
              </a:ext>
            </a:extLst>
          </p:cNvPr>
          <p:cNvSpPr/>
          <p:nvPr/>
        </p:nvSpPr>
        <p:spPr>
          <a:xfrm>
            <a:off x="454315" y="6264992"/>
            <a:ext cx="8229600" cy="403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507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_iMPOWER Master">
  <a:themeElements>
    <a:clrScheme name="Custom 2">
      <a:dk1>
        <a:srgbClr val="000000"/>
      </a:dk1>
      <a:lt1>
        <a:srgbClr val="FFFFFF"/>
      </a:lt1>
      <a:dk2>
        <a:srgbClr val="28AFA3"/>
      </a:dk2>
      <a:lt2>
        <a:srgbClr val="C9D300"/>
      </a:lt2>
      <a:accent1>
        <a:srgbClr val="E0386E"/>
      </a:accent1>
      <a:accent2>
        <a:srgbClr val="774F71"/>
      </a:accent2>
      <a:accent3>
        <a:srgbClr val="676766"/>
      </a:accent3>
      <a:accent4>
        <a:srgbClr val="193F78"/>
      </a:accent4>
      <a:accent5>
        <a:srgbClr val="00A3D9"/>
      </a:accent5>
      <a:accent6>
        <a:srgbClr val="F58023"/>
      </a:accent6>
      <a:hlink>
        <a:srgbClr val="B3B3B3"/>
      </a:hlink>
      <a:folHlink>
        <a:srgbClr val="E6E6E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iMPOWER Master">
  <a:themeElements>
    <a:clrScheme name="Custom 2">
      <a:dk1>
        <a:srgbClr val="000000"/>
      </a:dk1>
      <a:lt1>
        <a:srgbClr val="FFFFFF"/>
      </a:lt1>
      <a:dk2>
        <a:srgbClr val="28AFA3"/>
      </a:dk2>
      <a:lt2>
        <a:srgbClr val="C9D300"/>
      </a:lt2>
      <a:accent1>
        <a:srgbClr val="E0386E"/>
      </a:accent1>
      <a:accent2>
        <a:srgbClr val="774F71"/>
      </a:accent2>
      <a:accent3>
        <a:srgbClr val="676766"/>
      </a:accent3>
      <a:accent4>
        <a:srgbClr val="193F78"/>
      </a:accent4>
      <a:accent5>
        <a:srgbClr val="00A3D9"/>
      </a:accent5>
      <a:accent6>
        <a:srgbClr val="F58023"/>
      </a:accent6>
      <a:hlink>
        <a:srgbClr val="B3B3B3"/>
      </a:hlink>
      <a:folHlink>
        <a:srgbClr val="E6E6E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2DA526C702DE40ACD3D420D18090E6" ma:contentTypeVersion="12" ma:contentTypeDescription="Create a new document." ma:contentTypeScope="" ma:versionID="8859fc36540399634211978f7dd1f75b">
  <xsd:schema xmlns:xsd="http://www.w3.org/2001/XMLSchema" xmlns:xs="http://www.w3.org/2001/XMLSchema" xmlns:p="http://schemas.microsoft.com/office/2006/metadata/properties" xmlns:ns2="6111c816-4e0f-41d3-b40e-16e0de17f915" xmlns:ns3="40cb2543-a5ac-4cc7-a437-85b57170320d" targetNamespace="http://schemas.microsoft.com/office/2006/metadata/properties" ma:root="true" ma:fieldsID="55adabfffdd789fff58056f4ba51c073" ns2:_="" ns3:_="">
    <xsd:import namespace="6111c816-4e0f-41d3-b40e-16e0de17f915"/>
    <xsd:import namespace="40cb2543-a5ac-4cc7-a437-85b5717032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1c816-4e0f-41d3-b40e-16e0de17f9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cb2543-a5ac-4cc7-a437-85b57170320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6111c816-4e0f-41d3-b40e-16e0de17f915" xsi:nil="true"/>
  </documentManagement>
</p:properties>
</file>

<file path=customXml/itemProps1.xml><?xml version="1.0" encoding="utf-8"?>
<ds:datastoreItem xmlns:ds="http://schemas.openxmlformats.org/officeDocument/2006/customXml" ds:itemID="{2D6DE762-3DBC-44A4-8854-A0D98F20A83C}"/>
</file>

<file path=customXml/itemProps2.xml><?xml version="1.0" encoding="utf-8"?>
<ds:datastoreItem xmlns:ds="http://schemas.openxmlformats.org/officeDocument/2006/customXml" ds:itemID="{308ADD73-A142-4B71-AD2A-D94800D6B55F}"/>
</file>

<file path=customXml/itemProps3.xml><?xml version="1.0" encoding="utf-8"?>
<ds:datastoreItem xmlns:ds="http://schemas.openxmlformats.org/officeDocument/2006/customXml" ds:itemID="{8C56D30A-1FF5-49D8-AC50-12534410AC44}"/>
</file>

<file path=docProps/app.xml><?xml version="1.0" encoding="utf-8"?>
<Properties xmlns="http://schemas.openxmlformats.org/officeDocument/2006/extended-properties" xmlns:vt="http://schemas.openxmlformats.org/officeDocument/2006/docPropsVTypes">
  <TotalTime>330</TotalTime>
  <Words>3718</Words>
  <Application>Microsoft Office PowerPoint</Application>
  <PresentationFormat>On-screen Show (4:3)</PresentationFormat>
  <Paragraphs>411</Paragraphs>
  <Slides>15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Wingdings</vt:lpstr>
      <vt:lpstr>5_iMPOWER Master</vt:lpstr>
      <vt:lpstr>6_iMPOWER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Alton</dc:creator>
  <cp:lastModifiedBy>Rebecca Wilson</cp:lastModifiedBy>
  <cp:revision>4</cp:revision>
  <dcterms:created xsi:type="dcterms:W3CDTF">2021-12-29T11:43:09Z</dcterms:created>
  <dcterms:modified xsi:type="dcterms:W3CDTF">2022-09-15T13:38:20Z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0x010100512DA526C702DE40ACD3D420D18090E6</vt:lpwstr>
  </property>
</Properties>
</file>