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69" r:id="rId6"/>
    <p:sldMasterId id="2147483678" r:id="rId7"/>
    <p:sldMasterId id="2147483687" r:id="rId8"/>
    <p:sldMasterId id="2147483700" r:id="rId9"/>
    <p:sldMasterId id="2147483708" r:id="rId10"/>
    <p:sldMasterId id="2147483717" r:id="rId11"/>
    <p:sldMasterId id="2147483725" r:id="rId12"/>
  </p:sldMasterIdLst>
  <p:notesMasterIdLst>
    <p:notesMasterId r:id="rId26"/>
  </p:notesMasterIdLst>
  <p:sldIdLst>
    <p:sldId id="309" r:id="rId13"/>
    <p:sldId id="606" r:id="rId14"/>
    <p:sldId id="597" r:id="rId15"/>
    <p:sldId id="623" r:id="rId16"/>
    <p:sldId id="608" r:id="rId17"/>
    <p:sldId id="607" r:id="rId18"/>
    <p:sldId id="609" r:id="rId19"/>
    <p:sldId id="618" r:id="rId20"/>
    <p:sldId id="619" r:id="rId21"/>
    <p:sldId id="620" r:id="rId22"/>
    <p:sldId id="621" r:id="rId23"/>
    <p:sldId id="616" r:id="rId24"/>
    <p:sldId id="62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A974F6-FDEE-40D2-94DC-77C740F41C29}">
          <p14:sldIdLst>
            <p14:sldId id="309"/>
            <p14:sldId id="606"/>
            <p14:sldId id="597"/>
            <p14:sldId id="623"/>
            <p14:sldId id="608"/>
            <p14:sldId id="607"/>
            <p14:sldId id="609"/>
            <p14:sldId id="618"/>
            <p14:sldId id="619"/>
            <p14:sldId id="620"/>
            <p14:sldId id="621"/>
            <p14:sldId id="616"/>
            <p14:sldId id="622"/>
          </p14:sldIdLst>
        </p14:section>
        <p14:section name="Appendix" id="{04C435D7-E8C0-400F-B561-1FCC7D867EE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enaway Carolyn" initials="GC" lastIdx="3" clrIdx="0">
    <p:extLst>
      <p:ext uri="{19B8F6BF-5375-455C-9EA6-DF929625EA0E}">
        <p15:presenceInfo xmlns:p15="http://schemas.microsoft.com/office/powerpoint/2012/main" userId="S::CxGreenaway@lbbd.gov.uk::b08c82f7-7e60-4320-8cf9-890721cafe1a" providerId="AD"/>
      </p:ext>
    </p:extLst>
  </p:cmAuthor>
  <p:cmAuthor id="2" name="Bald April" initials="BA" lastIdx="2" clrIdx="1">
    <p:extLst>
      <p:ext uri="{19B8F6BF-5375-455C-9EA6-DF929625EA0E}">
        <p15:presenceInfo xmlns:p15="http://schemas.microsoft.com/office/powerpoint/2012/main" userId="S::abald@lbbd.gov.uk::3c086c1e-f510-452e-8728-7fbd7bcbbd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FCF2F2"/>
    <a:srgbClr val="FFCCCC"/>
    <a:srgbClr val="A50021"/>
    <a:srgbClr val="F8E4E4"/>
    <a:srgbClr val="800000"/>
    <a:srgbClr val="FF9900"/>
    <a:srgbClr val="0099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41E781-7691-41E1-B112-DF653D6D06AE}" v="10" dt="2020-06-26T12:22:25.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2.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presProps" Target="presProps.xml"/><Relationship Id="rId10" Type="http://schemas.openxmlformats.org/officeDocument/2006/relationships/slideMaster" Target="slideMasters/slideMaster6.xml"/><Relationship Id="rId19" Type="http://schemas.openxmlformats.org/officeDocument/2006/relationships/slide" Target="slides/slide7.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B0B795-D9F0-4BDD-9108-2211ABD66979}" type="datetimeFigureOut">
              <a:rPr lang="en-GB" smtClean="0"/>
              <a:t>26/04/2023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2EE0A4-11ED-423B-995A-D00551BCDAF9}" type="slidenum">
              <a:rPr lang="en-GB" smtClean="0"/>
              <a:t>‹#›</a:t>
            </a:fld>
            <a:endParaRPr lang="en-GB" dirty="0"/>
          </a:p>
        </p:txBody>
      </p:sp>
    </p:spTree>
    <p:extLst>
      <p:ext uri="{BB962C8B-B14F-4D97-AF65-F5344CB8AC3E}">
        <p14:creationId xmlns:p14="http://schemas.microsoft.com/office/powerpoint/2010/main" val="218617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3</a:t>
            </a:fld>
            <a:endParaRPr lang="en-GB" dirty="0"/>
          </a:p>
        </p:txBody>
      </p:sp>
    </p:spTree>
    <p:extLst>
      <p:ext uri="{BB962C8B-B14F-4D97-AF65-F5344CB8AC3E}">
        <p14:creationId xmlns:p14="http://schemas.microsoft.com/office/powerpoint/2010/main" val="1301021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4</a:t>
            </a:fld>
            <a:endParaRPr lang="en-GB" dirty="0"/>
          </a:p>
        </p:txBody>
      </p:sp>
    </p:spTree>
    <p:extLst>
      <p:ext uri="{BB962C8B-B14F-4D97-AF65-F5344CB8AC3E}">
        <p14:creationId xmlns:p14="http://schemas.microsoft.com/office/powerpoint/2010/main" val="218231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5</a:t>
            </a:fld>
            <a:endParaRPr lang="en-GB" dirty="0"/>
          </a:p>
        </p:txBody>
      </p:sp>
    </p:spTree>
    <p:extLst>
      <p:ext uri="{BB962C8B-B14F-4D97-AF65-F5344CB8AC3E}">
        <p14:creationId xmlns:p14="http://schemas.microsoft.com/office/powerpoint/2010/main" val="2702690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6</a:t>
            </a:fld>
            <a:endParaRPr lang="en-GB" dirty="0"/>
          </a:p>
        </p:txBody>
      </p:sp>
    </p:spTree>
    <p:extLst>
      <p:ext uri="{BB962C8B-B14F-4D97-AF65-F5344CB8AC3E}">
        <p14:creationId xmlns:p14="http://schemas.microsoft.com/office/powerpoint/2010/main" val="1281685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7</a:t>
            </a:fld>
            <a:endParaRPr lang="en-GB" dirty="0"/>
          </a:p>
        </p:txBody>
      </p:sp>
    </p:spTree>
    <p:extLst>
      <p:ext uri="{BB962C8B-B14F-4D97-AF65-F5344CB8AC3E}">
        <p14:creationId xmlns:p14="http://schemas.microsoft.com/office/powerpoint/2010/main" val="1078532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8</a:t>
            </a:fld>
            <a:endParaRPr lang="en-GB" dirty="0"/>
          </a:p>
        </p:txBody>
      </p:sp>
    </p:spTree>
    <p:extLst>
      <p:ext uri="{BB962C8B-B14F-4D97-AF65-F5344CB8AC3E}">
        <p14:creationId xmlns:p14="http://schemas.microsoft.com/office/powerpoint/2010/main" val="1796595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9</a:t>
            </a:fld>
            <a:endParaRPr lang="en-GB" dirty="0"/>
          </a:p>
        </p:txBody>
      </p:sp>
    </p:spTree>
    <p:extLst>
      <p:ext uri="{BB962C8B-B14F-4D97-AF65-F5344CB8AC3E}">
        <p14:creationId xmlns:p14="http://schemas.microsoft.com/office/powerpoint/2010/main" val="1055600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2EE0A4-11ED-423B-995A-D00551BCDAF9}" type="slidenum">
              <a:rPr lang="en-GB" smtClean="0"/>
              <a:t>10</a:t>
            </a:fld>
            <a:endParaRPr lang="en-GB" dirty="0"/>
          </a:p>
        </p:txBody>
      </p:sp>
    </p:spTree>
    <p:extLst>
      <p:ext uri="{BB962C8B-B14F-4D97-AF65-F5344CB8AC3E}">
        <p14:creationId xmlns:p14="http://schemas.microsoft.com/office/powerpoint/2010/main" val="1599407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C65B72-451F-40C1-BA18-EA727561C102}" type="datetimeFigureOut">
              <a:rPr lang="en-GB" smtClean="0"/>
              <a:t>26/04/2023</a:t>
            </a:fld>
            <a:endParaRPr lang="en-GB" dirty="0"/>
          </a:p>
        </p:txBody>
      </p:sp>
      <p:sp>
        <p:nvSpPr>
          <p:cNvPr id="4" name="Title 1"/>
          <p:cNvSpPr>
            <a:spLocks noGrp="1"/>
          </p:cNvSpPr>
          <p:nvPr>
            <p:ph type="ctrTitle"/>
          </p:nvPr>
        </p:nvSpPr>
        <p:spPr>
          <a:xfrm>
            <a:off x="1028700" y="4483100"/>
            <a:ext cx="10515600" cy="665162"/>
          </a:xfrm>
        </p:spPr>
        <p:txBody>
          <a:bodyPr anchor="ctr">
            <a:normAutofit/>
          </a:bodyPr>
          <a:lstStyle>
            <a:lvl1pPr algn="ctr">
              <a:defRPr sz="3600">
                <a:latin typeface="+mj-lt"/>
              </a:defRPr>
            </a:lvl1pPr>
          </a:lstStyle>
          <a:p>
            <a:r>
              <a:rPr lang="en-US"/>
              <a:t>Click to edit Master title style</a:t>
            </a:r>
            <a:endParaRPr lang="en-GB"/>
          </a:p>
        </p:txBody>
      </p:sp>
      <p:sp>
        <p:nvSpPr>
          <p:cNvPr id="5" name="Subtitle 2"/>
          <p:cNvSpPr>
            <a:spLocks noGrp="1"/>
          </p:cNvSpPr>
          <p:nvPr>
            <p:ph type="subTitle" idx="1"/>
          </p:nvPr>
        </p:nvSpPr>
        <p:spPr>
          <a:xfrm>
            <a:off x="1028700" y="5148262"/>
            <a:ext cx="10515600" cy="541338"/>
          </a:xfrm>
        </p:spPr>
        <p:txBody>
          <a:bodyPr>
            <a:normAutofit/>
          </a:bodyPr>
          <a:lstStyle>
            <a:lvl1pPr marL="0" indent="0" algn="ctr">
              <a:buNone/>
              <a:defRPr sz="24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3"/>
          <p:cNvSpPr>
            <a:spLocks noGrp="1"/>
          </p:cNvSpPr>
          <p:nvPr>
            <p:ph type="pic" sz="quarter" idx="11" hasCustomPrompt="1"/>
          </p:nvPr>
        </p:nvSpPr>
        <p:spPr>
          <a:xfrm>
            <a:off x="1549400" y="609600"/>
            <a:ext cx="9525000" cy="3759200"/>
          </a:xfrm>
        </p:spPr>
        <p:txBody>
          <a:bodyPr anchor="b"/>
          <a:lstStyle>
            <a:lvl1pPr marL="0" indent="0" algn="ctr">
              <a:buNone/>
              <a:defRPr i="1" baseline="0"/>
            </a:lvl1pPr>
          </a:lstStyle>
          <a:p>
            <a:r>
              <a:rPr lang="en-GB" i="1" dirty="0"/>
              <a:t>*Insert picture*</a:t>
            </a:r>
            <a:endParaRPr lang="en-GB" dirty="0"/>
          </a:p>
        </p:txBody>
      </p:sp>
    </p:spTree>
    <p:extLst>
      <p:ext uri="{BB962C8B-B14F-4D97-AF65-F5344CB8AC3E}">
        <p14:creationId xmlns:p14="http://schemas.microsoft.com/office/powerpoint/2010/main" val="237067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41799"/>
            <a:ext cx="10515600" cy="1071563"/>
          </a:xfrm>
        </p:spPr>
        <p:txBody>
          <a:bodyPr anchor="ctr">
            <a:normAutofit/>
          </a:bodyPr>
          <a:lstStyle>
            <a:lvl1pPr algn="l">
              <a:defRPr sz="3600">
                <a:latin typeface="+mj-lt"/>
              </a:defRPr>
            </a:lvl1pPr>
          </a:lstStyle>
          <a:p>
            <a:r>
              <a:rPr lang="en-US"/>
              <a:t>Click to edit Master title style</a:t>
            </a:r>
            <a:endParaRPr lang="en-GB"/>
          </a:p>
        </p:txBody>
      </p:sp>
      <p:sp>
        <p:nvSpPr>
          <p:cNvPr id="3" name="Subtitle 2"/>
          <p:cNvSpPr>
            <a:spLocks noGrp="1"/>
          </p:cNvSpPr>
          <p:nvPr>
            <p:ph type="subTitle" idx="1"/>
          </p:nvPr>
        </p:nvSpPr>
        <p:spPr>
          <a:xfrm>
            <a:off x="838200" y="5405438"/>
            <a:ext cx="10515600" cy="665162"/>
          </a:xfrm>
        </p:spPr>
        <p:txBody>
          <a:bodyPr>
            <a:normAutofit/>
          </a:bodyPr>
          <a:lstStyle>
            <a:lvl1pPr marL="0" indent="0" algn="l">
              <a:buNone/>
              <a:defRPr sz="28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73006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mj-lt"/>
              </a:defRPr>
            </a:lvl1pPr>
          </a:lstStyle>
          <a:p>
            <a:r>
              <a:rPr lang="en-US"/>
              <a:t>Click to edit Master title style</a:t>
            </a:r>
            <a:endParaRPr lang="en-GB"/>
          </a:p>
        </p:txBody>
      </p:sp>
      <p:sp>
        <p:nvSpPr>
          <p:cNvPr id="3" name="Content Placeholder 2"/>
          <p:cNvSpPr>
            <a:spLocks noGrp="1"/>
          </p:cNvSpPr>
          <p:nvPr>
            <p:ph idx="1"/>
          </p:nvPr>
        </p:nvSpPr>
        <p:spPr>
          <a:xfrm>
            <a:off x="330200" y="1187450"/>
            <a:ext cx="11518900" cy="4921250"/>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84302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3432957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330200" y="1203325"/>
            <a:ext cx="5664200" cy="3967082"/>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p:cNvSpPr>
            <a:spLocks noGrp="1"/>
          </p:cNvSpPr>
          <p:nvPr>
            <p:ph sz="half" idx="10"/>
          </p:nvPr>
        </p:nvSpPr>
        <p:spPr>
          <a:xfrm>
            <a:off x="6184900" y="1203325"/>
            <a:ext cx="56642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45201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2437670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6072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j-lt"/>
              </a:defRPr>
            </a:lvl1pPr>
          </a:lstStyle>
          <a:p>
            <a:r>
              <a:rPr lang="en-US"/>
              <a:t>Click to edit Master title style</a:t>
            </a:r>
            <a:endParaRPr lang="en-GB"/>
          </a:p>
        </p:txBody>
      </p:sp>
      <p:sp>
        <p:nvSpPr>
          <p:cNvPr id="8" name="Table Placeholder 7"/>
          <p:cNvSpPr>
            <a:spLocks noGrp="1"/>
          </p:cNvSpPr>
          <p:nvPr>
            <p:ph type="tbl" sz="quarter" idx="13"/>
          </p:nvPr>
        </p:nvSpPr>
        <p:spPr>
          <a:xfrm>
            <a:off x="330200" y="1211032"/>
            <a:ext cx="115189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4169975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B68947B-7657-4012-91BA-6ECFDF7569D8}" type="datetimeFigureOut">
              <a:rPr lang="en-GB" smtClean="0"/>
              <a:t>26/04/2023</a:t>
            </a:fld>
            <a:endParaRPr lang="en-GB" dirty="0"/>
          </a:p>
        </p:txBody>
      </p:sp>
      <p:sp>
        <p:nvSpPr>
          <p:cNvPr id="4" name="Title 1"/>
          <p:cNvSpPr>
            <a:spLocks noGrp="1"/>
          </p:cNvSpPr>
          <p:nvPr>
            <p:ph type="ctrTitle"/>
          </p:nvPr>
        </p:nvSpPr>
        <p:spPr>
          <a:xfrm>
            <a:off x="1028700" y="4483100"/>
            <a:ext cx="10515600" cy="665162"/>
          </a:xfrm>
        </p:spPr>
        <p:txBody>
          <a:bodyPr anchor="ctr">
            <a:normAutofit/>
          </a:bodyPr>
          <a:lstStyle>
            <a:lvl1pPr algn="ctr">
              <a:defRPr sz="3600">
                <a:latin typeface="+mj-lt"/>
              </a:defRPr>
            </a:lvl1pPr>
          </a:lstStyle>
          <a:p>
            <a:r>
              <a:rPr lang="en-US"/>
              <a:t>Click to edit Master title style</a:t>
            </a:r>
            <a:endParaRPr lang="en-GB"/>
          </a:p>
        </p:txBody>
      </p:sp>
      <p:sp>
        <p:nvSpPr>
          <p:cNvPr id="5" name="Subtitle 2"/>
          <p:cNvSpPr>
            <a:spLocks noGrp="1"/>
          </p:cNvSpPr>
          <p:nvPr>
            <p:ph type="subTitle" idx="1"/>
          </p:nvPr>
        </p:nvSpPr>
        <p:spPr>
          <a:xfrm>
            <a:off x="1028700" y="5148262"/>
            <a:ext cx="10515600" cy="541338"/>
          </a:xfrm>
        </p:spPr>
        <p:txBody>
          <a:bodyPr>
            <a:normAutofit/>
          </a:bodyPr>
          <a:lstStyle>
            <a:lvl1pPr marL="0" indent="0" algn="ctr">
              <a:buNone/>
              <a:defRPr sz="24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3"/>
          <p:cNvSpPr>
            <a:spLocks noGrp="1"/>
          </p:cNvSpPr>
          <p:nvPr>
            <p:ph type="pic" sz="quarter" idx="11" hasCustomPrompt="1"/>
          </p:nvPr>
        </p:nvSpPr>
        <p:spPr>
          <a:xfrm>
            <a:off x="1549400" y="609600"/>
            <a:ext cx="9525000" cy="3759200"/>
          </a:xfrm>
        </p:spPr>
        <p:txBody>
          <a:bodyPr anchor="b"/>
          <a:lstStyle>
            <a:lvl1pPr marL="0" indent="0" algn="ctr">
              <a:buNone/>
              <a:defRPr i="1" baseline="0"/>
            </a:lvl1pPr>
          </a:lstStyle>
          <a:p>
            <a:r>
              <a:rPr lang="en-GB" i="1" dirty="0"/>
              <a:t>*Insert picture*</a:t>
            </a:r>
            <a:endParaRPr lang="en-GB" dirty="0"/>
          </a:p>
        </p:txBody>
      </p:sp>
    </p:spTree>
    <p:extLst>
      <p:ext uri="{BB962C8B-B14F-4D97-AF65-F5344CB8AC3E}">
        <p14:creationId xmlns:p14="http://schemas.microsoft.com/office/powerpoint/2010/main" val="1013773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41799"/>
            <a:ext cx="10515600" cy="1071563"/>
          </a:xfrm>
        </p:spPr>
        <p:txBody>
          <a:bodyPr anchor="ctr">
            <a:normAutofit/>
          </a:bodyPr>
          <a:lstStyle>
            <a:lvl1pPr algn="l">
              <a:defRPr sz="3600">
                <a:latin typeface="+mj-lt"/>
              </a:defRPr>
            </a:lvl1pPr>
          </a:lstStyle>
          <a:p>
            <a:r>
              <a:rPr lang="en-US"/>
              <a:t>Click to edit Master title style</a:t>
            </a:r>
            <a:endParaRPr lang="en-GB"/>
          </a:p>
        </p:txBody>
      </p:sp>
      <p:sp>
        <p:nvSpPr>
          <p:cNvPr id="3" name="Subtitle 2"/>
          <p:cNvSpPr>
            <a:spLocks noGrp="1"/>
          </p:cNvSpPr>
          <p:nvPr>
            <p:ph type="subTitle" idx="1"/>
          </p:nvPr>
        </p:nvSpPr>
        <p:spPr>
          <a:xfrm>
            <a:off x="838200" y="5405438"/>
            <a:ext cx="10515600" cy="665162"/>
          </a:xfrm>
        </p:spPr>
        <p:txBody>
          <a:bodyPr>
            <a:normAutofit/>
          </a:bodyPr>
          <a:lstStyle>
            <a:lvl1pPr marL="0" indent="0" algn="l">
              <a:buNone/>
              <a:defRPr sz="28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192378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mj-lt"/>
              </a:defRPr>
            </a:lvl1pPr>
          </a:lstStyle>
          <a:p>
            <a:r>
              <a:rPr lang="en-US"/>
              <a:t>Click to edit Master title style</a:t>
            </a:r>
            <a:endParaRPr lang="en-GB"/>
          </a:p>
        </p:txBody>
      </p:sp>
      <p:sp>
        <p:nvSpPr>
          <p:cNvPr id="3" name="Content Placeholder 2"/>
          <p:cNvSpPr>
            <a:spLocks noGrp="1"/>
          </p:cNvSpPr>
          <p:nvPr>
            <p:ph idx="1"/>
          </p:nvPr>
        </p:nvSpPr>
        <p:spPr>
          <a:xfrm>
            <a:off x="330200" y="1187450"/>
            <a:ext cx="11518900" cy="4921250"/>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4120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41799"/>
            <a:ext cx="10515600" cy="1071563"/>
          </a:xfrm>
        </p:spPr>
        <p:txBody>
          <a:bodyPr anchor="ctr">
            <a:normAutofit/>
          </a:bodyPr>
          <a:lstStyle>
            <a:lvl1pPr algn="l">
              <a:defRPr sz="3600">
                <a:latin typeface="+mj-lt"/>
              </a:defRPr>
            </a:lvl1pPr>
          </a:lstStyle>
          <a:p>
            <a:r>
              <a:rPr lang="en-US"/>
              <a:t>Click to edit Master title style</a:t>
            </a:r>
            <a:endParaRPr lang="en-GB"/>
          </a:p>
        </p:txBody>
      </p:sp>
      <p:sp>
        <p:nvSpPr>
          <p:cNvPr id="3" name="Subtitle 2"/>
          <p:cNvSpPr>
            <a:spLocks noGrp="1"/>
          </p:cNvSpPr>
          <p:nvPr>
            <p:ph type="subTitle" idx="1"/>
          </p:nvPr>
        </p:nvSpPr>
        <p:spPr>
          <a:xfrm>
            <a:off x="838200" y="5405438"/>
            <a:ext cx="10515600" cy="665162"/>
          </a:xfrm>
        </p:spPr>
        <p:txBody>
          <a:bodyPr>
            <a:normAutofit/>
          </a:bodyPr>
          <a:lstStyle>
            <a:lvl1pPr marL="0" indent="0" algn="l">
              <a:buNone/>
              <a:defRPr sz="28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539286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42869415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330200" y="1203325"/>
            <a:ext cx="5664200" cy="3967082"/>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p:cNvSpPr>
            <a:spLocks noGrp="1"/>
          </p:cNvSpPr>
          <p:nvPr>
            <p:ph sz="half" idx="10"/>
          </p:nvPr>
        </p:nvSpPr>
        <p:spPr>
          <a:xfrm>
            <a:off x="6184900" y="1203325"/>
            <a:ext cx="56642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57865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1611769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187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j-lt"/>
              </a:defRPr>
            </a:lvl1pPr>
          </a:lstStyle>
          <a:p>
            <a:r>
              <a:rPr lang="en-US"/>
              <a:t>Click to edit Master title style</a:t>
            </a:r>
            <a:endParaRPr lang="en-GB"/>
          </a:p>
        </p:txBody>
      </p:sp>
      <p:sp>
        <p:nvSpPr>
          <p:cNvPr id="8" name="Table Placeholder 7"/>
          <p:cNvSpPr>
            <a:spLocks noGrp="1"/>
          </p:cNvSpPr>
          <p:nvPr>
            <p:ph type="tbl" sz="quarter" idx="13"/>
          </p:nvPr>
        </p:nvSpPr>
        <p:spPr>
          <a:xfrm>
            <a:off x="330200" y="1211032"/>
            <a:ext cx="115189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2787358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8D65A8-7FC8-4843-B6AA-D8C936B7E03C}" type="datetimeFigureOut">
              <a:rPr lang="en-GB" smtClean="0"/>
              <a:t>26/04/2023</a:t>
            </a:fld>
            <a:endParaRPr lang="en-GB" dirty="0"/>
          </a:p>
        </p:txBody>
      </p:sp>
      <p:sp>
        <p:nvSpPr>
          <p:cNvPr id="4" name="Title 1"/>
          <p:cNvSpPr>
            <a:spLocks noGrp="1"/>
          </p:cNvSpPr>
          <p:nvPr>
            <p:ph type="ctrTitle"/>
          </p:nvPr>
        </p:nvSpPr>
        <p:spPr>
          <a:xfrm>
            <a:off x="1028700" y="4483100"/>
            <a:ext cx="10515600" cy="665162"/>
          </a:xfrm>
        </p:spPr>
        <p:txBody>
          <a:bodyPr anchor="ctr">
            <a:normAutofit/>
          </a:bodyPr>
          <a:lstStyle>
            <a:lvl1pPr algn="ctr">
              <a:defRPr sz="3600">
                <a:latin typeface="+mj-lt"/>
              </a:defRPr>
            </a:lvl1pPr>
          </a:lstStyle>
          <a:p>
            <a:r>
              <a:rPr lang="en-US"/>
              <a:t>Click to edit Master title style</a:t>
            </a:r>
            <a:endParaRPr lang="en-GB"/>
          </a:p>
        </p:txBody>
      </p:sp>
      <p:sp>
        <p:nvSpPr>
          <p:cNvPr id="5" name="Subtitle 2"/>
          <p:cNvSpPr>
            <a:spLocks noGrp="1"/>
          </p:cNvSpPr>
          <p:nvPr>
            <p:ph type="subTitle" idx="1"/>
          </p:nvPr>
        </p:nvSpPr>
        <p:spPr>
          <a:xfrm>
            <a:off x="1028700" y="5148262"/>
            <a:ext cx="10515600" cy="541338"/>
          </a:xfrm>
        </p:spPr>
        <p:txBody>
          <a:bodyPr>
            <a:normAutofit/>
          </a:bodyPr>
          <a:lstStyle>
            <a:lvl1pPr marL="0" indent="0" algn="ctr">
              <a:buNone/>
              <a:defRPr sz="24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3"/>
          <p:cNvSpPr>
            <a:spLocks noGrp="1"/>
          </p:cNvSpPr>
          <p:nvPr>
            <p:ph type="pic" sz="quarter" idx="11" hasCustomPrompt="1"/>
          </p:nvPr>
        </p:nvSpPr>
        <p:spPr>
          <a:xfrm>
            <a:off x="1549400" y="609600"/>
            <a:ext cx="9525000" cy="3759200"/>
          </a:xfrm>
        </p:spPr>
        <p:txBody>
          <a:bodyPr anchor="b"/>
          <a:lstStyle>
            <a:lvl1pPr marL="0" indent="0" algn="ctr">
              <a:buNone/>
              <a:defRPr i="1" baseline="0"/>
            </a:lvl1pPr>
          </a:lstStyle>
          <a:p>
            <a:r>
              <a:rPr lang="en-GB" i="1" dirty="0"/>
              <a:t>*Insert picture*</a:t>
            </a:r>
            <a:endParaRPr lang="en-GB" dirty="0"/>
          </a:p>
        </p:txBody>
      </p:sp>
    </p:spTree>
    <p:extLst>
      <p:ext uri="{BB962C8B-B14F-4D97-AF65-F5344CB8AC3E}">
        <p14:creationId xmlns:p14="http://schemas.microsoft.com/office/powerpoint/2010/main" val="12760556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41799"/>
            <a:ext cx="10515600" cy="1071563"/>
          </a:xfrm>
        </p:spPr>
        <p:txBody>
          <a:bodyPr anchor="ctr">
            <a:normAutofit/>
          </a:bodyPr>
          <a:lstStyle>
            <a:lvl1pPr algn="l">
              <a:defRPr sz="3600">
                <a:latin typeface="+mj-lt"/>
              </a:defRPr>
            </a:lvl1pPr>
          </a:lstStyle>
          <a:p>
            <a:r>
              <a:rPr lang="en-US"/>
              <a:t>Click to edit Master title style</a:t>
            </a:r>
            <a:endParaRPr lang="en-GB"/>
          </a:p>
        </p:txBody>
      </p:sp>
      <p:sp>
        <p:nvSpPr>
          <p:cNvPr id="3" name="Subtitle 2"/>
          <p:cNvSpPr>
            <a:spLocks noGrp="1"/>
          </p:cNvSpPr>
          <p:nvPr>
            <p:ph type="subTitle" idx="1"/>
          </p:nvPr>
        </p:nvSpPr>
        <p:spPr>
          <a:xfrm>
            <a:off x="838200" y="5405438"/>
            <a:ext cx="10515600" cy="665162"/>
          </a:xfrm>
        </p:spPr>
        <p:txBody>
          <a:bodyPr>
            <a:normAutofit/>
          </a:bodyPr>
          <a:lstStyle>
            <a:lvl1pPr marL="0" indent="0" algn="l">
              <a:buNone/>
              <a:defRPr sz="28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717544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mj-lt"/>
              </a:defRPr>
            </a:lvl1pPr>
          </a:lstStyle>
          <a:p>
            <a:r>
              <a:rPr lang="en-US"/>
              <a:t>Click to edit Master title style</a:t>
            </a:r>
            <a:endParaRPr lang="en-GB"/>
          </a:p>
        </p:txBody>
      </p:sp>
      <p:sp>
        <p:nvSpPr>
          <p:cNvPr id="3" name="Content Placeholder 2"/>
          <p:cNvSpPr>
            <a:spLocks noGrp="1"/>
          </p:cNvSpPr>
          <p:nvPr>
            <p:ph idx="1"/>
          </p:nvPr>
        </p:nvSpPr>
        <p:spPr>
          <a:xfrm>
            <a:off x="330200" y="1187450"/>
            <a:ext cx="11518900" cy="4921250"/>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314118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1225370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330200" y="1203325"/>
            <a:ext cx="5664200" cy="3967082"/>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p:cNvSpPr>
            <a:spLocks noGrp="1"/>
          </p:cNvSpPr>
          <p:nvPr>
            <p:ph sz="half" idx="10"/>
          </p:nvPr>
        </p:nvSpPr>
        <p:spPr>
          <a:xfrm>
            <a:off x="6184900" y="1203325"/>
            <a:ext cx="56642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0989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mj-lt"/>
              </a:defRPr>
            </a:lvl1pPr>
          </a:lstStyle>
          <a:p>
            <a:r>
              <a:rPr lang="en-US"/>
              <a:t>Click to edit Master title style</a:t>
            </a:r>
            <a:endParaRPr lang="en-GB"/>
          </a:p>
        </p:txBody>
      </p:sp>
      <p:sp>
        <p:nvSpPr>
          <p:cNvPr id="3" name="Content Placeholder 2"/>
          <p:cNvSpPr>
            <a:spLocks noGrp="1"/>
          </p:cNvSpPr>
          <p:nvPr>
            <p:ph idx="1"/>
          </p:nvPr>
        </p:nvSpPr>
        <p:spPr>
          <a:xfrm>
            <a:off x="330200" y="1187450"/>
            <a:ext cx="11518900" cy="4921250"/>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05680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3550787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6016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j-lt"/>
              </a:defRPr>
            </a:lvl1pPr>
          </a:lstStyle>
          <a:p>
            <a:r>
              <a:rPr lang="en-US"/>
              <a:t>Click to edit Master title style</a:t>
            </a:r>
            <a:endParaRPr lang="en-GB"/>
          </a:p>
        </p:txBody>
      </p:sp>
      <p:sp>
        <p:nvSpPr>
          <p:cNvPr id="8" name="Table Placeholder 7"/>
          <p:cNvSpPr>
            <a:spLocks noGrp="1"/>
          </p:cNvSpPr>
          <p:nvPr>
            <p:ph type="tbl" sz="quarter" idx="13"/>
          </p:nvPr>
        </p:nvSpPr>
        <p:spPr>
          <a:xfrm>
            <a:off x="330200" y="1211032"/>
            <a:ext cx="115189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34581326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14406323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31975797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n-lt"/>
              </a:defRPr>
            </a:lvl1p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a:xfrm>
            <a:off x="4724400" y="6356350"/>
            <a:ext cx="2743200" cy="365125"/>
          </a:xfrm>
          <a:prstGeom prst="rect">
            <a:avLst/>
          </a:prstGeom>
        </p:spPr>
        <p:txBody>
          <a:bodyPr/>
          <a:lstStyle/>
          <a:p>
            <a:fld id="{A4E709D7-7C53-402F-95B3-BF8637643949}" type="slidenum">
              <a:rPr lang="en-GB" smtClean="0">
                <a:solidFill>
                  <a:prstClr val="black">
                    <a:tint val="75000"/>
                  </a:prstClr>
                </a:solidFill>
              </a:rPr>
              <a:pPr/>
              <a:t>‹#›</a:t>
            </a:fld>
            <a:endParaRPr lang="en-GB" dirty="0">
              <a:solidFill>
                <a:prstClr val="black">
                  <a:tint val="75000"/>
                </a:prstClr>
              </a:solidFill>
            </a:endParaRPr>
          </a:p>
        </p:txBody>
      </p:sp>
      <p:sp>
        <p:nvSpPr>
          <p:cNvPr id="8" name="Table Placeholder 7"/>
          <p:cNvSpPr>
            <a:spLocks noGrp="1"/>
          </p:cNvSpPr>
          <p:nvPr>
            <p:ph type="tbl" sz="quarter" idx="13"/>
          </p:nvPr>
        </p:nvSpPr>
        <p:spPr>
          <a:xfrm>
            <a:off x="838200" y="1181100"/>
            <a:ext cx="105156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18151975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n-lt"/>
              </a:defRPr>
            </a:lvl1p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a:xfrm>
            <a:off x="4724400" y="6356350"/>
            <a:ext cx="2743200" cy="365125"/>
          </a:xfrm>
          <a:prstGeom prst="rect">
            <a:avLst/>
          </a:prstGeom>
        </p:spPr>
        <p:txBody>
          <a:bodyPr/>
          <a:lstStyle/>
          <a:p>
            <a:fld id="{A4E709D7-7C53-402F-95B3-BF8637643949}" type="slidenum">
              <a:rPr lang="en-GB" smtClean="0">
                <a:solidFill>
                  <a:prstClr val="black">
                    <a:tint val="75000"/>
                  </a:prstClr>
                </a:solidFill>
              </a:rPr>
              <a:pPr/>
              <a:t>‹#›</a:t>
            </a:fld>
            <a:endParaRPr lang="en-GB" dirty="0">
              <a:solidFill>
                <a:prstClr val="black">
                  <a:tint val="75000"/>
                </a:prstClr>
              </a:solidFill>
            </a:endParaRPr>
          </a:p>
        </p:txBody>
      </p:sp>
      <p:sp>
        <p:nvSpPr>
          <p:cNvPr id="8" name="Table Placeholder 7"/>
          <p:cNvSpPr>
            <a:spLocks noGrp="1"/>
          </p:cNvSpPr>
          <p:nvPr>
            <p:ph type="tbl" sz="quarter" idx="13"/>
          </p:nvPr>
        </p:nvSpPr>
        <p:spPr>
          <a:xfrm>
            <a:off x="838200" y="1181100"/>
            <a:ext cx="105156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7733450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22363"/>
            <a:ext cx="10515600" cy="2387600"/>
          </a:xfrm>
        </p:spPr>
        <p:txBody>
          <a:bodyPr anchor="ctr">
            <a:normAutofit/>
          </a:bodyPr>
          <a:lstStyle>
            <a:lvl1pPr algn="l">
              <a:defRPr sz="3600"/>
            </a:lvl1pPr>
          </a:lstStyle>
          <a:p>
            <a:r>
              <a:rPr lang="en-US"/>
              <a:t>Click to edit Master title style</a:t>
            </a:r>
            <a:endParaRPr lang="en-GB"/>
          </a:p>
        </p:txBody>
      </p:sp>
      <p:sp>
        <p:nvSpPr>
          <p:cNvPr id="3" name="Subtitle 2"/>
          <p:cNvSpPr>
            <a:spLocks noGrp="1"/>
          </p:cNvSpPr>
          <p:nvPr>
            <p:ph type="subTitle" idx="1"/>
          </p:nvPr>
        </p:nvSpPr>
        <p:spPr>
          <a:xfrm>
            <a:off x="838200" y="3602038"/>
            <a:ext cx="10515600" cy="1655762"/>
          </a:xfrm>
        </p:spPr>
        <p:txBody>
          <a:bodyPr>
            <a:normAutofit/>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116620" y="5925768"/>
            <a:ext cx="2075380" cy="928768"/>
          </a:xfrm>
          <a:prstGeom prst="rect">
            <a:avLst/>
          </a:prstGeom>
        </p:spPr>
      </p:pic>
    </p:spTree>
    <p:extLst>
      <p:ext uri="{BB962C8B-B14F-4D97-AF65-F5344CB8AC3E}">
        <p14:creationId xmlns:p14="http://schemas.microsoft.com/office/powerpoint/2010/main" val="24721080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n-lt"/>
              </a:defRPr>
            </a:lvl1pPr>
          </a:lstStyle>
          <a:p>
            <a:r>
              <a:rPr lang="en-US"/>
              <a:t>Click to edit Master title style</a:t>
            </a:r>
            <a:endParaRPr lang="en-GB"/>
          </a:p>
        </p:txBody>
      </p:sp>
      <p:sp>
        <p:nvSpPr>
          <p:cNvPr id="3" name="Content Placeholder 2"/>
          <p:cNvSpPr>
            <a:spLocks noGrp="1"/>
          </p:cNvSpPr>
          <p:nvPr>
            <p:ph idx="1"/>
          </p:nvPr>
        </p:nvSpPr>
        <p:spPr>
          <a:xfrm>
            <a:off x="838200" y="1200150"/>
            <a:ext cx="10515600" cy="4592557"/>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116620" y="5929232"/>
            <a:ext cx="2075380" cy="928768"/>
          </a:xfrm>
          <a:prstGeom prst="rect">
            <a:avLst/>
          </a:prstGeom>
        </p:spPr>
      </p:pic>
    </p:spTree>
    <p:extLst>
      <p:ext uri="{BB962C8B-B14F-4D97-AF65-F5344CB8AC3E}">
        <p14:creationId xmlns:p14="http://schemas.microsoft.com/office/powerpoint/2010/main" val="5151187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40790" y="6149269"/>
            <a:ext cx="2013734" cy="44516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982149" y="5907466"/>
            <a:ext cx="2075380" cy="928768"/>
          </a:xfrm>
          <a:prstGeom prst="rect">
            <a:avLst/>
          </a:prstGeom>
        </p:spPr>
      </p:pic>
    </p:spTree>
    <p:extLst>
      <p:ext uri="{BB962C8B-B14F-4D97-AF65-F5344CB8AC3E}">
        <p14:creationId xmlns:p14="http://schemas.microsoft.com/office/powerpoint/2010/main" val="189401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28037039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3200" kern="1200" dirty="0">
                <a:solidFill>
                  <a:srgbClr val="C00000"/>
                </a:solidFill>
                <a:latin typeface="+mn-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838200" y="1825625"/>
            <a:ext cx="51816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932065" y="5891966"/>
            <a:ext cx="2075380" cy="928768"/>
          </a:xfrm>
          <a:prstGeom prst="rect">
            <a:avLst/>
          </a:prstGeom>
        </p:spPr>
      </p:pic>
    </p:spTree>
    <p:extLst>
      <p:ext uri="{BB962C8B-B14F-4D97-AF65-F5344CB8AC3E}">
        <p14:creationId xmlns:p14="http://schemas.microsoft.com/office/powerpoint/2010/main" val="27366829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3200" kern="1200" dirty="0">
                <a:solidFill>
                  <a:srgbClr val="C00000"/>
                </a:solidFill>
                <a:latin typeface="+mn-lt"/>
                <a:ea typeface="+mj-ea"/>
                <a:cs typeface="Arial" panose="020B0604020202020204" pitchFamily="34" charset="0"/>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4E709D7-7C53-402F-95B3-BF863764394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069188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002320" y="5891966"/>
            <a:ext cx="2075380" cy="928768"/>
          </a:xfrm>
          <a:prstGeom prst="rect">
            <a:avLst/>
          </a:prstGeom>
        </p:spPr>
      </p:pic>
    </p:spTree>
    <p:extLst>
      <p:ext uri="{BB962C8B-B14F-4D97-AF65-F5344CB8AC3E}">
        <p14:creationId xmlns:p14="http://schemas.microsoft.com/office/powerpoint/2010/main" val="11338742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n-lt"/>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4E709D7-7C53-402F-95B3-BF8637643949}" type="slidenum">
              <a:rPr lang="en-GB" smtClean="0">
                <a:solidFill>
                  <a:prstClr val="black">
                    <a:tint val="75000"/>
                  </a:prstClr>
                </a:solidFill>
              </a:rPr>
              <a:pPr/>
              <a:t>‹#›</a:t>
            </a:fld>
            <a:endParaRPr lang="en-GB" dirty="0">
              <a:solidFill>
                <a:prstClr val="black">
                  <a:tint val="75000"/>
                </a:prstClr>
              </a:solidFill>
            </a:endParaRPr>
          </a:p>
        </p:txBody>
      </p:sp>
      <p:sp>
        <p:nvSpPr>
          <p:cNvPr id="8" name="Table Placeholder 7"/>
          <p:cNvSpPr>
            <a:spLocks noGrp="1"/>
          </p:cNvSpPr>
          <p:nvPr>
            <p:ph type="tbl" sz="quarter" idx="13"/>
          </p:nvPr>
        </p:nvSpPr>
        <p:spPr>
          <a:xfrm>
            <a:off x="838200" y="1181100"/>
            <a:ext cx="105156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434207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30200" y="6311755"/>
            <a:ext cx="2743200" cy="365125"/>
          </a:xfrm>
          <a:prstGeom prst="rect">
            <a:avLst/>
          </a:prstGeom>
        </p:spPr>
        <p:txBody>
          <a:bodyPr/>
          <a:lstStyle/>
          <a:p>
            <a:fld id="{9E4C2527-8DBB-4944-9394-7317B17D9C40}" type="datetimeFigureOut">
              <a:rPr lang="en-GB" smtClean="0">
                <a:solidFill>
                  <a:srgbClr val="0C0C0C"/>
                </a:solidFill>
              </a:rPr>
              <a:pPr/>
              <a:t>26/04/2023</a:t>
            </a:fld>
            <a:endParaRPr lang="en-GB" dirty="0">
              <a:solidFill>
                <a:srgbClr val="0C0C0C"/>
              </a:solidFill>
            </a:endParaRPr>
          </a:p>
        </p:txBody>
      </p:sp>
      <p:sp>
        <p:nvSpPr>
          <p:cNvPr id="4" name="Title 1"/>
          <p:cNvSpPr>
            <a:spLocks noGrp="1"/>
          </p:cNvSpPr>
          <p:nvPr>
            <p:ph type="ctrTitle"/>
          </p:nvPr>
        </p:nvSpPr>
        <p:spPr>
          <a:xfrm>
            <a:off x="1028700" y="4483100"/>
            <a:ext cx="10515600" cy="665162"/>
          </a:xfrm>
        </p:spPr>
        <p:txBody>
          <a:bodyPr anchor="ctr">
            <a:normAutofit/>
          </a:bodyPr>
          <a:lstStyle>
            <a:lvl1pPr algn="ctr">
              <a:defRPr sz="3600">
                <a:latin typeface="+mj-lt"/>
              </a:defRPr>
            </a:lvl1pPr>
          </a:lstStyle>
          <a:p>
            <a:r>
              <a:rPr lang="en-US"/>
              <a:t>Click to edit Master title style</a:t>
            </a:r>
            <a:endParaRPr lang="en-GB"/>
          </a:p>
        </p:txBody>
      </p:sp>
      <p:sp>
        <p:nvSpPr>
          <p:cNvPr id="5" name="Subtitle 2"/>
          <p:cNvSpPr>
            <a:spLocks noGrp="1"/>
          </p:cNvSpPr>
          <p:nvPr>
            <p:ph type="subTitle" idx="1"/>
          </p:nvPr>
        </p:nvSpPr>
        <p:spPr>
          <a:xfrm>
            <a:off x="1028700" y="5148262"/>
            <a:ext cx="10515600" cy="541338"/>
          </a:xfrm>
        </p:spPr>
        <p:txBody>
          <a:bodyPr>
            <a:normAutofit/>
          </a:bodyPr>
          <a:lstStyle>
            <a:lvl1pPr marL="0" indent="0" algn="ctr">
              <a:buNone/>
              <a:defRPr sz="24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3"/>
          <p:cNvSpPr>
            <a:spLocks noGrp="1"/>
          </p:cNvSpPr>
          <p:nvPr>
            <p:ph type="pic" sz="quarter" idx="11" hasCustomPrompt="1"/>
          </p:nvPr>
        </p:nvSpPr>
        <p:spPr>
          <a:xfrm>
            <a:off x="1549400" y="609600"/>
            <a:ext cx="9525000" cy="3759200"/>
          </a:xfrm>
        </p:spPr>
        <p:txBody>
          <a:bodyPr anchor="b"/>
          <a:lstStyle>
            <a:lvl1pPr marL="0" indent="0" algn="ctr">
              <a:buNone/>
              <a:defRPr i="1" baseline="0"/>
            </a:lvl1pPr>
          </a:lstStyle>
          <a:p>
            <a:r>
              <a:rPr lang="en-GB" i="1" dirty="0"/>
              <a:t>*Insert picture*</a:t>
            </a:r>
            <a:endParaRPr lang="en-GB" dirty="0"/>
          </a:p>
        </p:txBody>
      </p:sp>
    </p:spTree>
    <p:extLst>
      <p:ext uri="{BB962C8B-B14F-4D97-AF65-F5344CB8AC3E}">
        <p14:creationId xmlns:p14="http://schemas.microsoft.com/office/powerpoint/2010/main" val="14655527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41799"/>
            <a:ext cx="10515600" cy="1071563"/>
          </a:xfrm>
        </p:spPr>
        <p:txBody>
          <a:bodyPr anchor="ctr">
            <a:normAutofit/>
          </a:bodyPr>
          <a:lstStyle>
            <a:lvl1pPr algn="l">
              <a:defRPr sz="3600">
                <a:latin typeface="+mj-lt"/>
              </a:defRPr>
            </a:lvl1pPr>
          </a:lstStyle>
          <a:p>
            <a:r>
              <a:rPr lang="en-US"/>
              <a:t>Click to edit Master title style</a:t>
            </a:r>
            <a:endParaRPr lang="en-GB"/>
          </a:p>
        </p:txBody>
      </p:sp>
      <p:sp>
        <p:nvSpPr>
          <p:cNvPr id="3" name="Subtitle 2"/>
          <p:cNvSpPr>
            <a:spLocks noGrp="1"/>
          </p:cNvSpPr>
          <p:nvPr>
            <p:ph type="subTitle" idx="1"/>
          </p:nvPr>
        </p:nvSpPr>
        <p:spPr>
          <a:xfrm>
            <a:off x="838200" y="5405438"/>
            <a:ext cx="10515600" cy="665162"/>
          </a:xfrm>
        </p:spPr>
        <p:txBody>
          <a:bodyPr>
            <a:normAutofit/>
          </a:bodyPr>
          <a:lstStyle>
            <a:lvl1pPr marL="0" indent="0" algn="l">
              <a:buNone/>
              <a:defRPr sz="28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6024488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6509" y="129995"/>
            <a:ext cx="11518900" cy="649288"/>
          </a:xfrm>
        </p:spPr>
        <p:txBody>
          <a:bodyPr>
            <a:normAutofit/>
          </a:bodyPr>
          <a:lstStyle>
            <a:lvl1pPr>
              <a:defRPr sz="2800">
                <a:latin typeface="+mj-lt"/>
              </a:defRPr>
            </a:lvl1pPr>
          </a:lstStyle>
          <a:p>
            <a:r>
              <a:rPr lang="en-US"/>
              <a:t>Click to edit Master title style</a:t>
            </a:r>
            <a:endParaRPr lang="en-GB"/>
          </a:p>
        </p:txBody>
      </p:sp>
      <p:sp>
        <p:nvSpPr>
          <p:cNvPr id="3" name="Content Placeholder 2"/>
          <p:cNvSpPr>
            <a:spLocks noGrp="1"/>
          </p:cNvSpPr>
          <p:nvPr>
            <p:ph idx="1"/>
          </p:nvPr>
        </p:nvSpPr>
        <p:spPr>
          <a:xfrm>
            <a:off x="186509" y="926193"/>
            <a:ext cx="11518900" cy="4921250"/>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141822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37585817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330200" y="1203325"/>
            <a:ext cx="5664200" cy="3967082"/>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p:cNvSpPr>
            <a:spLocks noGrp="1"/>
          </p:cNvSpPr>
          <p:nvPr>
            <p:ph sz="half" idx="10"/>
          </p:nvPr>
        </p:nvSpPr>
        <p:spPr>
          <a:xfrm>
            <a:off x="6184900" y="1203325"/>
            <a:ext cx="56642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656513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427162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330200" y="1203325"/>
            <a:ext cx="5664200" cy="3967082"/>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p:cNvSpPr>
            <a:spLocks noGrp="1"/>
          </p:cNvSpPr>
          <p:nvPr>
            <p:ph sz="half" idx="10"/>
          </p:nvPr>
        </p:nvSpPr>
        <p:spPr>
          <a:xfrm>
            <a:off x="6184900" y="1203325"/>
            <a:ext cx="56642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783507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898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j-lt"/>
              </a:defRPr>
            </a:lvl1pPr>
          </a:lstStyle>
          <a:p>
            <a:r>
              <a:rPr lang="en-US"/>
              <a:t>Click to edit Master title style</a:t>
            </a:r>
            <a:endParaRPr lang="en-GB"/>
          </a:p>
        </p:txBody>
      </p:sp>
      <p:sp>
        <p:nvSpPr>
          <p:cNvPr id="8" name="Table Placeholder 7"/>
          <p:cNvSpPr>
            <a:spLocks noGrp="1"/>
          </p:cNvSpPr>
          <p:nvPr>
            <p:ph type="tbl" sz="quarter" idx="13"/>
          </p:nvPr>
        </p:nvSpPr>
        <p:spPr>
          <a:xfrm>
            <a:off x="330200" y="1211032"/>
            <a:ext cx="115189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1778019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rgbClr val="800000"/>
                </a:solidFill>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29122B2-9B0D-4D6B-A683-177A5B454D20}"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10599" y="6356350"/>
            <a:ext cx="2202543" cy="365125"/>
          </a:xfrm>
        </p:spPr>
        <p:txBody>
          <a:bodyPr/>
          <a:lstStyle/>
          <a:p>
            <a:fld id="{9E87DCF3-9063-4743-964C-7D8B973370AE}"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805160" y="6225510"/>
            <a:ext cx="1386840" cy="620635"/>
          </a:xfrm>
          <a:prstGeom prst="rect">
            <a:avLst/>
          </a:prstGeom>
        </p:spPr>
      </p:pic>
    </p:spTree>
    <p:extLst>
      <p:ext uri="{BB962C8B-B14F-4D97-AF65-F5344CB8AC3E}">
        <p14:creationId xmlns:p14="http://schemas.microsoft.com/office/powerpoint/2010/main" val="24550947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7" name="Picture 2" descr="V&amp;P_Powerpoint_v3_PG3.pd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938"/>
            <a:ext cx="12192000" cy="685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sz="quarter" idx="10" hasCustomPrompt="1"/>
          </p:nvPr>
        </p:nvSpPr>
        <p:spPr>
          <a:xfrm>
            <a:off x="889000" y="306785"/>
            <a:ext cx="10602384" cy="574675"/>
          </a:xfrm>
        </p:spPr>
        <p:txBody>
          <a:bodyPr>
            <a:normAutofit/>
          </a:bodyPr>
          <a:lstStyle>
            <a:lvl1pPr algn="r">
              <a:defRPr sz="2800"/>
            </a:lvl1pPr>
          </a:lstStyle>
          <a:p>
            <a:pPr lvl="0"/>
            <a:r>
              <a:rPr lang="en-GB"/>
              <a:t>Title</a:t>
            </a:r>
          </a:p>
        </p:txBody>
      </p:sp>
      <p:sp>
        <p:nvSpPr>
          <p:cNvPr id="5" name="Text Placeholder 4"/>
          <p:cNvSpPr>
            <a:spLocks noGrp="1"/>
          </p:cNvSpPr>
          <p:nvPr>
            <p:ph type="body" sz="quarter" idx="11" hasCustomPrompt="1"/>
          </p:nvPr>
        </p:nvSpPr>
        <p:spPr>
          <a:xfrm>
            <a:off x="889000" y="1270000"/>
            <a:ext cx="10602384" cy="3511550"/>
          </a:xfrm>
        </p:spPr>
        <p:txBody>
          <a:bodyPr>
            <a:normAutofit/>
          </a:bodyPr>
          <a:lstStyle>
            <a:lvl1pPr>
              <a:defRPr sz="1800"/>
            </a:lvl1pPr>
          </a:lstStyle>
          <a:p>
            <a:pPr lvl="0"/>
            <a:r>
              <a:rPr lang="en-GB"/>
              <a:t>Text or image</a:t>
            </a:r>
            <a:endParaRPr lang="en-US"/>
          </a:p>
        </p:txBody>
      </p:sp>
    </p:spTree>
    <p:extLst>
      <p:ext uri="{BB962C8B-B14F-4D97-AF65-F5344CB8AC3E}">
        <p14:creationId xmlns:p14="http://schemas.microsoft.com/office/powerpoint/2010/main" val="4195285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30200" y="6311755"/>
            <a:ext cx="2743200" cy="365125"/>
          </a:xfrm>
          <a:prstGeom prst="rect">
            <a:avLst/>
          </a:prstGeom>
        </p:spPr>
        <p:txBody>
          <a:bodyPr/>
          <a:lstStyle/>
          <a:p>
            <a:fld id="{9E4C2527-8DBB-4944-9394-7317B17D9C40}" type="datetimeFigureOut">
              <a:rPr lang="en-GB" smtClean="0">
                <a:solidFill>
                  <a:srgbClr val="0C0C0C"/>
                </a:solidFill>
              </a:rPr>
              <a:pPr/>
              <a:t>26/04/2023</a:t>
            </a:fld>
            <a:endParaRPr lang="en-GB" dirty="0">
              <a:solidFill>
                <a:srgbClr val="0C0C0C"/>
              </a:solidFill>
            </a:endParaRPr>
          </a:p>
        </p:txBody>
      </p:sp>
      <p:sp>
        <p:nvSpPr>
          <p:cNvPr id="4" name="Title 1"/>
          <p:cNvSpPr>
            <a:spLocks noGrp="1"/>
          </p:cNvSpPr>
          <p:nvPr>
            <p:ph type="ctrTitle"/>
          </p:nvPr>
        </p:nvSpPr>
        <p:spPr>
          <a:xfrm>
            <a:off x="1028700" y="4483100"/>
            <a:ext cx="10515600" cy="665162"/>
          </a:xfrm>
        </p:spPr>
        <p:txBody>
          <a:bodyPr anchor="ctr">
            <a:normAutofit/>
          </a:bodyPr>
          <a:lstStyle>
            <a:lvl1pPr algn="ctr">
              <a:defRPr sz="3600">
                <a:latin typeface="+mj-lt"/>
              </a:defRPr>
            </a:lvl1pPr>
          </a:lstStyle>
          <a:p>
            <a:r>
              <a:rPr lang="en-US"/>
              <a:t>Click to edit Master title style</a:t>
            </a:r>
            <a:endParaRPr lang="en-GB"/>
          </a:p>
        </p:txBody>
      </p:sp>
      <p:sp>
        <p:nvSpPr>
          <p:cNvPr id="5" name="Subtitle 2"/>
          <p:cNvSpPr>
            <a:spLocks noGrp="1"/>
          </p:cNvSpPr>
          <p:nvPr>
            <p:ph type="subTitle" idx="1"/>
          </p:nvPr>
        </p:nvSpPr>
        <p:spPr>
          <a:xfrm>
            <a:off x="1028700" y="5148262"/>
            <a:ext cx="10515600" cy="541338"/>
          </a:xfrm>
        </p:spPr>
        <p:txBody>
          <a:bodyPr>
            <a:normAutofit/>
          </a:bodyPr>
          <a:lstStyle>
            <a:lvl1pPr marL="0" indent="0" algn="ctr">
              <a:buNone/>
              <a:defRPr sz="24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3"/>
          <p:cNvSpPr>
            <a:spLocks noGrp="1"/>
          </p:cNvSpPr>
          <p:nvPr>
            <p:ph type="pic" sz="quarter" idx="11" hasCustomPrompt="1"/>
          </p:nvPr>
        </p:nvSpPr>
        <p:spPr>
          <a:xfrm>
            <a:off x="1549400" y="609600"/>
            <a:ext cx="9525000" cy="3759200"/>
          </a:xfrm>
        </p:spPr>
        <p:txBody>
          <a:bodyPr anchor="b"/>
          <a:lstStyle>
            <a:lvl1pPr marL="0" indent="0" algn="ctr">
              <a:buNone/>
              <a:defRPr i="1" baseline="0"/>
            </a:lvl1pPr>
          </a:lstStyle>
          <a:p>
            <a:r>
              <a:rPr lang="en-GB" i="1" dirty="0"/>
              <a:t>*Insert picture*</a:t>
            </a:r>
            <a:endParaRPr lang="en-GB" dirty="0"/>
          </a:p>
        </p:txBody>
      </p:sp>
    </p:spTree>
    <p:extLst>
      <p:ext uri="{BB962C8B-B14F-4D97-AF65-F5344CB8AC3E}">
        <p14:creationId xmlns:p14="http://schemas.microsoft.com/office/powerpoint/2010/main" val="11069031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41799"/>
            <a:ext cx="10515600" cy="1071563"/>
          </a:xfrm>
        </p:spPr>
        <p:txBody>
          <a:bodyPr anchor="ctr">
            <a:normAutofit/>
          </a:bodyPr>
          <a:lstStyle>
            <a:lvl1pPr algn="l">
              <a:defRPr sz="3600">
                <a:latin typeface="+mj-lt"/>
              </a:defRPr>
            </a:lvl1pPr>
          </a:lstStyle>
          <a:p>
            <a:r>
              <a:rPr lang="en-US"/>
              <a:t>Click to edit Master title style</a:t>
            </a:r>
            <a:endParaRPr lang="en-GB"/>
          </a:p>
        </p:txBody>
      </p:sp>
      <p:sp>
        <p:nvSpPr>
          <p:cNvPr id="3" name="Subtitle 2"/>
          <p:cNvSpPr>
            <a:spLocks noGrp="1"/>
          </p:cNvSpPr>
          <p:nvPr>
            <p:ph type="subTitle" idx="1"/>
          </p:nvPr>
        </p:nvSpPr>
        <p:spPr>
          <a:xfrm>
            <a:off x="838200" y="5405438"/>
            <a:ext cx="10515600" cy="665162"/>
          </a:xfrm>
        </p:spPr>
        <p:txBody>
          <a:bodyPr>
            <a:normAutofit/>
          </a:bodyPr>
          <a:lstStyle>
            <a:lvl1pPr marL="0" indent="0" algn="l">
              <a:buNone/>
              <a:defRPr sz="28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1024703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6509" y="129995"/>
            <a:ext cx="11518900" cy="649288"/>
          </a:xfrm>
        </p:spPr>
        <p:txBody>
          <a:bodyPr>
            <a:normAutofit/>
          </a:bodyPr>
          <a:lstStyle>
            <a:lvl1pPr>
              <a:defRPr sz="2800">
                <a:latin typeface="+mj-lt"/>
              </a:defRPr>
            </a:lvl1pPr>
          </a:lstStyle>
          <a:p>
            <a:r>
              <a:rPr lang="en-US"/>
              <a:t>Click to edit Master title style</a:t>
            </a:r>
            <a:endParaRPr lang="en-GB"/>
          </a:p>
        </p:txBody>
      </p:sp>
      <p:sp>
        <p:nvSpPr>
          <p:cNvPr id="3" name="Content Placeholder 2"/>
          <p:cNvSpPr>
            <a:spLocks noGrp="1"/>
          </p:cNvSpPr>
          <p:nvPr>
            <p:ph idx="1"/>
          </p:nvPr>
        </p:nvSpPr>
        <p:spPr>
          <a:xfrm>
            <a:off x="186509" y="926193"/>
            <a:ext cx="11518900" cy="4921250"/>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622437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643062"/>
          </a:xfrm>
        </p:spPr>
        <p:txBody>
          <a:bodyPr anchor="ctr">
            <a:normAutofit/>
          </a:bodyPr>
          <a:lstStyle>
            <a:lvl1pPr>
              <a:defRPr sz="3600"/>
            </a:lvl1pPr>
          </a:lstStyle>
          <a:p>
            <a:r>
              <a:rPr lang="en-US"/>
              <a:t>Click to edit Master title style</a:t>
            </a:r>
            <a:endParaRPr lang="en-GB"/>
          </a:p>
        </p:txBody>
      </p:sp>
    </p:spTree>
    <p:extLst>
      <p:ext uri="{BB962C8B-B14F-4D97-AF65-F5344CB8AC3E}">
        <p14:creationId xmlns:p14="http://schemas.microsoft.com/office/powerpoint/2010/main" val="42402088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330200" y="1203325"/>
            <a:ext cx="5664200" cy="3967082"/>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p:cNvSpPr>
            <a:spLocks noGrp="1"/>
          </p:cNvSpPr>
          <p:nvPr>
            <p:ph sz="half" idx="10"/>
          </p:nvPr>
        </p:nvSpPr>
        <p:spPr>
          <a:xfrm>
            <a:off x="6184900" y="1203325"/>
            <a:ext cx="5664200" cy="3967082"/>
          </a:xfrm>
        </p:spPr>
        <p:txBody>
          <a:bodyPr/>
          <a:lstStyle>
            <a:lvl1pPr>
              <a:defRPr sz="2800"/>
            </a:lvl1pPr>
            <a:lvl2pPr>
              <a:defRPr sz="2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3002477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111156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GB" sz="2800" kern="1200" dirty="0">
                <a:solidFill>
                  <a:srgbClr val="C00000"/>
                </a:solidFill>
                <a:latin typeface="+mj-lt"/>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13141794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3964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j-lt"/>
              </a:defRPr>
            </a:lvl1pPr>
          </a:lstStyle>
          <a:p>
            <a:r>
              <a:rPr lang="en-US"/>
              <a:t>Click to edit Master title style</a:t>
            </a:r>
            <a:endParaRPr lang="en-GB"/>
          </a:p>
        </p:txBody>
      </p:sp>
      <p:sp>
        <p:nvSpPr>
          <p:cNvPr id="8" name="Table Placeholder 7"/>
          <p:cNvSpPr>
            <a:spLocks noGrp="1"/>
          </p:cNvSpPr>
          <p:nvPr>
            <p:ph type="tbl" sz="quarter" idx="13"/>
          </p:nvPr>
        </p:nvSpPr>
        <p:spPr>
          <a:xfrm>
            <a:off x="330200" y="1211032"/>
            <a:ext cx="115189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292719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49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j-lt"/>
              </a:defRPr>
            </a:lvl1pPr>
          </a:lstStyle>
          <a:p>
            <a:r>
              <a:rPr lang="en-US"/>
              <a:t>Click to edit Master title style</a:t>
            </a:r>
            <a:endParaRPr lang="en-GB"/>
          </a:p>
        </p:txBody>
      </p:sp>
      <p:sp>
        <p:nvSpPr>
          <p:cNvPr id="8" name="Table Placeholder 7"/>
          <p:cNvSpPr>
            <a:spLocks noGrp="1"/>
          </p:cNvSpPr>
          <p:nvPr>
            <p:ph type="tbl" sz="quarter" idx="13"/>
          </p:nvPr>
        </p:nvSpPr>
        <p:spPr>
          <a:xfrm>
            <a:off x="330200" y="1211032"/>
            <a:ext cx="11518900" cy="4902200"/>
          </a:xfrm>
        </p:spPr>
        <p:txBody>
          <a:bodyPr/>
          <a:lstStyle/>
          <a:p>
            <a:r>
              <a:rPr lang="en-US" dirty="0"/>
              <a:t>Click icon to add table</a:t>
            </a:r>
            <a:endParaRPr lang="en-GB" dirty="0"/>
          </a:p>
        </p:txBody>
      </p:sp>
    </p:spTree>
    <p:extLst>
      <p:ext uri="{BB962C8B-B14F-4D97-AF65-F5344CB8AC3E}">
        <p14:creationId xmlns:p14="http://schemas.microsoft.com/office/powerpoint/2010/main" val="277602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B68947B-7657-4012-91BA-6ECFDF7569D8}" type="datetimeFigureOut">
              <a:rPr lang="en-GB" smtClean="0">
                <a:solidFill>
                  <a:srgbClr val="0C0C0C">
                    <a:tint val="75000"/>
                  </a:srgbClr>
                </a:solidFill>
              </a:rPr>
              <a:pPr/>
              <a:t>26/04/2023</a:t>
            </a:fld>
            <a:endParaRPr lang="en-GB" dirty="0">
              <a:solidFill>
                <a:srgbClr val="0C0C0C">
                  <a:tint val="75000"/>
                </a:srgbClr>
              </a:solidFill>
            </a:endParaRPr>
          </a:p>
        </p:txBody>
      </p:sp>
      <p:sp>
        <p:nvSpPr>
          <p:cNvPr id="4" name="Title 1"/>
          <p:cNvSpPr>
            <a:spLocks noGrp="1"/>
          </p:cNvSpPr>
          <p:nvPr>
            <p:ph type="ctrTitle"/>
          </p:nvPr>
        </p:nvSpPr>
        <p:spPr>
          <a:xfrm>
            <a:off x="1028700" y="4483100"/>
            <a:ext cx="10515600" cy="665162"/>
          </a:xfrm>
        </p:spPr>
        <p:txBody>
          <a:bodyPr anchor="ctr">
            <a:normAutofit/>
          </a:bodyPr>
          <a:lstStyle>
            <a:lvl1pPr algn="ctr">
              <a:defRPr sz="3600">
                <a:latin typeface="+mj-lt"/>
              </a:defRPr>
            </a:lvl1pPr>
          </a:lstStyle>
          <a:p>
            <a:r>
              <a:rPr lang="en-US"/>
              <a:t>Click to edit Master title style</a:t>
            </a:r>
            <a:endParaRPr lang="en-GB"/>
          </a:p>
        </p:txBody>
      </p:sp>
      <p:sp>
        <p:nvSpPr>
          <p:cNvPr id="5" name="Subtitle 2"/>
          <p:cNvSpPr>
            <a:spLocks noGrp="1"/>
          </p:cNvSpPr>
          <p:nvPr>
            <p:ph type="subTitle" idx="1"/>
          </p:nvPr>
        </p:nvSpPr>
        <p:spPr>
          <a:xfrm>
            <a:off x="1028700" y="5148262"/>
            <a:ext cx="10515600" cy="541338"/>
          </a:xfrm>
        </p:spPr>
        <p:txBody>
          <a:bodyPr>
            <a:normAutofit/>
          </a:bodyPr>
          <a:lstStyle>
            <a:lvl1pPr marL="0" indent="0" algn="ctr">
              <a:buNone/>
              <a:defRPr sz="24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3"/>
          <p:cNvSpPr>
            <a:spLocks noGrp="1"/>
          </p:cNvSpPr>
          <p:nvPr>
            <p:ph type="pic" sz="quarter" idx="11" hasCustomPrompt="1"/>
          </p:nvPr>
        </p:nvSpPr>
        <p:spPr>
          <a:xfrm>
            <a:off x="1549400" y="609600"/>
            <a:ext cx="9525000" cy="3759200"/>
          </a:xfrm>
        </p:spPr>
        <p:txBody>
          <a:bodyPr anchor="b"/>
          <a:lstStyle>
            <a:lvl1pPr marL="0" indent="0" algn="ctr">
              <a:buNone/>
              <a:defRPr i="1" baseline="0"/>
            </a:lvl1pPr>
          </a:lstStyle>
          <a:p>
            <a:r>
              <a:rPr lang="en-GB" i="1" dirty="0"/>
              <a:t>*Insert picture*</a:t>
            </a:r>
            <a:endParaRPr lang="en-GB" dirty="0"/>
          </a:p>
        </p:txBody>
      </p:sp>
    </p:spTree>
    <p:extLst>
      <p:ext uri="{BB962C8B-B14F-4D97-AF65-F5344CB8AC3E}">
        <p14:creationId xmlns:p14="http://schemas.microsoft.com/office/powerpoint/2010/main" val="307742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5.png"/><Relationship Id="rId4" Type="http://schemas.openxmlformats.org/officeDocument/2006/relationships/slideLayout" Target="../slideLayouts/slideLayout47.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3.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5" Type="http://schemas.openxmlformats.org/officeDocument/2006/relationships/slideLayout" Target="../slideLayouts/slideLayout58.xml"/><Relationship Id="rId10" Type="http://schemas.openxmlformats.org/officeDocument/2006/relationships/image" Target="../media/image7.png"/><Relationship Id="rId4" Type="http://schemas.openxmlformats.org/officeDocument/2006/relationships/slideLayout" Target="../slideLayouts/slideLayout57.xml"/><Relationship Id="rId9"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cstate="print">
            <a:extLst>
              <a:ext uri="{28A0092B-C50C-407E-A947-70E740481C1C}">
                <a14:useLocalDpi xmlns:a14="http://schemas.microsoft.com/office/drawing/2010/main" val="0"/>
              </a:ext>
            </a:extLst>
          </a:blip>
          <a:srcRect l="4198" t="9880" r="4421" b="9431"/>
          <a:stretch/>
        </p:blipFill>
        <p:spPr>
          <a:xfrm>
            <a:off x="10604500" y="6184899"/>
            <a:ext cx="1574800" cy="622301"/>
          </a:xfrm>
          <a:prstGeom prst="rect">
            <a:avLst/>
          </a:prstGeom>
        </p:spPr>
      </p:pic>
      <p:sp>
        <p:nvSpPr>
          <p:cNvPr id="2" name="Title Placeholder 1"/>
          <p:cNvSpPr>
            <a:spLocks noGrp="1"/>
          </p:cNvSpPr>
          <p:nvPr>
            <p:ph type="title"/>
          </p:nvPr>
        </p:nvSpPr>
        <p:spPr>
          <a:xfrm>
            <a:off x="330200" y="365126"/>
            <a:ext cx="115189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30200" y="1200151"/>
            <a:ext cx="11518900" cy="49085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9" name="Date Placeholder 8"/>
          <p:cNvSpPr>
            <a:spLocks noGrp="1"/>
          </p:cNvSpPr>
          <p:nvPr>
            <p:ph type="dt" sz="half" idx="2"/>
          </p:nvPr>
        </p:nvSpPr>
        <p:spPr>
          <a:xfrm>
            <a:off x="330200" y="631175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65B72-451F-40C1-BA18-EA727561C102}" type="datetimeFigureOut">
              <a:rPr lang="en-GB" smtClean="0"/>
              <a:t>26/04/2023</a:t>
            </a:fld>
            <a:endParaRPr lang="en-GB" dirty="0"/>
          </a:p>
        </p:txBody>
      </p:sp>
    </p:spTree>
    <p:extLst>
      <p:ext uri="{BB962C8B-B14F-4D97-AF65-F5344CB8AC3E}">
        <p14:creationId xmlns:p14="http://schemas.microsoft.com/office/powerpoint/2010/main" val="559399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2800" b="0" kern="1200">
          <a:solidFill>
            <a:srgbClr val="C00000"/>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cstate="print">
            <a:extLst>
              <a:ext uri="{28A0092B-C50C-407E-A947-70E740481C1C}">
                <a14:useLocalDpi xmlns:a14="http://schemas.microsoft.com/office/drawing/2010/main" val="0"/>
              </a:ext>
            </a:extLst>
          </a:blip>
          <a:srcRect l="4198" t="9880" r="4421" b="9431"/>
          <a:stretch/>
        </p:blipFill>
        <p:spPr>
          <a:xfrm>
            <a:off x="10604500" y="6184899"/>
            <a:ext cx="1574800" cy="622301"/>
          </a:xfrm>
          <a:prstGeom prst="rect">
            <a:avLst/>
          </a:prstGeom>
        </p:spPr>
      </p:pic>
      <p:sp>
        <p:nvSpPr>
          <p:cNvPr id="2" name="Title Placeholder 1"/>
          <p:cNvSpPr>
            <a:spLocks noGrp="1"/>
          </p:cNvSpPr>
          <p:nvPr>
            <p:ph type="title"/>
          </p:nvPr>
        </p:nvSpPr>
        <p:spPr>
          <a:xfrm>
            <a:off x="330200" y="365126"/>
            <a:ext cx="115189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30200" y="1200151"/>
            <a:ext cx="11518900" cy="49085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9" name="Date Placeholder 8"/>
          <p:cNvSpPr>
            <a:spLocks noGrp="1"/>
          </p:cNvSpPr>
          <p:nvPr>
            <p:ph type="dt" sz="half" idx="2"/>
          </p:nvPr>
        </p:nvSpPr>
        <p:spPr>
          <a:xfrm>
            <a:off x="330200" y="631175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8947B-7657-4012-91BA-6ECFDF7569D8}" type="datetimeFigureOut">
              <a:rPr lang="en-GB" smtClean="0">
                <a:solidFill>
                  <a:srgbClr val="0C0C0C">
                    <a:tint val="75000"/>
                  </a:srgbClr>
                </a:solidFill>
              </a:rPr>
              <a:pPr/>
              <a:t>26/04/2023</a:t>
            </a:fld>
            <a:endParaRPr lang="en-GB" dirty="0">
              <a:solidFill>
                <a:srgbClr val="0C0C0C">
                  <a:tint val="75000"/>
                </a:srgbClr>
              </a:solidFill>
            </a:endParaRPr>
          </a:p>
        </p:txBody>
      </p:sp>
    </p:spTree>
    <p:extLst>
      <p:ext uri="{BB962C8B-B14F-4D97-AF65-F5344CB8AC3E}">
        <p14:creationId xmlns:p14="http://schemas.microsoft.com/office/powerpoint/2010/main" val="39194713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914400" rtl="0" eaLnBrk="1" latinLnBrk="0" hangingPunct="1">
        <a:lnSpc>
          <a:spcPct val="90000"/>
        </a:lnSpc>
        <a:spcBef>
          <a:spcPct val="0"/>
        </a:spcBef>
        <a:buNone/>
        <a:defRPr sz="2800" b="0" kern="1200">
          <a:solidFill>
            <a:srgbClr val="C00000"/>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0" y="365126"/>
            <a:ext cx="115189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30200" y="1200151"/>
            <a:ext cx="11518900" cy="49085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9" name="Date Placeholder 8"/>
          <p:cNvSpPr>
            <a:spLocks noGrp="1"/>
          </p:cNvSpPr>
          <p:nvPr>
            <p:ph type="dt" sz="half" idx="2"/>
          </p:nvPr>
        </p:nvSpPr>
        <p:spPr>
          <a:xfrm>
            <a:off x="330200" y="631175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8947B-7657-4012-91BA-6ECFDF7569D8}" type="datetimeFigureOut">
              <a:rPr lang="en-GB" smtClean="0"/>
              <a:t>26/04/2023</a:t>
            </a:fld>
            <a:endParaRPr lang="en-GB" dirty="0"/>
          </a:p>
        </p:txBody>
      </p:sp>
    </p:spTree>
    <p:extLst>
      <p:ext uri="{BB962C8B-B14F-4D97-AF65-F5344CB8AC3E}">
        <p14:creationId xmlns:p14="http://schemas.microsoft.com/office/powerpoint/2010/main" val="29536329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txStyles>
    <p:titleStyle>
      <a:lvl1pPr algn="l" defTabSz="914400" rtl="0" eaLnBrk="1" latinLnBrk="0" hangingPunct="1">
        <a:lnSpc>
          <a:spcPct val="90000"/>
        </a:lnSpc>
        <a:spcBef>
          <a:spcPct val="0"/>
        </a:spcBef>
        <a:buNone/>
        <a:defRPr sz="2800" b="0" kern="1200">
          <a:solidFill>
            <a:srgbClr val="C00000"/>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0" y="365126"/>
            <a:ext cx="115189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30200" y="1200151"/>
            <a:ext cx="11518900" cy="49085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9" name="Date Placeholder 8"/>
          <p:cNvSpPr>
            <a:spLocks noGrp="1"/>
          </p:cNvSpPr>
          <p:nvPr>
            <p:ph type="dt" sz="half" idx="2"/>
          </p:nvPr>
        </p:nvSpPr>
        <p:spPr>
          <a:xfrm>
            <a:off x="330200" y="631175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D65A8-7FC8-4843-B6AA-D8C936B7E03C}" type="datetimeFigureOut">
              <a:rPr lang="en-GB" smtClean="0"/>
              <a:t>26/04/2023</a:t>
            </a:fld>
            <a:endParaRPr lang="en-GB" dirty="0"/>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718800" y="6247288"/>
            <a:ext cx="1422400" cy="556592"/>
          </a:xfrm>
          <a:prstGeom prst="rect">
            <a:avLst/>
          </a:prstGeom>
        </p:spPr>
      </p:pic>
    </p:spTree>
    <p:extLst>
      <p:ext uri="{BB962C8B-B14F-4D97-AF65-F5344CB8AC3E}">
        <p14:creationId xmlns:p14="http://schemas.microsoft.com/office/powerpoint/2010/main" val="121903317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2800" b="0" kern="1200">
          <a:solidFill>
            <a:srgbClr val="C00000"/>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200150"/>
            <a:ext cx="10515600" cy="49768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61F34-6F16-4FF2-A0E1-38B680FF3EE0}" type="datetimeFigureOut">
              <a:rPr lang="en-GB" smtClean="0">
                <a:solidFill>
                  <a:prstClr val="black">
                    <a:tint val="75000"/>
                  </a:prstClr>
                </a:solidFill>
              </a:rPr>
              <a:pPr/>
              <a:t>26/04/2023</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709D7-7C53-402F-95B3-BF863764394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7195126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xStyles>
    <p:titleStyle>
      <a:lvl1pPr algn="l" defTabSz="914400" rtl="0" eaLnBrk="1" latinLnBrk="0" hangingPunct="1">
        <a:lnSpc>
          <a:spcPct val="90000"/>
        </a:lnSpc>
        <a:spcBef>
          <a:spcPct val="0"/>
        </a:spcBef>
        <a:buNone/>
        <a:defRPr sz="3200" kern="1200">
          <a:solidFill>
            <a:srgbClr val="C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0" y="365126"/>
            <a:ext cx="115189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30200" y="1200151"/>
            <a:ext cx="11518900" cy="49085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724607" y="6242185"/>
            <a:ext cx="1384663" cy="541749"/>
          </a:xfrm>
          <a:prstGeom prst="rect">
            <a:avLst/>
          </a:prstGeom>
        </p:spPr>
      </p:pic>
    </p:spTree>
    <p:extLst>
      <p:ext uri="{BB962C8B-B14F-4D97-AF65-F5344CB8AC3E}">
        <p14:creationId xmlns:p14="http://schemas.microsoft.com/office/powerpoint/2010/main" val="31578288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Lst>
  <p:txStyles>
    <p:titleStyle>
      <a:lvl1pPr algn="l" defTabSz="914400" rtl="0" eaLnBrk="1" latinLnBrk="0" hangingPunct="1">
        <a:lnSpc>
          <a:spcPct val="90000"/>
        </a:lnSpc>
        <a:spcBef>
          <a:spcPct val="0"/>
        </a:spcBef>
        <a:buNone/>
        <a:defRPr sz="2800" b="0" kern="1200">
          <a:solidFill>
            <a:srgbClr val="C00000"/>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122B2-9B0D-4D6B-A683-177A5B454D20}" type="datetimeFigureOut">
              <a:rPr lang="en-GB" smtClean="0"/>
              <a:t>26/04/2023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1945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7DCF3-9063-4743-964C-7D8B973370AE}" type="slidenum">
              <a:rPr lang="en-GB" smtClean="0"/>
              <a:t>‹#›</a:t>
            </a:fld>
            <a:endParaRPr lang="en-GB" dirty="0"/>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10805160" y="6225510"/>
            <a:ext cx="1386840" cy="620635"/>
          </a:xfrm>
          <a:prstGeom prst="rect">
            <a:avLst/>
          </a:prstGeom>
        </p:spPr>
      </p:pic>
    </p:spTree>
    <p:extLst>
      <p:ext uri="{BB962C8B-B14F-4D97-AF65-F5344CB8AC3E}">
        <p14:creationId xmlns:p14="http://schemas.microsoft.com/office/powerpoint/2010/main" val="1357798469"/>
      </p:ext>
    </p:extLst>
  </p:cSld>
  <p:clrMap bg1="lt1" tx1="dk1" bg2="lt2" tx2="dk2" accent1="accent1" accent2="accent2" accent3="accent3" accent4="accent4" accent5="accent5" accent6="accent6" hlink="hlink" folHlink="folHlink"/>
  <p:sldLayoutIdLst>
    <p:sldLayoutId id="2147483718" r:id="rId1"/>
    <p:sldLayoutId id="214748373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0" y="365126"/>
            <a:ext cx="11518900" cy="6492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30200" y="1200151"/>
            <a:ext cx="11518900" cy="49085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pic>
        <p:nvPicPr>
          <p:cNvPr id="4" name="Picture 3"/>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10724607" y="6242185"/>
            <a:ext cx="1384663" cy="541749"/>
          </a:xfrm>
          <a:prstGeom prst="rect">
            <a:avLst/>
          </a:prstGeom>
        </p:spPr>
      </p:pic>
    </p:spTree>
    <p:extLst>
      <p:ext uri="{BB962C8B-B14F-4D97-AF65-F5344CB8AC3E}">
        <p14:creationId xmlns:p14="http://schemas.microsoft.com/office/powerpoint/2010/main" val="66867452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Lst>
  <p:txStyles>
    <p:titleStyle>
      <a:lvl1pPr algn="l" defTabSz="914400" rtl="0" eaLnBrk="1" latinLnBrk="0" hangingPunct="1">
        <a:lnSpc>
          <a:spcPct val="90000"/>
        </a:lnSpc>
        <a:spcBef>
          <a:spcPct val="0"/>
        </a:spcBef>
        <a:buNone/>
        <a:defRPr sz="2800" b="0" kern="1200">
          <a:solidFill>
            <a:srgbClr val="C00000"/>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0.xml.rels><?xml version="1.0" encoding="UTF-8" standalone="yes"?>
<Relationships xmlns="http://schemas.openxmlformats.org/package/2006/relationships"><Relationship Id="rId3" Type="http://schemas.openxmlformats.org/officeDocument/2006/relationships/hyperlink" Target="https://lbbd-my.sharepoint.com/personal/abald_lbbd_gov_uk/Documents/Permanence%20overview%20presentation%20final%20.pptx?web=1" TargetMode="External"/><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100000">
              <a:schemeClr val="accent1">
                <a:lumMod val="0"/>
                <a:lumOff val="100000"/>
              </a:schemeClr>
            </a:gs>
            <a:gs pos="100000">
              <a:schemeClr val="accent1">
                <a:lumMod val="45000"/>
                <a:lumOff val="55000"/>
              </a:schemeClr>
            </a:gs>
            <a:gs pos="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506416" y="609061"/>
            <a:ext cx="5886063" cy="907720"/>
          </a:xfrm>
          <a:noFill/>
        </p:spPr>
        <p:txBody>
          <a:bodyPr anchor="ctr" anchorCtr="0">
            <a:normAutofit/>
          </a:bodyPr>
          <a:lstStyle/>
          <a:p>
            <a:pPr algn="l"/>
            <a:r>
              <a:rPr lang="en-GB" altLang="en-US" dirty="0">
                <a:solidFill>
                  <a:srgbClr val="C00000"/>
                </a:solidFill>
              </a:rPr>
              <a:t>People and Resilience</a:t>
            </a:r>
            <a:endParaRPr lang="en-GB" altLang="en-US" sz="2900" dirty="0">
              <a:solidFill>
                <a:schemeClr val="tx1"/>
              </a:solidFill>
            </a:endParaRPr>
          </a:p>
        </p:txBody>
      </p:sp>
      <p:sp>
        <p:nvSpPr>
          <p:cNvPr id="4099" name="Subtitle 2"/>
          <p:cNvSpPr>
            <a:spLocks noGrp="1"/>
          </p:cNvSpPr>
          <p:nvPr>
            <p:ph type="subTitle" idx="1"/>
          </p:nvPr>
        </p:nvSpPr>
        <p:spPr>
          <a:xfrm>
            <a:off x="506415" y="1373162"/>
            <a:ext cx="5886062" cy="4111672"/>
          </a:xfrm>
        </p:spPr>
        <p:txBody>
          <a:bodyPr>
            <a:normAutofit/>
          </a:bodyPr>
          <a:lstStyle/>
          <a:p>
            <a:pPr algn="l"/>
            <a:endParaRPr lang="en-GB" altLang="en-US" sz="3600" dirty="0">
              <a:solidFill>
                <a:srgbClr val="C00000"/>
              </a:solidFill>
            </a:endParaRPr>
          </a:p>
          <a:p>
            <a:pPr algn="l"/>
            <a:endParaRPr lang="en-GB" altLang="en-US" sz="3500" dirty="0">
              <a:solidFill>
                <a:srgbClr val="C00000"/>
              </a:solidFill>
            </a:endParaRPr>
          </a:p>
          <a:p>
            <a:pPr algn="l"/>
            <a:r>
              <a:rPr lang="en-GB" altLang="en-US" sz="3500" dirty="0">
                <a:solidFill>
                  <a:srgbClr val="C00000"/>
                </a:solidFill>
              </a:rPr>
              <a:t>Children’s Care and Support</a:t>
            </a:r>
          </a:p>
          <a:p>
            <a:pPr algn="l"/>
            <a:r>
              <a:rPr lang="en-GB" altLang="en-US" sz="3000" dirty="0"/>
              <a:t>Permanence Policy</a:t>
            </a:r>
          </a:p>
          <a:p>
            <a:pPr algn="l"/>
            <a:endParaRPr lang="en-GB" altLang="en-US" sz="3600" dirty="0"/>
          </a:p>
          <a:p>
            <a:pPr algn="l"/>
            <a:endParaRPr lang="en-GB" altLang="en-US" sz="1800" b="1" dirty="0"/>
          </a:p>
        </p:txBody>
      </p:sp>
      <p:sp>
        <p:nvSpPr>
          <p:cNvPr id="4" name="TextBox 3">
            <a:extLst>
              <a:ext uri="{FF2B5EF4-FFF2-40B4-BE49-F238E27FC236}">
                <a16:creationId xmlns:a16="http://schemas.microsoft.com/office/drawing/2014/main" id="{18BA140D-4989-4874-B46F-E14EDA8D9F22}"/>
              </a:ext>
            </a:extLst>
          </p:cNvPr>
          <p:cNvSpPr txBox="1"/>
          <p:nvPr/>
        </p:nvSpPr>
        <p:spPr>
          <a:xfrm>
            <a:off x="7140949" y="609061"/>
            <a:ext cx="4718256" cy="5639877"/>
          </a:xfrm>
          <a:prstGeom prst="rect">
            <a:avLst/>
          </a:prstGeom>
          <a:solidFill>
            <a:srgbClr val="C00000"/>
          </a:solidFill>
        </p:spPr>
        <p:txBody>
          <a:bodyPr wrap="square" rtlCol="0" anchor="ctr" anchorCtr="0">
            <a:noAutofit/>
          </a:bodyPr>
          <a:lstStyle/>
          <a:p>
            <a:pPr marL="342900" lvl="0" indent="-342900">
              <a:buFont typeface="+mj-lt"/>
              <a:buAutoNum type="arabicPeriod"/>
            </a:pPr>
            <a:r>
              <a:rPr lang="en-GB" sz="1600" b="1" dirty="0">
                <a:solidFill>
                  <a:schemeClr val="bg1"/>
                </a:solidFill>
              </a:rPr>
              <a:t>Permanence Policy Statement and Our Commitment</a:t>
            </a:r>
          </a:p>
          <a:p>
            <a:pPr marL="342900" lvl="0" indent="-342900">
              <a:buFont typeface="+mj-lt"/>
              <a:buAutoNum type="arabicPeriod"/>
            </a:pPr>
            <a:endParaRPr lang="en-GB" sz="1600" dirty="0">
              <a:solidFill>
                <a:schemeClr val="bg1"/>
              </a:solidFill>
            </a:endParaRPr>
          </a:p>
          <a:p>
            <a:pPr marL="342900" lvl="0" indent="-342900">
              <a:buFont typeface="+mj-lt"/>
              <a:buAutoNum type="arabicPeriod"/>
            </a:pPr>
            <a:r>
              <a:rPr lang="en-GB" sz="1600" b="1" dirty="0">
                <a:solidFill>
                  <a:schemeClr val="bg1"/>
                </a:solidFill>
              </a:rPr>
              <a:t>Principles</a:t>
            </a:r>
            <a:endParaRPr lang="en-GB" sz="1600" dirty="0">
              <a:solidFill>
                <a:schemeClr val="bg1"/>
              </a:solidFill>
            </a:endParaRPr>
          </a:p>
          <a:p>
            <a:pPr marL="342900" lvl="0" indent="-342900">
              <a:buFont typeface="+mj-lt"/>
              <a:buAutoNum type="arabicPeriod"/>
            </a:pPr>
            <a:endParaRPr lang="en-GB" sz="1600" dirty="0">
              <a:solidFill>
                <a:schemeClr val="bg1"/>
              </a:solidFill>
            </a:endParaRPr>
          </a:p>
          <a:p>
            <a:pPr marL="342900" lvl="0" indent="-342900">
              <a:buFont typeface="+mj-lt"/>
              <a:buAutoNum type="arabicPeriod"/>
            </a:pPr>
            <a:r>
              <a:rPr lang="en-GB" sz="1600" b="1" dirty="0">
                <a:solidFill>
                  <a:schemeClr val="bg1"/>
                </a:solidFill>
              </a:rPr>
              <a:t>Delivering Permanence</a:t>
            </a:r>
          </a:p>
          <a:p>
            <a:pPr marL="342900" lvl="0" indent="-342900">
              <a:buFont typeface="+mj-lt"/>
              <a:buAutoNum type="arabicPeriod"/>
            </a:pPr>
            <a:endParaRPr lang="en-GB" sz="1600" dirty="0">
              <a:solidFill>
                <a:schemeClr val="bg1"/>
              </a:solidFill>
            </a:endParaRPr>
          </a:p>
          <a:p>
            <a:pPr marL="342900" lvl="0" indent="-342900">
              <a:buFont typeface="+mj-lt"/>
              <a:buAutoNum type="arabicPeriod"/>
            </a:pPr>
            <a:r>
              <a:rPr lang="en-GB" sz="1600" b="1" dirty="0">
                <a:solidFill>
                  <a:schemeClr val="bg1"/>
                </a:solidFill>
              </a:rPr>
              <a:t>Permanence and Local Placement</a:t>
            </a:r>
          </a:p>
          <a:p>
            <a:pPr marL="342900" lvl="0" indent="-342900">
              <a:buFont typeface="+mj-lt"/>
              <a:buAutoNum type="arabicPeriod"/>
            </a:pPr>
            <a:endParaRPr lang="en-GB" sz="1600" dirty="0">
              <a:solidFill>
                <a:schemeClr val="bg1"/>
              </a:solidFill>
            </a:endParaRPr>
          </a:p>
          <a:p>
            <a:pPr marL="342900" lvl="0" indent="-342900">
              <a:buFont typeface="+mj-lt"/>
              <a:buAutoNum type="arabicPeriod"/>
            </a:pPr>
            <a:r>
              <a:rPr lang="en-GB" sz="1600" b="1" dirty="0">
                <a:solidFill>
                  <a:schemeClr val="bg1"/>
                </a:solidFill>
              </a:rPr>
              <a:t>Permanence Outcomes and Parallel Planning</a:t>
            </a:r>
          </a:p>
          <a:p>
            <a:pPr marL="342900" lvl="0" indent="-342900">
              <a:buFont typeface="+mj-lt"/>
              <a:buAutoNum type="arabicPeriod"/>
            </a:pPr>
            <a:endParaRPr lang="en-GB" sz="1600" dirty="0">
              <a:solidFill>
                <a:schemeClr val="bg1"/>
              </a:solidFill>
            </a:endParaRPr>
          </a:p>
          <a:p>
            <a:pPr marL="342900" lvl="0" indent="-342900">
              <a:buFont typeface="+mj-lt"/>
              <a:buAutoNum type="arabicPeriod"/>
            </a:pPr>
            <a:r>
              <a:rPr lang="en-GB" sz="1600" b="1" dirty="0">
                <a:solidFill>
                  <a:schemeClr val="bg1"/>
                </a:solidFill>
              </a:rPr>
              <a:t>Permanence Options – children at home</a:t>
            </a:r>
          </a:p>
          <a:p>
            <a:pPr marL="342900" lvl="0" indent="-342900">
              <a:buFont typeface="+mj-lt"/>
              <a:buAutoNum type="arabicPeriod"/>
            </a:pPr>
            <a:endParaRPr lang="en-GB" sz="1600" dirty="0">
              <a:solidFill>
                <a:schemeClr val="bg1"/>
              </a:solidFill>
            </a:endParaRPr>
          </a:p>
          <a:p>
            <a:pPr marL="342900" lvl="0" indent="-342900">
              <a:buFont typeface="+mj-lt"/>
              <a:buAutoNum type="arabicPeriod"/>
            </a:pPr>
            <a:r>
              <a:rPr lang="en-GB" sz="1600" b="1" dirty="0">
                <a:solidFill>
                  <a:schemeClr val="bg1"/>
                </a:solidFill>
              </a:rPr>
              <a:t>Permanence Options – looked after children</a:t>
            </a:r>
          </a:p>
          <a:p>
            <a:pPr marL="342900" lvl="0" indent="-342900">
              <a:buFont typeface="+mj-lt"/>
              <a:buAutoNum type="arabicPeriod"/>
            </a:pPr>
            <a:endParaRPr lang="en-GB" sz="1600" b="1" dirty="0">
              <a:solidFill>
                <a:schemeClr val="bg1"/>
              </a:solidFill>
            </a:endParaRPr>
          </a:p>
          <a:p>
            <a:pPr marL="342900" lvl="0" indent="-342900">
              <a:buFont typeface="+mj-lt"/>
              <a:buAutoNum type="arabicPeriod"/>
            </a:pPr>
            <a:r>
              <a:rPr lang="en-GB" sz="1600" b="1" dirty="0">
                <a:solidFill>
                  <a:schemeClr val="bg1"/>
                </a:solidFill>
              </a:rPr>
              <a:t>Contact</a:t>
            </a:r>
          </a:p>
          <a:p>
            <a:pPr marL="342900" lvl="0" indent="-342900">
              <a:buFont typeface="+mj-lt"/>
              <a:buAutoNum type="arabicPeriod"/>
            </a:pPr>
            <a:endParaRPr lang="en-GB" sz="1600" b="1" dirty="0">
              <a:solidFill>
                <a:schemeClr val="bg1"/>
              </a:solidFill>
            </a:endParaRPr>
          </a:p>
          <a:p>
            <a:pPr marL="342900" lvl="0" indent="-342900">
              <a:buFont typeface="+mj-lt"/>
              <a:buAutoNum type="arabicPeriod"/>
            </a:pPr>
            <a:r>
              <a:rPr lang="en-GB" sz="1600" b="1" dirty="0">
                <a:solidFill>
                  <a:schemeClr val="bg1"/>
                </a:solidFill>
              </a:rPr>
              <a:t>Permanence Tracking - Governance</a:t>
            </a:r>
          </a:p>
          <a:p>
            <a:pPr marL="342900" lvl="0" indent="-342900">
              <a:buFont typeface="+mj-lt"/>
              <a:buAutoNum type="arabicPeriod"/>
            </a:pPr>
            <a:endParaRPr lang="en-GB" sz="1600" b="1" dirty="0">
              <a:solidFill>
                <a:schemeClr val="bg1"/>
              </a:solidFill>
            </a:endParaRPr>
          </a:p>
          <a:p>
            <a:pPr lvl="0"/>
            <a:r>
              <a:rPr lang="en-GB" sz="1600" b="1" dirty="0">
                <a:solidFill>
                  <a:schemeClr val="bg1"/>
                </a:solidFill>
              </a:rPr>
              <a:t>10.-12 Permanence Tracking - Activity </a:t>
            </a:r>
          </a:p>
          <a:p>
            <a:pPr marL="342900" lvl="0" indent="-342900">
              <a:buFont typeface="+mj-lt"/>
              <a:buAutoNum type="arabicPeriod"/>
            </a:pPr>
            <a:endParaRPr lang="en-GB" sz="1600" b="1" dirty="0">
              <a:solidFill>
                <a:schemeClr val="bg1"/>
              </a:solidFill>
            </a:endParaRPr>
          </a:p>
        </p:txBody>
      </p:sp>
      <p:cxnSp>
        <p:nvCxnSpPr>
          <p:cNvPr id="6" name="Straight Connector 5">
            <a:extLst>
              <a:ext uri="{FF2B5EF4-FFF2-40B4-BE49-F238E27FC236}">
                <a16:creationId xmlns:a16="http://schemas.microsoft.com/office/drawing/2014/main" id="{31D4F88D-30CE-4BB2-AFE9-660516DE1926}"/>
              </a:ext>
            </a:extLst>
          </p:cNvPr>
          <p:cNvCxnSpPr/>
          <p:nvPr/>
        </p:nvCxnSpPr>
        <p:spPr>
          <a:xfrm>
            <a:off x="6679905" y="609061"/>
            <a:ext cx="0" cy="5639877"/>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DE892DB-48E8-4406-BD5A-67CC308D20AC}"/>
              </a:ext>
            </a:extLst>
          </p:cNvPr>
          <p:cNvSpPr txBox="1">
            <a:spLocks/>
          </p:cNvSpPr>
          <p:nvPr/>
        </p:nvSpPr>
        <p:spPr>
          <a:xfrm>
            <a:off x="506414" y="5742877"/>
            <a:ext cx="5886063" cy="506059"/>
          </a:xfrm>
          <a:prstGeom prst="rect">
            <a:avLst/>
          </a:prstGeom>
          <a:solidFill>
            <a:srgbClr val="FFCCCC"/>
          </a:solidFill>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sz="4800" b="1" kern="1200">
                <a:solidFill>
                  <a:srgbClr val="800000"/>
                </a:solidFill>
                <a:latin typeface="+mj-lt"/>
                <a:ea typeface="+mj-ea"/>
                <a:cs typeface="+mj-cs"/>
              </a:defRPr>
            </a:lvl1pPr>
          </a:lstStyle>
          <a:p>
            <a:pPr algn="l"/>
            <a:r>
              <a:rPr lang="en-GB" altLang="en-US" sz="2000" b="0" dirty="0">
                <a:solidFill>
                  <a:srgbClr val="C00000"/>
                </a:solidFill>
              </a:rPr>
              <a:t>April 2020				Final </a:t>
            </a:r>
            <a:endParaRPr lang="en-GB" altLang="en-US" sz="2000" b="0" dirty="0">
              <a:solidFill>
                <a:schemeClr val="tx1"/>
              </a:solidFill>
            </a:endParaRPr>
          </a:p>
        </p:txBody>
      </p:sp>
    </p:spTree>
    <p:extLst>
      <p:ext uri="{BB962C8B-B14F-4D97-AF65-F5344CB8AC3E}">
        <p14:creationId xmlns:p14="http://schemas.microsoft.com/office/powerpoint/2010/main" val="178096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20551" y="0"/>
            <a:ext cx="12090425"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Permanence Tracking – Governance Arrangements</a:t>
            </a: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83B8DA6-B1E5-4738-A977-28D4B859B3B8}"/>
              </a:ext>
            </a:extLst>
          </p:cNvPr>
          <p:cNvSpPr/>
          <p:nvPr/>
        </p:nvSpPr>
        <p:spPr>
          <a:xfrm>
            <a:off x="6178194" y="910683"/>
            <a:ext cx="6096000" cy="1200329"/>
          </a:xfrm>
          <a:prstGeom prst="rect">
            <a:avLst/>
          </a:prstGeom>
        </p:spPr>
        <p:txBody>
          <a:bodyPr>
            <a:spAutoFit/>
          </a:bodyPr>
          <a:lstStyle/>
          <a:p>
            <a:endParaRPr lang="en-GB" sz="1200" dirty="0">
              <a:cs typeface="Arial" panose="020B0604020202020204" pitchFamily="34" charset="0"/>
            </a:endParaRPr>
          </a:p>
          <a:p>
            <a:endParaRPr lang="en-GB" sz="1200" dirty="0">
              <a:cs typeface="Arial" panose="020B0604020202020204" pitchFamily="34" charset="0"/>
            </a:endParaRPr>
          </a:p>
          <a:p>
            <a:endParaRPr lang="en-GB" sz="1200" dirty="0">
              <a:cs typeface="Arial" panose="020B0604020202020204" pitchFamily="34" charset="0"/>
            </a:endParaRPr>
          </a:p>
          <a:p>
            <a:endParaRPr lang="en-GB" sz="1200" dirty="0">
              <a:cs typeface="Arial" panose="020B0604020202020204" pitchFamily="34" charset="0"/>
            </a:endParaRPr>
          </a:p>
          <a:p>
            <a:endParaRPr lang="en-GB" sz="1200" dirty="0">
              <a:solidFill>
                <a:srgbClr val="5A5B5B"/>
              </a:solidFill>
              <a:cs typeface="Arial" panose="020B0604020202020204" pitchFamily="34" charset="0"/>
            </a:endParaRPr>
          </a:p>
          <a:p>
            <a:pPr marL="171450" indent="-171450">
              <a:buFont typeface="Arial" panose="020B0604020202020204" pitchFamily="34" charset="0"/>
              <a:buChar char="•"/>
            </a:pPr>
            <a:endParaRPr lang="en-GB" sz="1200" dirty="0">
              <a:cs typeface="Arial" panose="020B0604020202020204" pitchFamily="34" charset="0"/>
            </a:endParaRPr>
          </a:p>
        </p:txBody>
      </p:sp>
      <p:sp>
        <p:nvSpPr>
          <p:cNvPr id="5" name="Rectangle 4">
            <a:extLst>
              <a:ext uri="{FF2B5EF4-FFF2-40B4-BE49-F238E27FC236}">
                <a16:creationId xmlns:a16="http://schemas.microsoft.com/office/drawing/2014/main" id="{0A70CCB4-F0F4-4DB8-9ED5-A9251D720008}"/>
              </a:ext>
            </a:extLst>
          </p:cNvPr>
          <p:cNvSpPr/>
          <p:nvPr/>
        </p:nvSpPr>
        <p:spPr>
          <a:xfrm>
            <a:off x="230675" y="806345"/>
            <a:ext cx="5526969" cy="5909310"/>
          </a:xfrm>
          <a:prstGeom prst="rect">
            <a:avLst/>
          </a:prstGeom>
          <a:solidFill>
            <a:srgbClr val="FF9999"/>
          </a:solidFill>
        </p:spPr>
        <p:txBody>
          <a:bodyPr wrap="square">
            <a:spAutoFit/>
          </a:bodyPr>
          <a:lstStyle/>
          <a:p>
            <a:r>
              <a:rPr lang="en-GB" dirty="0"/>
              <a:t>We have clear governance arrangements in place for tracking the progression towards permanency across the child’s journey.</a:t>
            </a:r>
          </a:p>
          <a:p>
            <a:endParaRPr lang="en-GB" dirty="0"/>
          </a:p>
          <a:p>
            <a:r>
              <a:rPr lang="en-GB" dirty="0"/>
              <a:t>All permanency activity reports in to our </a:t>
            </a:r>
            <a:r>
              <a:rPr lang="en-GB" b="1" dirty="0"/>
              <a:t>Permanence Task Force</a:t>
            </a:r>
            <a:r>
              <a:rPr lang="en-GB" dirty="0"/>
              <a:t>, a monthly meeting chaired by the Operational Director and attended by key senior staff who can report on progression of children’s plans in CIN, CP, PLO, Court Work, LAC and Adoption. This is the single point of oversight.</a:t>
            </a:r>
          </a:p>
          <a:p>
            <a:endParaRPr lang="en-GB" dirty="0"/>
          </a:p>
          <a:p>
            <a:r>
              <a:rPr lang="en-GB" dirty="0"/>
              <a:t>The Permanence Task Force feeds into the wider Children’s Service Improvement Board chaired by the DCS.</a:t>
            </a:r>
          </a:p>
          <a:p>
            <a:endParaRPr lang="en-GB" dirty="0"/>
          </a:p>
          <a:p>
            <a:r>
              <a:rPr lang="en-GB" dirty="0"/>
              <a:t>The </a:t>
            </a:r>
            <a:r>
              <a:rPr lang="en-GB" b="1" dirty="0"/>
              <a:t>Permanence Dashboard </a:t>
            </a:r>
            <a:r>
              <a:rPr lang="en-GB" dirty="0"/>
              <a:t>is produced monthly to identify any drift and delay and to ensure that action is taken to address areas of concern.  A quarterly report analysing trends and direction of travel is also produced as part of governance and activity to support oversight in this area. </a:t>
            </a:r>
            <a:r>
              <a:rPr lang="en-GB" dirty="0">
                <a:hlinkClick r:id="rId3"/>
              </a:rPr>
              <a:t>Permanence overview presentation final </a:t>
            </a:r>
            <a:endParaRPr lang="en-GB" dirty="0"/>
          </a:p>
        </p:txBody>
      </p:sp>
      <p:sp>
        <p:nvSpPr>
          <p:cNvPr id="7" name="Rectangle 6">
            <a:extLst>
              <a:ext uri="{FF2B5EF4-FFF2-40B4-BE49-F238E27FC236}">
                <a16:creationId xmlns:a16="http://schemas.microsoft.com/office/drawing/2014/main" id="{CDCB2F3F-6D93-4E28-8E0E-096198E50B7E}"/>
              </a:ext>
            </a:extLst>
          </p:cNvPr>
          <p:cNvSpPr/>
          <p:nvPr/>
        </p:nvSpPr>
        <p:spPr>
          <a:xfrm>
            <a:off x="6805912" y="910683"/>
            <a:ext cx="4965534" cy="5355312"/>
          </a:xfrm>
          <a:prstGeom prst="rect">
            <a:avLst/>
          </a:prstGeom>
        </p:spPr>
        <p:txBody>
          <a:bodyPr wrap="square">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0" name="TextBox 9">
            <a:extLst>
              <a:ext uri="{FF2B5EF4-FFF2-40B4-BE49-F238E27FC236}">
                <a16:creationId xmlns:a16="http://schemas.microsoft.com/office/drawing/2014/main" id="{2EE57BD4-DF00-4708-BE57-301169911182}"/>
              </a:ext>
            </a:extLst>
          </p:cNvPr>
          <p:cNvSpPr txBox="1"/>
          <p:nvPr/>
        </p:nvSpPr>
        <p:spPr>
          <a:xfrm>
            <a:off x="8264324" y="3429000"/>
            <a:ext cx="1840375" cy="646331"/>
          </a:xfrm>
          <a:prstGeom prst="rect">
            <a:avLst/>
          </a:prstGeom>
          <a:solidFill>
            <a:srgbClr val="FF9999"/>
          </a:solidFill>
          <a:ln w="76200">
            <a:solidFill>
              <a:srgbClr val="FF0000"/>
            </a:solidFill>
          </a:ln>
        </p:spPr>
        <p:txBody>
          <a:bodyPr wrap="square" rtlCol="0">
            <a:spAutoFit/>
          </a:bodyPr>
          <a:lstStyle/>
          <a:p>
            <a:pPr algn="ctr"/>
            <a:r>
              <a:rPr lang="en-GB" dirty="0"/>
              <a:t>Permanence Task Force</a:t>
            </a:r>
            <a:r>
              <a:rPr lang="en-GB" dirty="0">
                <a:highlight>
                  <a:srgbClr val="FF7C80"/>
                </a:highlight>
              </a:rPr>
              <a:t>                      </a:t>
            </a:r>
          </a:p>
        </p:txBody>
      </p:sp>
      <p:sp>
        <p:nvSpPr>
          <p:cNvPr id="11" name="TextBox 10">
            <a:extLst>
              <a:ext uri="{FF2B5EF4-FFF2-40B4-BE49-F238E27FC236}">
                <a16:creationId xmlns:a16="http://schemas.microsoft.com/office/drawing/2014/main" id="{DA92E7CD-413E-403E-B90C-92EDAC683872}"/>
              </a:ext>
            </a:extLst>
          </p:cNvPr>
          <p:cNvSpPr txBox="1"/>
          <p:nvPr/>
        </p:nvSpPr>
        <p:spPr>
          <a:xfrm>
            <a:off x="6713315" y="1189596"/>
            <a:ext cx="1840373" cy="1200329"/>
          </a:xfrm>
          <a:prstGeom prst="rect">
            <a:avLst/>
          </a:prstGeom>
          <a:noFill/>
          <a:ln>
            <a:solidFill>
              <a:srgbClr val="FF0000"/>
            </a:solidFill>
          </a:ln>
        </p:spPr>
        <p:txBody>
          <a:bodyPr wrap="square" rtlCol="0">
            <a:spAutoFit/>
          </a:bodyPr>
          <a:lstStyle/>
          <a:p>
            <a:r>
              <a:rPr lang="en-GB" dirty="0"/>
              <a:t>Legal tracking</a:t>
            </a:r>
          </a:p>
          <a:p>
            <a:pPr marL="285750" indent="-285750">
              <a:buFontTx/>
              <a:buChar char="-"/>
            </a:pPr>
            <a:r>
              <a:rPr lang="en-GB" dirty="0"/>
              <a:t>PLO</a:t>
            </a:r>
          </a:p>
          <a:p>
            <a:pPr marL="285750" indent="-285750">
              <a:buFontTx/>
              <a:buChar char="-"/>
            </a:pPr>
            <a:r>
              <a:rPr lang="en-GB" dirty="0"/>
              <a:t>Care proceedings</a:t>
            </a:r>
          </a:p>
        </p:txBody>
      </p:sp>
      <p:sp>
        <p:nvSpPr>
          <p:cNvPr id="13" name="TextBox 12">
            <a:extLst>
              <a:ext uri="{FF2B5EF4-FFF2-40B4-BE49-F238E27FC236}">
                <a16:creationId xmlns:a16="http://schemas.microsoft.com/office/drawing/2014/main" id="{7DA11921-E7D3-4E7D-8F44-135DAE38ACEE}"/>
              </a:ext>
            </a:extLst>
          </p:cNvPr>
          <p:cNvSpPr txBox="1"/>
          <p:nvPr/>
        </p:nvSpPr>
        <p:spPr>
          <a:xfrm>
            <a:off x="9404427" y="1320167"/>
            <a:ext cx="1469985" cy="646331"/>
          </a:xfrm>
          <a:prstGeom prst="rect">
            <a:avLst/>
          </a:prstGeom>
          <a:noFill/>
          <a:ln>
            <a:solidFill>
              <a:srgbClr val="FF0000"/>
            </a:solidFill>
          </a:ln>
        </p:spPr>
        <p:txBody>
          <a:bodyPr wrap="square" rtlCol="0">
            <a:spAutoFit/>
          </a:bodyPr>
          <a:lstStyle/>
          <a:p>
            <a:r>
              <a:rPr lang="en-GB" dirty="0"/>
              <a:t>Adoption tracking</a:t>
            </a:r>
          </a:p>
        </p:txBody>
      </p:sp>
      <p:sp>
        <p:nvSpPr>
          <p:cNvPr id="14" name="TextBox 13">
            <a:extLst>
              <a:ext uri="{FF2B5EF4-FFF2-40B4-BE49-F238E27FC236}">
                <a16:creationId xmlns:a16="http://schemas.microsoft.com/office/drawing/2014/main" id="{D4CC30E5-2D1F-477A-99FF-AE65D629727B}"/>
              </a:ext>
            </a:extLst>
          </p:cNvPr>
          <p:cNvSpPr txBox="1"/>
          <p:nvPr/>
        </p:nvSpPr>
        <p:spPr>
          <a:xfrm>
            <a:off x="10232013" y="2446840"/>
            <a:ext cx="1632030" cy="646331"/>
          </a:xfrm>
          <a:prstGeom prst="rect">
            <a:avLst/>
          </a:prstGeom>
          <a:noFill/>
          <a:ln>
            <a:solidFill>
              <a:srgbClr val="FF0000"/>
            </a:solidFill>
          </a:ln>
        </p:spPr>
        <p:txBody>
          <a:bodyPr wrap="square" rtlCol="0">
            <a:spAutoFit/>
          </a:bodyPr>
          <a:lstStyle/>
          <a:p>
            <a:r>
              <a:rPr lang="en-GB" dirty="0"/>
              <a:t>LAC section 20 tracking</a:t>
            </a:r>
          </a:p>
        </p:txBody>
      </p:sp>
      <p:sp>
        <p:nvSpPr>
          <p:cNvPr id="15" name="TextBox 14">
            <a:extLst>
              <a:ext uri="{FF2B5EF4-FFF2-40B4-BE49-F238E27FC236}">
                <a16:creationId xmlns:a16="http://schemas.microsoft.com/office/drawing/2014/main" id="{BFB26760-AE92-461A-B601-72BF017A2177}"/>
              </a:ext>
            </a:extLst>
          </p:cNvPr>
          <p:cNvSpPr txBox="1"/>
          <p:nvPr/>
        </p:nvSpPr>
        <p:spPr>
          <a:xfrm>
            <a:off x="6388488" y="3217093"/>
            <a:ext cx="1245013" cy="1200329"/>
          </a:xfrm>
          <a:prstGeom prst="rect">
            <a:avLst/>
          </a:prstGeom>
          <a:noFill/>
          <a:ln>
            <a:solidFill>
              <a:srgbClr val="FF0000"/>
            </a:solidFill>
          </a:ln>
        </p:spPr>
        <p:txBody>
          <a:bodyPr wrap="square" rtlCol="0">
            <a:spAutoFit/>
          </a:bodyPr>
          <a:lstStyle/>
          <a:p>
            <a:r>
              <a:rPr lang="en-GB" dirty="0"/>
              <a:t>Placement with Parents tracking</a:t>
            </a:r>
          </a:p>
        </p:txBody>
      </p:sp>
      <p:sp>
        <p:nvSpPr>
          <p:cNvPr id="16" name="TextBox 15">
            <a:extLst>
              <a:ext uri="{FF2B5EF4-FFF2-40B4-BE49-F238E27FC236}">
                <a16:creationId xmlns:a16="http://schemas.microsoft.com/office/drawing/2014/main" id="{44843B7B-3DFE-4FA0-AA53-6CCDFA86FF82}"/>
              </a:ext>
            </a:extLst>
          </p:cNvPr>
          <p:cNvSpPr txBox="1"/>
          <p:nvPr/>
        </p:nvSpPr>
        <p:spPr>
          <a:xfrm>
            <a:off x="6516555" y="5046562"/>
            <a:ext cx="1331080" cy="369332"/>
          </a:xfrm>
          <a:prstGeom prst="rect">
            <a:avLst/>
          </a:prstGeom>
          <a:noFill/>
          <a:ln>
            <a:solidFill>
              <a:srgbClr val="FF0000"/>
            </a:solidFill>
          </a:ln>
        </p:spPr>
        <p:txBody>
          <a:bodyPr wrap="square" rtlCol="0">
            <a:spAutoFit/>
          </a:bodyPr>
          <a:lstStyle/>
          <a:p>
            <a:r>
              <a:rPr lang="en-GB" dirty="0"/>
              <a:t>CP Panel</a:t>
            </a:r>
          </a:p>
        </p:txBody>
      </p:sp>
      <p:sp>
        <p:nvSpPr>
          <p:cNvPr id="17" name="TextBox 16">
            <a:extLst>
              <a:ext uri="{FF2B5EF4-FFF2-40B4-BE49-F238E27FC236}">
                <a16:creationId xmlns:a16="http://schemas.microsoft.com/office/drawing/2014/main" id="{22D3DD32-1ABF-4DAE-B3DE-EDB9A2E8AC95}"/>
              </a:ext>
            </a:extLst>
          </p:cNvPr>
          <p:cNvSpPr txBox="1"/>
          <p:nvPr/>
        </p:nvSpPr>
        <p:spPr>
          <a:xfrm>
            <a:off x="7442522" y="5999188"/>
            <a:ext cx="1412091" cy="369332"/>
          </a:xfrm>
          <a:prstGeom prst="rect">
            <a:avLst/>
          </a:prstGeom>
          <a:noFill/>
          <a:ln>
            <a:solidFill>
              <a:srgbClr val="FF0000"/>
            </a:solidFill>
          </a:ln>
        </p:spPr>
        <p:txBody>
          <a:bodyPr wrap="square" rtlCol="0">
            <a:spAutoFit/>
          </a:bodyPr>
          <a:lstStyle/>
          <a:p>
            <a:r>
              <a:rPr lang="en-GB" dirty="0"/>
              <a:t>CIN Panel</a:t>
            </a:r>
          </a:p>
        </p:txBody>
      </p:sp>
      <p:sp>
        <p:nvSpPr>
          <p:cNvPr id="18" name="TextBox 17">
            <a:extLst>
              <a:ext uri="{FF2B5EF4-FFF2-40B4-BE49-F238E27FC236}">
                <a16:creationId xmlns:a16="http://schemas.microsoft.com/office/drawing/2014/main" id="{39038ADE-3DDB-485F-8F47-781CE46F778F}"/>
              </a:ext>
            </a:extLst>
          </p:cNvPr>
          <p:cNvSpPr txBox="1"/>
          <p:nvPr/>
        </p:nvSpPr>
        <p:spPr>
          <a:xfrm>
            <a:off x="8588412" y="4658625"/>
            <a:ext cx="1632030" cy="923330"/>
          </a:xfrm>
          <a:prstGeom prst="rect">
            <a:avLst/>
          </a:prstGeom>
          <a:noFill/>
          <a:ln>
            <a:solidFill>
              <a:srgbClr val="FF0000"/>
            </a:solidFill>
          </a:ln>
        </p:spPr>
        <p:txBody>
          <a:bodyPr wrap="square" rtlCol="0">
            <a:spAutoFit/>
          </a:bodyPr>
          <a:lstStyle/>
          <a:p>
            <a:r>
              <a:rPr lang="en-GB" dirty="0"/>
              <a:t>Custody &amp;Remand to LA Care</a:t>
            </a:r>
          </a:p>
        </p:txBody>
      </p:sp>
      <p:sp>
        <p:nvSpPr>
          <p:cNvPr id="19" name="TextBox 18">
            <a:extLst>
              <a:ext uri="{FF2B5EF4-FFF2-40B4-BE49-F238E27FC236}">
                <a16:creationId xmlns:a16="http://schemas.microsoft.com/office/drawing/2014/main" id="{4A149E82-9C08-4450-9EBA-856ADCA78369}"/>
              </a:ext>
            </a:extLst>
          </p:cNvPr>
          <p:cNvSpPr txBox="1"/>
          <p:nvPr/>
        </p:nvSpPr>
        <p:spPr>
          <a:xfrm>
            <a:off x="9988951" y="5648446"/>
            <a:ext cx="1875081" cy="646331"/>
          </a:xfrm>
          <a:prstGeom prst="rect">
            <a:avLst/>
          </a:prstGeom>
          <a:noFill/>
          <a:ln>
            <a:solidFill>
              <a:srgbClr val="FF0000"/>
            </a:solidFill>
          </a:ln>
        </p:spPr>
        <p:txBody>
          <a:bodyPr wrap="square" rtlCol="0">
            <a:spAutoFit/>
          </a:bodyPr>
          <a:lstStyle/>
          <a:p>
            <a:r>
              <a:rPr lang="en-GB" dirty="0"/>
              <a:t>CLA Permanence Panel</a:t>
            </a:r>
          </a:p>
        </p:txBody>
      </p:sp>
      <p:cxnSp>
        <p:nvCxnSpPr>
          <p:cNvPr id="21" name="Straight Connector 20">
            <a:extLst>
              <a:ext uri="{FF2B5EF4-FFF2-40B4-BE49-F238E27FC236}">
                <a16:creationId xmlns:a16="http://schemas.microsoft.com/office/drawing/2014/main" id="{196A8C3A-01A4-45A0-899C-C6A48F378BC1}"/>
              </a:ext>
            </a:extLst>
          </p:cNvPr>
          <p:cNvCxnSpPr>
            <a:stCxn id="11" idx="2"/>
          </p:cNvCxnSpPr>
          <p:nvPr/>
        </p:nvCxnSpPr>
        <p:spPr>
          <a:xfrm>
            <a:off x="7633502" y="2389925"/>
            <a:ext cx="954910" cy="10390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Straight Connector 22">
            <a:extLst>
              <a:ext uri="{FF2B5EF4-FFF2-40B4-BE49-F238E27FC236}">
                <a16:creationId xmlns:a16="http://schemas.microsoft.com/office/drawing/2014/main" id="{02AF3650-F8D4-4186-9F26-0BC475DC3A1A}"/>
              </a:ext>
            </a:extLst>
          </p:cNvPr>
          <p:cNvCxnSpPr>
            <a:stCxn id="15" idx="3"/>
            <a:endCxn id="10" idx="1"/>
          </p:cNvCxnSpPr>
          <p:nvPr/>
        </p:nvCxnSpPr>
        <p:spPr>
          <a:xfrm flipV="1">
            <a:off x="7633501" y="3752166"/>
            <a:ext cx="630823" cy="65092"/>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Straight Connector 24">
            <a:extLst>
              <a:ext uri="{FF2B5EF4-FFF2-40B4-BE49-F238E27FC236}">
                <a16:creationId xmlns:a16="http://schemas.microsoft.com/office/drawing/2014/main" id="{AD8AB56E-6390-41DF-B4A4-1353D5CD91DD}"/>
              </a:ext>
            </a:extLst>
          </p:cNvPr>
          <p:cNvCxnSpPr/>
          <p:nvPr/>
        </p:nvCxnSpPr>
        <p:spPr>
          <a:xfrm flipV="1">
            <a:off x="7847635" y="4075331"/>
            <a:ext cx="416689" cy="971231"/>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Straight Connector 26">
            <a:extLst>
              <a:ext uri="{FF2B5EF4-FFF2-40B4-BE49-F238E27FC236}">
                <a16:creationId xmlns:a16="http://schemas.microsoft.com/office/drawing/2014/main" id="{EF4280F9-85E5-4EA1-8F7F-1E236CA2B53C}"/>
              </a:ext>
            </a:extLst>
          </p:cNvPr>
          <p:cNvCxnSpPr>
            <a:stCxn id="17" idx="0"/>
          </p:cNvCxnSpPr>
          <p:nvPr/>
        </p:nvCxnSpPr>
        <p:spPr>
          <a:xfrm flipV="1">
            <a:off x="8148568" y="4075331"/>
            <a:ext cx="405120" cy="1923857"/>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Straight Connector 28">
            <a:extLst>
              <a:ext uri="{FF2B5EF4-FFF2-40B4-BE49-F238E27FC236}">
                <a16:creationId xmlns:a16="http://schemas.microsoft.com/office/drawing/2014/main" id="{A61F82EB-C3BB-425D-AAAF-56E713726321}"/>
              </a:ext>
            </a:extLst>
          </p:cNvPr>
          <p:cNvCxnSpPr>
            <a:stCxn id="18" idx="0"/>
          </p:cNvCxnSpPr>
          <p:nvPr/>
        </p:nvCxnSpPr>
        <p:spPr>
          <a:xfrm flipV="1">
            <a:off x="9404427" y="4075331"/>
            <a:ext cx="0" cy="583294"/>
          </a:xfrm>
          <a:prstGeom prst="line">
            <a:avLst/>
          </a:prstGeom>
        </p:spPr>
        <p:style>
          <a:lnRef idx="1">
            <a:schemeClr val="accent2"/>
          </a:lnRef>
          <a:fillRef idx="0">
            <a:schemeClr val="accent2"/>
          </a:fillRef>
          <a:effectRef idx="0">
            <a:schemeClr val="accent2"/>
          </a:effectRef>
          <a:fontRef idx="minor">
            <a:schemeClr val="tx1"/>
          </a:fontRef>
        </p:style>
      </p:cxnSp>
      <p:cxnSp>
        <p:nvCxnSpPr>
          <p:cNvPr id="31" name="Straight Connector 30">
            <a:extLst>
              <a:ext uri="{FF2B5EF4-FFF2-40B4-BE49-F238E27FC236}">
                <a16:creationId xmlns:a16="http://schemas.microsoft.com/office/drawing/2014/main" id="{E0BDA9E4-8BFC-4E8E-860F-BDCFEDAF6F0C}"/>
              </a:ext>
            </a:extLst>
          </p:cNvPr>
          <p:cNvCxnSpPr>
            <a:stCxn id="13" idx="2"/>
            <a:endCxn id="10" idx="0"/>
          </p:cNvCxnSpPr>
          <p:nvPr/>
        </p:nvCxnSpPr>
        <p:spPr>
          <a:xfrm flipH="1">
            <a:off x="9184512" y="1966498"/>
            <a:ext cx="954908" cy="1462502"/>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Straight Connector 32">
            <a:extLst>
              <a:ext uri="{FF2B5EF4-FFF2-40B4-BE49-F238E27FC236}">
                <a16:creationId xmlns:a16="http://schemas.microsoft.com/office/drawing/2014/main" id="{731917E5-8FB8-4E38-B9BF-90FD26AAC2CD}"/>
              </a:ext>
            </a:extLst>
          </p:cNvPr>
          <p:cNvCxnSpPr>
            <a:stCxn id="14" idx="2"/>
            <a:endCxn id="10" idx="3"/>
          </p:cNvCxnSpPr>
          <p:nvPr/>
        </p:nvCxnSpPr>
        <p:spPr>
          <a:xfrm flipH="1">
            <a:off x="10104699" y="3093171"/>
            <a:ext cx="943329" cy="658995"/>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5B26E83C-D588-476C-B6BD-43605A0DE88C}"/>
              </a:ext>
            </a:extLst>
          </p:cNvPr>
          <p:cNvCxnSpPr>
            <a:cxnSpLocks/>
            <a:stCxn id="19" idx="0"/>
          </p:cNvCxnSpPr>
          <p:nvPr/>
        </p:nvCxnSpPr>
        <p:spPr>
          <a:xfrm flipH="1" flipV="1">
            <a:off x="10139420" y="3981692"/>
            <a:ext cx="787072" cy="1666754"/>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8776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kern="0" dirty="0">
                <a:solidFill>
                  <a:srgbClr val="FFFFFF"/>
                </a:solidFill>
                <a:latin typeface="Arial" panose="020B0604020202020204" pitchFamily="34" charset="0"/>
                <a:cs typeface="Arial" panose="020B0604020202020204" pitchFamily="34" charset="0"/>
              </a:rPr>
              <a:t>  Permanence Tracking  - Activity </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5CA4B3B-C501-46F0-91ED-C013F82DF432}"/>
              </a:ext>
            </a:extLst>
          </p:cNvPr>
          <p:cNvSpPr txBox="1"/>
          <p:nvPr/>
        </p:nvSpPr>
        <p:spPr>
          <a:xfrm>
            <a:off x="203337" y="826711"/>
            <a:ext cx="5806614" cy="2062103"/>
          </a:xfrm>
          <a:prstGeom prst="rect">
            <a:avLst/>
          </a:prstGeom>
          <a:solidFill>
            <a:srgbClr val="FF9999"/>
          </a:solidFill>
        </p:spPr>
        <p:txBody>
          <a:bodyPr wrap="square" rtlCol="0">
            <a:spAutoFit/>
          </a:bodyPr>
          <a:lstStyle/>
          <a:p>
            <a:r>
              <a:rPr lang="en-GB" sz="1600" b="1" dirty="0"/>
              <a:t>Tracking Permanence at home through robust CIN and CP work:</a:t>
            </a:r>
          </a:p>
          <a:p>
            <a:endParaRPr lang="en-GB" sz="1600" b="1" dirty="0"/>
          </a:p>
          <a:p>
            <a:r>
              <a:rPr lang="en-GB" sz="1600" dirty="0"/>
              <a:t>CIN plans of more than 9 months duration and CP plans of more than 11 months duration will be flagged on the Permanence Dashboard.</a:t>
            </a:r>
          </a:p>
          <a:p>
            <a:r>
              <a:rPr lang="en-GB" sz="1600" dirty="0"/>
              <a:t>The Chairs of the respective panels will report on these children, identify any thematic issues, and highlight if there are gaps in services which are preventing progression.</a:t>
            </a:r>
          </a:p>
        </p:txBody>
      </p:sp>
      <p:sp>
        <p:nvSpPr>
          <p:cNvPr id="2" name="Rectangle 1">
            <a:extLst>
              <a:ext uri="{FF2B5EF4-FFF2-40B4-BE49-F238E27FC236}">
                <a16:creationId xmlns:a16="http://schemas.microsoft.com/office/drawing/2014/main" id="{E00C8162-4CDA-4AC4-A729-94F44FB8A81D}"/>
              </a:ext>
            </a:extLst>
          </p:cNvPr>
          <p:cNvSpPr/>
          <p:nvPr/>
        </p:nvSpPr>
        <p:spPr>
          <a:xfrm>
            <a:off x="6182050" y="825579"/>
            <a:ext cx="5806606" cy="6032421"/>
          </a:xfrm>
          <a:prstGeom prst="rect">
            <a:avLst/>
          </a:prstGeom>
          <a:solidFill>
            <a:srgbClr val="FF9999"/>
          </a:solidFill>
        </p:spPr>
        <p:txBody>
          <a:bodyPr wrap="square">
            <a:spAutoFit/>
          </a:bodyPr>
          <a:lstStyle/>
          <a:p>
            <a:r>
              <a:rPr lang="en-GB" sz="1600" b="1" dirty="0"/>
              <a:t>Tracking Permanence  - CP Chair and IRO Activity:</a:t>
            </a:r>
          </a:p>
          <a:p>
            <a:endParaRPr lang="en-GB" sz="1500" b="1" dirty="0"/>
          </a:p>
          <a:p>
            <a:r>
              <a:rPr lang="en-GB" sz="1500" dirty="0"/>
              <a:t>There is an expectation that CP Chairs and IRO’s will track the progression of CP plans and CLA plans in order to support the drive towards permanency, using Practice Alerts as appropriate to improve practice.</a:t>
            </a:r>
          </a:p>
          <a:p>
            <a:endParaRPr lang="en-GB" sz="1500" b="1" dirty="0"/>
          </a:p>
          <a:p>
            <a:r>
              <a:rPr lang="en-GB" sz="1500" dirty="0"/>
              <a:t>The IR (independent review) Manager independently tracks permanence for every Looked after child on a bi-monthly basis. This includes children in proceedings and those children subject to Section 20. Only when  children achieve permanence and the Council no longer has parental responsibility (SGO, adoption, CAO) will they come off this tracker. The IR Manager will work closely with the Court Progression Manager to support  oversight of these children. This is particularly important for children on Section 20 where permanence plans can be at risk of delay as they are not subject to the same scrutiny as those cases in Court proceedings. There is a clear IRO Alert policy which is in place to ensure ‘’early permanence principle‘’ is adhered to. The Tracker has a RAG rating to support clear single oversight and early reviews being initiated in instance of Red rating. The IR Manager will ensure IRO’s are promoting best practice and early permanence through mid-way tracking and Child in Care Reviews.   </a:t>
            </a:r>
          </a:p>
          <a:p>
            <a:r>
              <a:rPr lang="en-GB" sz="1500" dirty="0"/>
              <a:t>Where the permanence plan is for a child to return home, this will be reviewed by the IRO to ensure assessments and support plans are adequate and of high quality in order to avoid breakdown. </a:t>
            </a:r>
            <a:endParaRPr lang="en-GB" sz="1500" b="1" dirty="0"/>
          </a:p>
          <a:p>
            <a:endParaRPr lang="en-GB" sz="1000" dirty="0"/>
          </a:p>
        </p:txBody>
      </p:sp>
      <p:sp>
        <p:nvSpPr>
          <p:cNvPr id="3" name="Rectangle 2">
            <a:extLst>
              <a:ext uri="{FF2B5EF4-FFF2-40B4-BE49-F238E27FC236}">
                <a16:creationId xmlns:a16="http://schemas.microsoft.com/office/drawing/2014/main" id="{CDB9E20B-B33D-499C-BB64-6CDAFCB85674}"/>
              </a:ext>
            </a:extLst>
          </p:cNvPr>
          <p:cNvSpPr/>
          <p:nvPr/>
        </p:nvSpPr>
        <p:spPr>
          <a:xfrm>
            <a:off x="174659" y="2937859"/>
            <a:ext cx="5806614" cy="2062103"/>
          </a:xfrm>
          <a:prstGeom prst="rect">
            <a:avLst/>
          </a:prstGeom>
          <a:solidFill>
            <a:srgbClr val="FF9999"/>
          </a:solidFill>
        </p:spPr>
        <p:txBody>
          <a:bodyPr wrap="square">
            <a:spAutoFit/>
          </a:bodyPr>
          <a:lstStyle/>
          <a:p>
            <a:r>
              <a:rPr lang="en-GB" sz="1600" b="1" dirty="0">
                <a:latin typeface="Calibri" panose="020F0502020204030204" pitchFamily="34" charset="0"/>
                <a:cs typeface="Arial" panose="020B0604020202020204" pitchFamily="34" charset="0"/>
              </a:rPr>
              <a:t>Tracking Permanence for LAC under Section 20</a:t>
            </a:r>
          </a:p>
          <a:p>
            <a:endParaRPr lang="en-GB" sz="1600" dirty="0">
              <a:latin typeface="Calibri" panose="020F0502020204030204" pitchFamily="34" charset="0"/>
              <a:cs typeface="Arial" panose="020B0604020202020204" pitchFamily="34" charset="0"/>
            </a:endParaRPr>
          </a:p>
          <a:p>
            <a:r>
              <a:rPr lang="en-GB" sz="1600" dirty="0">
                <a:latin typeface="Calibri" panose="020F0502020204030204" pitchFamily="34" charset="0"/>
                <a:cs typeface="Arial" panose="020B0604020202020204" pitchFamily="34" charset="0"/>
              </a:rPr>
              <a:t>Section 20 children will be highlighted on the Permanence Dashboard. T</a:t>
            </a:r>
            <a:r>
              <a:rPr lang="en-GB" sz="1600" dirty="0"/>
              <a:t>he expectation will be that the social worker will present the case at TCLPM to get senior management and Legal sign off of the proposed Care plan, ensuring we have carefully considered what is in the child’s best interest and parents have made a fully informed decision and have capacity to do so. </a:t>
            </a:r>
            <a:endParaRPr lang="en-GB" sz="1600" dirty="0">
              <a:latin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FEFAB8C-21CC-4B4B-90AB-60DE5F0E9C79}"/>
              </a:ext>
            </a:extLst>
          </p:cNvPr>
          <p:cNvSpPr/>
          <p:nvPr/>
        </p:nvSpPr>
        <p:spPr>
          <a:xfrm>
            <a:off x="174659" y="5049835"/>
            <a:ext cx="5806604" cy="1815882"/>
          </a:xfrm>
          <a:prstGeom prst="rect">
            <a:avLst/>
          </a:prstGeom>
          <a:solidFill>
            <a:srgbClr val="FF9999"/>
          </a:solidFill>
        </p:spPr>
        <p:txBody>
          <a:bodyPr wrap="square">
            <a:spAutoFit/>
          </a:bodyPr>
          <a:lstStyle/>
          <a:p>
            <a:r>
              <a:rPr lang="en-GB" sz="1600" b="1" dirty="0"/>
              <a:t>Tracking Remand and Residential Placements</a:t>
            </a:r>
          </a:p>
          <a:p>
            <a:endParaRPr lang="en-GB" sz="1600" dirty="0"/>
          </a:p>
          <a:p>
            <a:r>
              <a:rPr lang="en-GB" sz="1600" dirty="0"/>
              <a:t>These young people will be tracked through LAC panel to ensure all appropriate permanent options are explored. IRO’s will also keep oversight of these young people. Remand end dates and custodial releases will be tracked and resettlement plans instigated as soon as need is identified.</a:t>
            </a:r>
          </a:p>
        </p:txBody>
      </p:sp>
    </p:spTree>
    <p:extLst>
      <p:ext uri="{BB962C8B-B14F-4D97-AF65-F5344CB8AC3E}">
        <p14:creationId xmlns:p14="http://schemas.microsoft.com/office/powerpoint/2010/main" val="243123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kern="0" dirty="0">
                <a:solidFill>
                  <a:srgbClr val="FFFFFF"/>
                </a:solidFill>
                <a:latin typeface="Arial" panose="020B0604020202020204" pitchFamily="34" charset="0"/>
                <a:cs typeface="Arial" panose="020B0604020202020204" pitchFamily="34" charset="0"/>
              </a:rPr>
              <a:t>  Permanence Tracking  - Activity </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5CA4B3B-C501-46F0-91ED-C013F82DF432}"/>
              </a:ext>
            </a:extLst>
          </p:cNvPr>
          <p:cNvSpPr txBox="1"/>
          <p:nvPr/>
        </p:nvSpPr>
        <p:spPr>
          <a:xfrm>
            <a:off x="185727" y="968210"/>
            <a:ext cx="5806614" cy="5632311"/>
          </a:xfrm>
          <a:prstGeom prst="rect">
            <a:avLst/>
          </a:prstGeom>
          <a:solidFill>
            <a:srgbClr val="FF9999"/>
          </a:solidFill>
        </p:spPr>
        <p:txBody>
          <a:bodyPr wrap="square" rtlCol="0">
            <a:spAutoFit/>
          </a:bodyPr>
          <a:lstStyle/>
          <a:p>
            <a:r>
              <a:rPr lang="en-GB" sz="1500" b="1" dirty="0"/>
              <a:t>Tracking permanence through PLO :</a:t>
            </a:r>
          </a:p>
          <a:p>
            <a:endParaRPr lang="en-GB" sz="1500" dirty="0"/>
          </a:p>
          <a:p>
            <a:r>
              <a:rPr lang="en-GB" sz="1500" dirty="0"/>
              <a:t>In the course of PLO work the Local Authority has a duty to explore all the potential permanence options  for children. </a:t>
            </a:r>
          </a:p>
          <a:p>
            <a:endParaRPr lang="en-GB" sz="1500" dirty="0"/>
          </a:p>
          <a:p>
            <a:r>
              <a:rPr lang="en-GB" sz="1500" dirty="0"/>
              <a:t>The Court Progression Manager manages the PLO Tracker which identifies all children discussed at Legal Planning Meeting (TCLPM) right through the PLO journey whether it be pre-proceedings or Care proceedings ( </a:t>
            </a:r>
            <a:r>
              <a:rPr lang="en-GB" sz="1500" dirty="0" err="1"/>
              <a:t>incl</a:t>
            </a:r>
            <a:r>
              <a:rPr lang="en-GB" sz="1500" dirty="0"/>
              <a:t> DOLS )  until the case reaches it’s  final outcome </a:t>
            </a:r>
          </a:p>
          <a:p>
            <a:endParaRPr lang="en-GB" sz="1500" dirty="0"/>
          </a:p>
          <a:p>
            <a:r>
              <a:rPr lang="en-GB" sz="1500" dirty="0"/>
              <a:t> The CPM‘s key responsibility is to work alongside managers and social workers to ensure timeliness and quality practice in all PLO work . Issues of non compliance with timelines or court direction will be escalated. The Heads of Service will use the tracker in individual supervisions with Service Managers to keep oversight of all PLO activity, with key focus on permanence plans . </a:t>
            </a:r>
          </a:p>
          <a:p>
            <a:endParaRPr lang="en-GB" sz="1500" dirty="0"/>
          </a:p>
          <a:p>
            <a:r>
              <a:rPr lang="en-GB" sz="1500" dirty="0"/>
              <a:t>A monthly Legal Senior Management Team meeting chaired by the Director of Operations  ensures strategic oversight. SMT looks at monthly performance reports on current PLO activities, and considers all Pre –proceedings  cases outside of 16 weeks duration, and those children in proceedings over the 26 week duration. A quarterly report looks at outcomes, and SMT reflects on the analysis which highlights trends and any  resource  gaps.</a:t>
            </a:r>
          </a:p>
        </p:txBody>
      </p:sp>
      <p:sp>
        <p:nvSpPr>
          <p:cNvPr id="2" name="Rectangle 1">
            <a:extLst>
              <a:ext uri="{FF2B5EF4-FFF2-40B4-BE49-F238E27FC236}">
                <a16:creationId xmlns:a16="http://schemas.microsoft.com/office/drawing/2014/main" id="{E00C8162-4CDA-4AC4-A729-94F44FB8A81D}"/>
              </a:ext>
            </a:extLst>
          </p:cNvPr>
          <p:cNvSpPr/>
          <p:nvPr/>
        </p:nvSpPr>
        <p:spPr>
          <a:xfrm>
            <a:off x="6303320" y="975721"/>
            <a:ext cx="5806606" cy="5355312"/>
          </a:xfrm>
          <a:prstGeom prst="rect">
            <a:avLst/>
          </a:prstGeom>
          <a:solidFill>
            <a:srgbClr val="FF9999"/>
          </a:solidFill>
        </p:spPr>
        <p:txBody>
          <a:bodyPr wrap="square">
            <a:spAutoFit/>
          </a:bodyPr>
          <a:lstStyle/>
          <a:p>
            <a:r>
              <a:rPr lang="en-GB" sz="1400" b="1" dirty="0"/>
              <a:t>Permanency Planning Meetings;</a:t>
            </a:r>
          </a:p>
          <a:p>
            <a:endParaRPr lang="en-GB" sz="1400" b="1" dirty="0"/>
          </a:p>
          <a:p>
            <a:r>
              <a:rPr lang="en-GB" sz="1400" dirty="0"/>
              <a:t>These will take place for all children who are looked after, either through section 20 or are in legal proceedings, to ensure that there is early consideration given to exploring all options through multi-track planning.</a:t>
            </a:r>
            <a:r>
              <a:rPr lang="en-GB" sz="1400" dirty="0">
                <a:cs typeface="Arial" panose="020B0604020202020204" pitchFamily="34" charset="0"/>
              </a:rPr>
              <a:t> Communicating a Permanence Plan effectively involves setting it out clearly and concisely as part of the Care Plan, in a way that acts as a useful reference to all involved during the Review process; </a:t>
            </a:r>
          </a:p>
          <a:p>
            <a:r>
              <a:rPr lang="en-GB" sz="1400" dirty="0">
                <a:cs typeface="Arial" panose="020B0604020202020204" pitchFamily="34" charset="0"/>
              </a:rPr>
              <a:t>Good quality Care Plans set out clear, concise statements about intended outcomes and make timescales clear. </a:t>
            </a:r>
          </a:p>
          <a:p>
            <a:endParaRPr lang="en-GB" sz="1400" dirty="0"/>
          </a:p>
          <a:p>
            <a:endParaRPr lang="en-GB" sz="1400" dirty="0"/>
          </a:p>
          <a:p>
            <a:r>
              <a:rPr lang="en-GB" sz="1400" dirty="0"/>
              <a:t>The meetings will be chaired by the Service Manager.</a:t>
            </a:r>
          </a:p>
          <a:p>
            <a:endParaRPr lang="en-GB" sz="1400" dirty="0"/>
          </a:p>
          <a:p>
            <a:r>
              <a:rPr lang="en-GB" sz="1400" dirty="0"/>
              <a:t>These meetings will take place:</a:t>
            </a:r>
          </a:p>
          <a:p>
            <a:pPr marL="285750" indent="-285750">
              <a:buFontTx/>
              <a:buChar char="-"/>
            </a:pPr>
            <a:r>
              <a:rPr lang="en-GB" sz="1400" dirty="0"/>
              <a:t>Within seven days of TCLPM or be the first LAC review for Section 20.</a:t>
            </a:r>
          </a:p>
          <a:p>
            <a:pPr marL="285750" indent="-285750">
              <a:buFontTx/>
              <a:buChar char="-"/>
            </a:pPr>
            <a:r>
              <a:rPr lang="en-GB" sz="1400" dirty="0"/>
              <a:t>Every 6 weeks if required to progress the plan</a:t>
            </a:r>
          </a:p>
          <a:p>
            <a:pPr marL="285750" indent="-285750">
              <a:buFontTx/>
              <a:buChar char="-"/>
            </a:pPr>
            <a:r>
              <a:rPr lang="en-GB" sz="1400" dirty="0"/>
              <a:t>Prior to the final Legal Planning Meeting and final Care Plan being agreed.</a:t>
            </a:r>
          </a:p>
          <a:p>
            <a:pPr marL="285750" indent="-285750">
              <a:buFontTx/>
              <a:buChar char="-"/>
            </a:pPr>
            <a:endParaRPr lang="en-GB" sz="1400" dirty="0"/>
          </a:p>
          <a:p>
            <a:r>
              <a:rPr lang="en-GB" sz="1400" dirty="0"/>
              <a:t>The meetings will always be attended by:</a:t>
            </a:r>
          </a:p>
          <a:p>
            <a:pPr marL="285750" indent="-285750">
              <a:buFontTx/>
              <a:buChar char="-"/>
            </a:pPr>
            <a:r>
              <a:rPr lang="en-GB" sz="1400" dirty="0"/>
              <a:t>Social work team</a:t>
            </a:r>
          </a:p>
          <a:p>
            <a:pPr marL="285750" indent="-285750">
              <a:buFontTx/>
              <a:buChar char="-"/>
            </a:pPr>
            <a:r>
              <a:rPr lang="en-GB" sz="1400" dirty="0"/>
              <a:t>IRO</a:t>
            </a:r>
          </a:p>
          <a:p>
            <a:pPr marL="285750" indent="-285750">
              <a:buFontTx/>
              <a:buChar char="-"/>
            </a:pPr>
            <a:r>
              <a:rPr lang="en-GB" sz="1400" dirty="0"/>
              <a:t>Fostering/Adoption/SGO team representatives</a:t>
            </a:r>
          </a:p>
          <a:p>
            <a:endParaRPr lang="en-GB" sz="1600" b="1" dirty="0"/>
          </a:p>
        </p:txBody>
      </p:sp>
    </p:spTree>
    <p:extLst>
      <p:ext uri="{BB962C8B-B14F-4D97-AF65-F5344CB8AC3E}">
        <p14:creationId xmlns:p14="http://schemas.microsoft.com/office/powerpoint/2010/main" val="237590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kern="0" dirty="0">
                <a:solidFill>
                  <a:srgbClr val="FFFFFF"/>
                </a:solidFill>
                <a:latin typeface="Arial" panose="020B0604020202020204" pitchFamily="34" charset="0"/>
                <a:cs typeface="Arial" panose="020B0604020202020204" pitchFamily="34" charset="0"/>
              </a:rPr>
              <a:t>  Permanence Tracking  - Activity </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00C8162-4CDA-4AC4-A729-94F44FB8A81D}"/>
              </a:ext>
            </a:extLst>
          </p:cNvPr>
          <p:cNvSpPr/>
          <p:nvPr/>
        </p:nvSpPr>
        <p:spPr>
          <a:xfrm>
            <a:off x="6298446" y="1468771"/>
            <a:ext cx="5804512" cy="4493538"/>
          </a:xfrm>
          <a:prstGeom prst="rect">
            <a:avLst/>
          </a:prstGeom>
          <a:solidFill>
            <a:srgbClr val="FF9999"/>
          </a:solidFill>
        </p:spPr>
        <p:txBody>
          <a:bodyPr wrap="square">
            <a:spAutoFit/>
          </a:bodyPr>
          <a:lstStyle/>
          <a:p>
            <a:endParaRPr lang="en-GB" sz="1400" b="1" dirty="0"/>
          </a:p>
          <a:p>
            <a:r>
              <a:rPr lang="en-GB" sz="1600" b="1" dirty="0"/>
              <a:t>Tracking Permanence for care plans with adoption:</a:t>
            </a:r>
          </a:p>
          <a:p>
            <a:endParaRPr lang="en-GB" sz="1600" b="1" dirty="0"/>
          </a:p>
          <a:p>
            <a:r>
              <a:rPr lang="en-GB" sz="1600" dirty="0"/>
              <a:t>Where children are being considered for adoption, the Kinship and Adoption Manager will be alerted via TCLPM. The Manager will also be invited to individual permanence planning meetings for the child which will be the trigger point to  initiate the permanency planning  activity. This includes children who require more than one</a:t>
            </a:r>
          </a:p>
          <a:p>
            <a:r>
              <a:rPr lang="en-GB" sz="1600" dirty="0"/>
              <a:t> permanence option being considered. </a:t>
            </a:r>
          </a:p>
          <a:p>
            <a:endParaRPr lang="en-GB" sz="1600" dirty="0"/>
          </a:p>
          <a:p>
            <a:r>
              <a:rPr lang="en-GB" sz="1600" dirty="0"/>
              <a:t>The Kinship and Adoption Manager uses a detailed Tracker to ensure her, Service Manager and the Head of Service for Corporate parenting  hold single oversight.  There is also a monthly meeting with the RAA to review the Tracker and all activity in relation to adoption planning and regular communication with the Panel Advisor in the RAA regarding all children being presented for ADM decisions</a:t>
            </a:r>
            <a:endParaRPr lang="en-GB" sz="1600" b="1" dirty="0"/>
          </a:p>
          <a:p>
            <a:endParaRPr lang="en-GB" sz="1600" dirty="0"/>
          </a:p>
        </p:txBody>
      </p:sp>
      <p:sp>
        <p:nvSpPr>
          <p:cNvPr id="3" name="Rectangle 2">
            <a:extLst>
              <a:ext uri="{FF2B5EF4-FFF2-40B4-BE49-F238E27FC236}">
                <a16:creationId xmlns:a16="http://schemas.microsoft.com/office/drawing/2014/main" id="{C1B97165-A7D0-4DBB-8867-102FB69CDED0}"/>
              </a:ext>
            </a:extLst>
          </p:cNvPr>
          <p:cNvSpPr/>
          <p:nvPr/>
        </p:nvSpPr>
        <p:spPr>
          <a:xfrm>
            <a:off x="329014" y="1653437"/>
            <a:ext cx="5511333" cy="4124206"/>
          </a:xfrm>
          <a:prstGeom prst="rect">
            <a:avLst/>
          </a:prstGeom>
          <a:solidFill>
            <a:srgbClr val="FF9999"/>
          </a:solidFill>
        </p:spPr>
        <p:txBody>
          <a:bodyPr wrap="square">
            <a:spAutoFit/>
          </a:bodyPr>
          <a:lstStyle/>
          <a:p>
            <a:r>
              <a:rPr lang="en-GB" sz="1600" b="1" dirty="0"/>
              <a:t>Tracking Placement with Parents Arrangements</a:t>
            </a:r>
          </a:p>
          <a:p>
            <a:endParaRPr lang="en-GB" sz="1600" b="1" dirty="0"/>
          </a:p>
          <a:p>
            <a:r>
              <a:rPr lang="en-GB" sz="1600" dirty="0"/>
              <a:t>For those children subject to a Full Care Order, the placement with parents regulations are authorised  by the Director of Operations.</a:t>
            </a:r>
          </a:p>
          <a:p>
            <a:endParaRPr lang="en-GB" sz="1600" dirty="0"/>
          </a:p>
          <a:p>
            <a:r>
              <a:rPr lang="en-GB" sz="1600" dirty="0"/>
              <a:t>Placement with Parents arrangements will be regularly reviewed at LAC Review Meetings . The IR Manager and Court Progression Manager keep oversight ensuring compliance.  CLA Permanence panel reviews whether revocation should be considered and cases are referred to TCLPM for legal advice as required. Children placed with parents are included in the monthly Permanence Taskforce Dashboard .</a:t>
            </a:r>
          </a:p>
          <a:p>
            <a:endParaRPr lang="en-GB" sz="1600" dirty="0"/>
          </a:p>
          <a:p>
            <a:r>
              <a:rPr lang="en-GB" sz="1600" dirty="0"/>
              <a:t>Legal SMT will track these children where seeking a Revocation of the Order is applicable.</a:t>
            </a:r>
          </a:p>
        </p:txBody>
      </p:sp>
    </p:spTree>
    <p:extLst>
      <p:ext uri="{BB962C8B-B14F-4D97-AF65-F5344CB8AC3E}">
        <p14:creationId xmlns:p14="http://schemas.microsoft.com/office/powerpoint/2010/main" val="214433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Permanence Policy Statement and </a:t>
            </a:r>
            <a:r>
              <a:rPr lang="en-GB" sz="2400" kern="0" dirty="0">
                <a:solidFill>
                  <a:srgbClr val="FFFFFF"/>
                </a:solidFill>
                <a:latin typeface="Arial" panose="020B0604020202020204" pitchFamily="34" charset="0"/>
                <a:cs typeface="Arial" panose="020B0604020202020204" pitchFamily="34" charset="0"/>
              </a:rPr>
              <a:t>Our Commitment</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 name="Rectangle 2">
            <a:extLst>
              <a:ext uri="{FF2B5EF4-FFF2-40B4-BE49-F238E27FC236}">
                <a16:creationId xmlns:a16="http://schemas.microsoft.com/office/drawing/2014/main" id="{846A641C-536F-4B88-943E-EF291F188486}"/>
              </a:ext>
            </a:extLst>
          </p:cNvPr>
          <p:cNvSpPr/>
          <p:nvPr/>
        </p:nvSpPr>
        <p:spPr>
          <a:xfrm>
            <a:off x="254567" y="2980968"/>
            <a:ext cx="5441865" cy="3539430"/>
          </a:xfrm>
          <a:prstGeom prst="rect">
            <a:avLst/>
          </a:prstGeom>
          <a:solidFill>
            <a:srgbClr val="FF9999"/>
          </a:solidFill>
        </p:spPr>
        <p:txBody>
          <a:bodyPr wrap="square">
            <a:spAutoFit/>
          </a:bodyPr>
          <a:lstStyle/>
          <a:p>
            <a:pPr algn="just"/>
            <a:r>
              <a:rPr lang="en-GB" sz="1400" dirty="0">
                <a:ea typeface="Times New Roman" panose="02020603050405020304" pitchFamily="18" charset="0"/>
                <a:cs typeface="Arial" panose="020B0604020202020204" pitchFamily="34" charset="0"/>
              </a:rPr>
              <a:t>Permanency planning In London Borough of Barking and Dagenham (LBBD)  is based on the philosophy that every child has the right to a permanent and stable home, preferably with his or her own family. </a:t>
            </a:r>
          </a:p>
          <a:p>
            <a:pPr algn="just"/>
            <a:endParaRPr lang="en-GB" sz="1400" dirty="0">
              <a:ea typeface="Times New Roman" panose="02020603050405020304" pitchFamily="18" charset="0"/>
              <a:cs typeface="Arial" panose="020B0604020202020204" pitchFamily="34" charset="0"/>
            </a:endParaRPr>
          </a:p>
          <a:p>
            <a:pPr algn="just"/>
            <a:r>
              <a:rPr lang="en-GB" sz="1400" dirty="0">
                <a:ea typeface="Times New Roman" panose="02020603050405020304" pitchFamily="18" charset="0"/>
                <a:cs typeface="Arial" panose="020B0604020202020204" pitchFamily="34" charset="0"/>
              </a:rPr>
              <a:t>We believe that the journey to permanence starts at the front door and is the driver for all our interventions at all stages.</a:t>
            </a:r>
          </a:p>
          <a:p>
            <a:pPr algn="just"/>
            <a:endParaRPr lang="en-GB" sz="1400" dirty="0">
              <a:ea typeface="Calibri" panose="020F0502020204030204" pitchFamily="34" charset="0"/>
              <a:cs typeface="Arial" panose="020B0604020202020204" pitchFamily="34" charset="0"/>
            </a:endParaRPr>
          </a:p>
          <a:p>
            <a:pPr algn="just"/>
            <a:r>
              <a:rPr lang="en-GB" sz="1400" dirty="0">
                <a:ea typeface="Times New Roman" panose="02020603050405020304" pitchFamily="18" charset="0"/>
                <a:cs typeface="Arial" panose="020B0604020202020204" pitchFamily="34" charset="0"/>
              </a:rPr>
              <a:t>As the corporate parents for Children in care, the primary focus of permanency planning is to ensure children and young people have a robust care plan that has a clear outcome of where they will be living as early as possible from their entry into care.  </a:t>
            </a:r>
          </a:p>
          <a:p>
            <a:pPr algn="just"/>
            <a:endParaRPr lang="en-GB" sz="1400" dirty="0">
              <a:ea typeface="Times New Roman" panose="02020603050405020304" pitchFamily="18" charset="0"/>
              <a:cs typeface="Arial" panose="020B0604020202020204" pitchFamily="34" charset="0"/>
            </a:endParaRPr>
          </a:p>
          <a:p>
            <a:pPr algn="just"/>
            <a:r>
              <a:rPr lang="en-GB" sz="1400" dirty="0">
                <a:ea typeface="Times New Roman" panose="02020603050405020304" pitchFamily="18" charset="0"/>
                <a:cs typeface="Arial" panose="020B0604020202020204" pitchFamily="34" charset="0"/>
              </a:rPr>
              <a:t>We will work diligently to find permanent, safe homes for children in care, in a timely manner,  including children with disabilities and complex needs. The best possible care involves giving children security, stability and love through their childhood and beyond.</a:t>
            </a:r>
          </a:p>
        </p:txBody>
      </p:sp>
      <p:sp>
        <p:nvSpPr>
          <p:cNvPr id="8" name="Rectangle 7">
            <a:extLst>
              <a:ext uri="{FF2B5EF4-FFF2-40B4-BE49-F238E27FC236}">
                <a16:creationId xmlns:a16="http://schemas.microsoft.com/office/drawing/2014/main" id="{51E80F1D-6156-4A6B-9227-4BC378AEDC21}"/>
              </a:ext>
            </a:extLst>
          </p:cNvPr>
          <p:cNvSpPr/>
          <p:nvPr/>
        </p:nvSpPr>
        <p:spPr>
          <a:xfrm>
            <a:off x="254560" y="910683"/>
            <a:ext cx="5441872" cy="1722138"/>
          </a:xfrm>
          <a:prstGeom prst="rect">
            <a:avLst/>
          </a:prstGeom>
          <a:solidFill>
            <a:srgbClr val="C00000"/>
          </a:solidFill>
        </p:spPr>
        <p:txBody>
          <a:bodyPr wrap="square">
            <a:spAutoFit/>
          </a:bodyPr>
          <a:lstStyle/>
          <a:p>
            <a:pPr algn="just">
              <a:lnSpc>
                <a:spcPct val="140000"/>
              </a:lnSpc>
              <a:spcAft>
                <a:spcPts val="800"/>
              </a:spcAft>
            </a:pPr>
            <a:r>
              <a:rPr lang="en-GB" sz="1200" b="1" dirty="0">
                <a:solidFill>
                  <a:schemeClr val="bg1"/>
                </a:solidFill>
                <a:ea typeface="Times New Roman" panose="02020603050405020304" pitchFamily="18" charset="0"/>
                <a:cs typeface="Times New Roman" panose="02020603050405020304" pitchFamily="18" charset="0"/>
              </a:rPr>
              <a:t>Definition: </a:t>
            </a:r>
          </a:p>
          <a:p>
            <a:pPr algn="just">
              <a:lnSpc>
                <a:spcPct val="140000"/>
              </a:lnSpc>
              <a:spcAft>
                <a:spcPts val="800"/>
              </a:spcAft>
            </a:pPr>
            <a:r>
              <a:rPr lang="en-GB" sz="1200" b="1" dirty="0">
                <a:solidFill>
                  <a:schemeClr val="bg1"/>
                </a:solidFill>
                <a:ea typeface="Times New Roman" panose="02020603050405020304" pitchFamily="18" charset="0"/>
                <a:cs typeface="Times New Roman" panose="02020603050405020304" pitchFamily="18" charset="0"/>
              </a:rPr>
              <a:t>Permanence is the long-term plan for the child’s upbringing and provides an underpinning framework for all social work with children and their families from family support through to adoption. It ensures a framework of emotional, physical and legal conditions that gives a child a sense of security, continuity, commitment, identity and belonging. </a:t>
            </a:r>
            <a:endParaRPr lang="en-GB" sz="1200" b="1" dirty="0">
              <a:solidFill>
                <a:schemeClr val="bg1"/>
              </a:solidFill>
              <a:effectLst/>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0AAC08D7-7EA4-4191-93B9-ED6E70D8B3CF}"/>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BBD3078-3C56-48C8-80B2-3321E678AE9B}"/>
              </a:ext>
            </a:extLst>
          </p:cNvPr>
          <p:cNvSpPr/>
          <p:nvPr/>
        </p:nvSpPr>
        <p:spPr>
          <a:xfrm>
            <a:off x="6095993" y="777666"/>
            <a:ext cx="6096000" cy="6406882"/>
          </a:xfrm>
          <a:prstGeom prst="rect">
            <a:avLst/>
          </a:prstGeom>
        </p:spPr>
        <p:txBody>
          <a:bodyPr>
            <a:spAutoFit/>
          </a:bodyPr>
          <a:lstStyle/>
          <a:p>
            <a:pPr algn="just">
              <a:spcAft>
                <a:spcPts val="800"/>
              </a:spcAft>
            </a:pPr>
            <a:r>
              <a:rPr lang="en-GB" sz="1200" dirty="0"/>
              <a:t>This policy defines and clarifies expectations around the permanency options for the children of LBBD . It outlines options for those who may need additional help and support when their families are having difficulties which require them to have support in their home environment or live away from their birth parents. </a:t>
            </a:r>
            <a:r>
              <a:rPr lang="en-GB" sz="1200" dirty="0">
                <a:ea typeface="Times New Roman" panose="02020603050405020304" pitchFamily="18" charset="0"/>
                <a:cs typeface="Times New Roman" panose="02020603050405020304" pitchFamily="18" charset="0"/>
              </a:rPr>
              <a:t>Children’s Care and Support is committed to considering the range of options available depending on the age and individual needs of the child and young person. This includes children with SEND needs and disabilities. </a:t>
            </a:r>
            <a:endParaRPr lang="en-GB" sz="1200" dirty="0">
              <a:ea typeface="Calibri" panose="020F0502020204030204" pitchFamily="34" charset="0"/>
              <a:cs typeface="Times New Roman" panose="02020603050405020304" pitchFamily="18" charset="0"/>
            </a:endParaRPr>
          </a:p>
          <a:p>
            <a:pPr lvl="0" algn="just">
              <a:spcBef>
                <a:spcPts val="960"/>
              </a:spcBef>
              <a:spcAft>
                <a:spcPts val="960"/>
              </a:spcAft>
              <a:buSzPts val="1000"/>
              <a:tabLst>
                <a:tab pos="457200" algn="l"/>
              </a:tabLst>
            </a:pPr>
            <a:r>
              <a:rPr lang="en-GB" sz="1200" dirty="0">
                <a:ea typeface="Times New Roman" panose="02020603050405020304" pitchFamily="18" charset="0"/>
                <a:cs typeface="Times New Roman" panose="02020603050405020304" pitchFamily="18" charset="0"/>
              </a:rPr>
              <a:t>We would always look to the family in the first instance providing it is safe to do so and it does not compromise their overall well-being. We will support children under CIN plans and CP plans to remain at home. A legal order may be required to support this arrangement eg Supervision Order or a Family Assistance Order. In exceptional circumstances children may be at home under a full Care Order for a short period.</a:t>
            </a:r>
            <a:endParaRPr lang="en-GB" sz="1200" dirty="0">
              <a:ea typeface="Calibri" panose="020F0502020204030204" pitchFamily="34" charset="0"/>
              <a:cs typeface="Times New Roman" panose="02020603050405020304" pitchFamily="18" charset="0"/>
            </a:endParaRPr>
          </a:p>
          <a:p>
            <a:pPr lvl="0" algn="just">
              <a:spcBef>
                <a:spcPts val="960"/>
              </a:spcBef>
              <a:spcAft>
                <a:spcPts val="960"/>
              </a:spcAft>
              <a:buSzPts val="1000"/>
              <a:tabLst>
                <a:tab pos="457200" algn="l"/>
              </a:tabLst>
            </a:pPr>
            <a:r>
              <a:rPr lang="en-GB" sz="1200" dirty="0">
                <a:ea typeface="Times New Roman" panose="02020603050405020304" pitchFamily="18" charset="0"/>
                <a:cs typeface="Times New Roman" panose="02020603050405020304" pitchFamily="18" charset="0"/>
              </a:rPr>
              <a:t>Relatives and other people with whom the child has a connection will be actively encouraged and supported to provide alternative care if a child cannot stay with their parents . This arrangement could be as a Connected Person under Reg 24 of the Care Planning Regulations 2010 or via a Special Guardianship Order or a Child Arrangements Order.</a:t>
            </a:r>
            <a:endParaRPr lang="en-GB" sz="1200" dirty="0">
              <a:ea typeface="Calibri" panose="020F0502020204030204" pitchFamily="34" charset="0"/>
              <a:cs typeface="Times New Roman" panose="02020603050405020304" pitchFamily="18" charset="0"/>
            </a:endParaRPr>
          </a:p>
          <a:p>
            <a:pPr lvl="0" algn="just">
              <a:spcBef>
                <a:spcPts val="960"/>
              </a:spcBef>
              <a:spcAft>
                <a:spcPts val="960"/>
              </a:spcAft>
              <a:buSzPts val="1000"/>
              <a:tabLst>
                <a:tab pos="457200" algn="l"/>
              </a:tabLst>
            </a:pPr>
            <a:r>
              <a:rPr lang="en-GB" sz="1200" dirty="0">
                <a:ea typeface="Times New Roman" panose="02020603050405020304" pitchFamily="18" charset="0"/>
                <a:cs typeface="Times New Roman" panose="02020603050405020304" pitchFamily="18" charset="0"/>
              </a:rPr>
              <a:t>Wherever parents and relatives are not able to provide long term permanent care, the planning for the children will include consideration of securing the child's future through adoption or special guardianship at the earliest possible stage where appropriate.</a:t>
            </a:r>
            <a:endParaRPr lang="en-GB" sz="1200" dirty="0">
              <a:ea typeface="Calibri" panose="020F0502020204030204" pitchFamily="34" charset="0"/>
              <a:cs typeface="Times New Roman" panose="02020603050405020304" pitchFamily="18" charset="0"/>
            </a:endParaRPr>
          </a:p>
          <a:p>
            <a:pPr lvl="0" algn="just">
              <a:spcBef>
                <a:spcPts val="960"/>
              </a:spcBef>
              <a:spcAft>
                <a:spcPts val="960"/>
              </a:spcAft>
              <a:buSzPts val="1000"/>
              <a:tabLst>
                <a:tab pos="457200" algn="l"/>
              </a:tabLst>
            </a:pPr>
            <a:r>
              <a:rPr lang="en-GB" sz="1200" dirty="0">
                <a:ea typeface="Times New Roman" panose="02020603050405020304" pitchFamily="18" charset="0"/>
                <a:cs typeface="Times New Roman" panose="02020603050405020304" pitchFamily="18" charset="0"/>
              </a:rPr>
              <a:t>Whilst long term foster care can meet many children's needs it will only be considered as the preferred permanent option based on robust exploration of alternatives and ultimately a decision based on the best interests of the child.</a:t>
            </a:r>
            <a:endParaRPr lang="en-GB" sz="1200" dirty="0">
              <a:ea typeface="Calibri" panose="020F0502020204030204" pitchFamily="34" charset="0"/>
              <a:cs typeface="Times New Roman" panose="02020603050405020304" pitchFamily="18" charset="0"/>
            </a:endParaRPr>
          </a:p>
          <a:p>
            <a:pPr algn="just">
              <a:spcBef>
                <a:spcPts val="960"/>
              </a:spcBef>
              <a:spcAft>
                <a:spcPts val="960"/>
              </a:spcAft>
              <a:buSzPts val="1000"/>
              <a:tabLst>
                <a:tab pos="457200" algn="l"/>
              </a:tabLst>
            </a:pPr>
            <a:r>
              <a:rPr lang="en-GB" sz="1200" dirty="0">
                <a:ea typeface="Times New Roman" panose="02020603050405020304" pitchFamily="18" charset="0"/>
                <a:cs typeface="Times New Roman" panose="02020603050405020304" pitchFamily="18" charset="0"/>
              </a:rPr>
              <a:t>Wherever meeting a child's needs requires placement in residential settings these arrangements will usually be time-limited.</a:t>
            </a:r>
          </a:p>
          <a:p>
            <a:pPr algn="just">
              <a:spcBef>
                <a:spcPts val="960"/>
              </a:spcBef>
              <a:spcAft>
                <a:spcPts val="960"/>
              </a:spcAft>
              <a:buSzPts val="1000"/>
              <a:tabLst>
                <a:tab pos="457200" algn="l"/>
              </a:tabLst>
            </a:pPr>
            <a:r>
              <a:rPr lang="en-GB" sz="1200" dirty="0"/>
              <a:t>We will remain committed to ensuring that the right children enter care and that their experiences are positive and their opportunities many.</a:t>
            </a:r>
          </a:p>
        </p:txBody>
      </p:sp>
    </p:spTree>
    <p:extLst>
      <p:ext uri="{BB962C8B-B14F-4D97-AF65-F5344CB8AC3E}">
        <p14:creationId xmlns:p14="http://schemas.microsoft.com/office/powerpoint/2010/main" val="248375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t>
            </a:r>
            <a:r>
              <a:rPr lang="en-GB" sz="2400" kern="0" dirty="0">
                <a:solidFill>
                  <a:srgbClr val="FFFFFF"/>
                </a:solidFill>
                <a:latin typeface="Arial" panose="020B0604020202020204" pitchFamily="34" charset="0"/>
                <a:cs typeface="Arial" panose="020B0604020202020204" pitchFamily="34" charset="0"/>
              </a:rPr>
              <a:t>Why we plan for permanence</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6AFEB5C-2119-4FA2-9A71-6FD8A66F090C}"/>
              </a:ext>
            </a:extLst>
          </p:cNvPr>
          <p:cNvSpPr/>
          <p:nvPr/>
        </p:nvSpPr>
        <p:spPr>
          <a:xfrm>
            <a:off x="296238" y="910683"/>
            <a:ext cx="5592565" cy="3093154"/>
          </a:xfrm>
          <a:prstGeom prst="rect">
            <a:avLst/>
          </a:prstGeom>
        </p:spPr>
        <p:txBody>
          <a:bodyPr wrap="square">
            <a:spAutoFit/>
          </a:bodyPr>
          <a:lstStyle/>
          <a:p>
            <a:pPr algn="just"/>
            <a:r>
              <a:rPr lang="en-GB" sz="1300" dirty="0">
                <a:ea typeface="Times New Roman" panose="02020603050405020304" pitchFamily="18" charset="0"/>
                <a:cs typeface="Arial" panose="020B0604020202020204" pitchFamily="34" charset="0"/>
              </a:rPr>
              <a:t>The objective of planning for permanence is to ensure that children have a secure, stable and loving family to support them through childhood and beyond and to give them a sense of security, continuity, commitment, identity and belonging. It is also important to remember that older children and young people ( incl UASC’s )also need to achieve permanence in their lives although they may not wish (for a variety of reasons) to be in a foster home or to be adopted. For example, they may prefer to live in a residential unit where they can also achieve a sense of security and belonging.</a:t>
            </a:r>
          </a:p>
          <a:p>
            <a:pPr algn="just"/>
            <a:endParaRPr lang="en-GB" sz="1300" dirty="0">
              <a:ea typeface="Calibri" panose="020F0502020204030204" pitchFamily="34" charset="0"/>
              <a:cs typeface="Arial" panose="020B0604020202020204" pitchFamily="34" charset="0"/>
            </a:endParaRPr>
          </a:p>
          <a:p>
            <a:pPr algn="just"/>
            <a:r>
              <a:rPr lang="en-GB" sz="1300" dirty="0">
                <a:ea typeface="Times New Roman" panose="02020603050405020304" pitchFamily="18" charset="0"/>
                <a:cs typeface="Arial" panose="020B0604020202020204" pitchFamily="34" charset="0"/>
              </a:rPr>
              <a:t>The question "</a:t>
            </a:r>
            <a:r>
              <a:rPr lang="en-GB" sz="1300" b="1" dirty="0">
                <a:ea typeface="Times New Roman" panose="02020603050405020304" pitchFamily="18" charset="0"/>
                <a:cs typeface="Arial" panose="020B0604020202020204" pitchFamily="34" charset="0"/>
              </a:rPr>
              <a:t>how are the child's permanence needs being met?" </a:t>
            </a:r>
            <a:r>
              <a:rPr lang="en-GB" sz="1300" dirty="0">
                <a:ea typeface="Times New Roman" panose="02020603050405020304" pitchFamily="18" charset="0"/>
                <a:cs typeface="Arial" panose="020B0604020202020204" pitchFamily="34" charset="0"/>
              </a:rPr>
              <a:t>must be at the core of everything we do.</a:t>
            </a:r>
          </a:p>
          <a:p>
            <a:pPr algn="just"/>
            <a:endParaRPr lang="en-GB" sz="1300" dirty="0">
              <a:ea typeface="Times New Roman" panose="02020603050405020304" pitchFamily="18" charset="0"/>
              <a:cs typeface="Arial" panose="020B0604020202020204" pitchFamily="34" charset="0"/>
            </a:endParaRPr>
          </a:p>
          <a:p>
            <a:pPr algn="just"/>
            <a:r>
              <a:rPr lang="en-GB" sz="1300" dirty="0">
                <a:cs typeface="Arial" panose="020B0604020202020204" pitchFamily="34" charset="0"/>
              </a:rPr>
              <a:t>With the child at the centre of our thinking and our work, Children’s Care and Support Services believes that there are a number of principles that underpin permanency for a child:</a:t>
            </a:r>
          </a:p>
        </p:txBody>
      </p:sp>
      <p:sp>
        <p:nvSpPr>
          <p:cNvPr id="5" name="Rectangle 4">
            <a:extLst>
              <a:ext uri="{FF2B5EF4-FFF2-40B4-BE49-F238E27FC236}">
                <a16:creationId xmlns:a16="http://schemas.microsoft.com/office/drawing/2014/main" id="{04CC60E5-CF3A-4B15-8EEB-C702DCBE81DB}"/>
              </a:ext>
            </a:extLst>
          </p:cNvPr>
          <p:cNvSpPr/>
          <p:nvPr/>
        </p:nvSpPr>
        <p:spPr>
          <a:xfrm>
            <a:off x="6229566" y="910683"/>
            <a:ext cx="5873391" cy="5632311"/>
          </a:xfrm>
          <a:prstGeom prst="rect">
            <a:avLst/>
          </a:prstGeom>
          <a:solidFill>
            <a:srgbClr val="FF9999"/>
          </a:solidFill>
        </p:spPr>
        <p:txBody>
          <a:bodyPr wrap="square">
            <a:spAutoFit/>
          </a:bodyPr>
          <a:lstStyle/>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Siblings: </a:t>
            </a:r>
            <a:r>
              <a:rPr lang="en-GB" sz="1200" dirty="0">
                <a:ea typeface="Times New Roman" panose="02020603050405020304" pitchFamily="18" charset="0"/>
                <a:cs typeface="Times New Roman" panose="02020603050405020304" pitchFamily="18" charset="0"/>
              </a:rPr>
              <a:t>Children will be placed together whenever possible unless the individual needs of children indicate that children’s needs will be better met placed separate.</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Belonging: </a:t>
            </a:r>
            <a:r>
              <a:rPr lang="en-GB" sz="1200" dirty="0">
                <a:ea typeface="Times New Roman" panose="02020603050405020304" pitchFamily="18" charset="0"/>
                <a:cs typeface="Times New Roman" panose="02020603050405020304" pitchFamily="18" charset="0"/>
              </a:rPr>
              <a:t>Develop a feeling of belonging to someone who is parenting a child daily.</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Security: </a:t>
            </a:r>
            <a:r>
              <a:rPr lang="en-GB" sz="1200" dirty="0">
                <a:ea typeface="Times New Roman" panose="02020603050405020304" pitchFamily="18" charset="0"/>
                <a:cs typeface="Times New Roman" panose="02020603050405020304" pitchFamily="18" charset="0"/>
              </a:rPr>
              <a:t>A feeling of security and being loved as a member of a permanent family or care setting.</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Stability: </a:t>
            </a:r>
            <a:r>
              <a:rPr lang="en-GB" sz="1200" dirty="0">
                <a:ea typeface="Times New Roman" panose="02020603050405020304" pitchFamily="18" charset="0"/>
                <a:cs typeface="Times New Roman" panose="02020603050405020304" pitchFamily="18" charset="0"/>
              </a:rPr>
              <a:t>The child expects the placement to continue and be stable.</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Voice: </a:t>
            </a:r>
            <a:r>
              <a:rPr lang="en-GB" sz="1200" dirty="0">
                <a:ea typeface="Times New Roman" panose="02020603050405020304" pitchFamily="18" charset="0"/>
                <a:cs typeface="Times New Roman" panose="02020603050405020304" pitchFamily="18" charset="0"/>
              </a:rPr>
              <a:t>The child’s wishes and feelings along with her/his age and understanding must be considered in planning for permanence.</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Identity: </a:t>
            </a:r>
            <a:r>
              <a:rPr lang="en-GB" sz="1200" dirty="0">
                <a:ea typeface="Times New Roman" panose="02020603050405020304" pitchFamily="18" charset="0"/>
                <a:cs typeface="Times New Roman" panose="02020603050405020304" pitchFamily="18" charset="0"/>
              </a:rPr>
              <a:t>To be consistent with or fully able to support her/his ethnicity, language, religion and culture.( Note that due consideration no longer has to legally be given to a child’s religious persuasion, racial origin and cultural and linguistic background when matching a child and prospective adopters.)</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Life story: </a:t>
            </a:r>
            <a:r>
              <a:rPr lang="en-GB" sz="1200" dirty="0">
                <a:ea typeface="Times New Roman" panose="02020603050405020304" pitchFamily="18" charset="0"/>
                <a:cs typeface="Times New Roman" panose="02020603050405020304" pitchFamily="18" charset="0"/>
              </a:rPr>
              <a:t>The child knows her/his birth family and history and her/his parents are encouraged and supported to provide information about themselves and about the child’s birth and early life.</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Learning: </a:t>
            </a:r>
            <a:r>
              <a:rPr lang="en-GB" sz="1200" dirty="0">
                <a:ea typeface="Times New Roman" panose="02020603050405020304" pitchFamily="18" charset="0"/>
                <a:cs typeface="Times New Roman" panose="02020603050405020304" pitchFamily="18" charset="0"/>
              </a:rPr>
              <a:t>Stability in educational provision and training.</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Self-confidence: </a:t>
            </a:r>
            <a:r>
              <a:rPr lang="en-GB" sz="1200" dirty="0">
                <a:ea typeface="Times New Roman" panose="02020603050405020304" pitchFamily="18" charset="0"/>
                <a:cs typeface="Times New Roman" panose="02020603050405020304" pitchFamily="18" charset="0"/>
              </a:rPr>
              <a:t>Positive engagement in sports, hobbies and interests in order to promote their resilience and build self-confidence.</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Independence: </a:t>
            </a:r>
            <a:r>
              <a:rPr lang="en-GB" sz="1200" dirty="0">
                <a:ea typeface="Times New Roman" panose="02020603050405020304" pitchFamily="18" charset="0"/>
                <a:cs typeface="Times New Roman" panose="02020603050405020304" pitchFamily="18" charset="0"/>
              </a:rPr>
              <a:t>The child is assisted and supported into independence when s/he is fully prepared, and this is safe and appropriate. </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Staying put: </a:t>
            </a:r>
            <a:r>
              <a:rPr lang="en-GB" sz="1200" dirty="0">
                <a:ea typeface="Times New Roman" panose="02020603050405020304" pitchFamily="18" charset="0"/>
                <a:cs typeface="Times New Roman" panose="02020603050405020304" pitchFamily="18" charset="0"/>
              </a:rPr>
              <a:t>The child feels a sense of obligation from their carers as (s)he moves into adolescence and adulthood; belonging does not end at the age of 18 years.</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Timeliness: </a:t>
            </a:r>
            <a:r>
              <a:rPr lang="en-GB" sz="1200" dirty="0">
                <a:ea typeface="Times New Roman" panose="02020603050405020304" pitchFamily="18" charset="0"/>
                <a:cs typeface="Times New Roman" panose="02020603050405020304" pitchFamily="18" charset="0"/>
              </a:rPr>
              <a:t>Decision-making must be within the child’s time scales in order to prevent drift.</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Twin track or parallel planning: </a:t>
            </a:r>
            <a:r>
              <a:rPr lang="en-GB" sz="1200" dirty="0">
                <a:ea typeface="Times New Roman" panose="02020603050405020304" pitchFamily="18" charset="0"/>
                <a:cs typeface="Times New Roman" panose="02020603050405020304" pitchFamily="18" charset="0"/>
              </a:rPr>
              <a:t>including concurrent planning, may provide a means to securing permanence at an early stage for some children.</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Early planning: </a:t>
            </a:r>
            <a:r>
              <a:rPr lang="en-GB" sz="1200" dirty="0">
                <a:ea typeface="Times New Roman" panose="02020603050405020304" pitchFamily="18" charset="0"/>
                <a:cs typeface="Times New Roman" panose="02020603050405020304" pitchFamily="18" charset="0"/>
              </a:rPr>
              <a:t>A LAC child’s permanence plan should be established at the two month review and recorded in the Independent Reviewing Officer (IRO) Decisions Report.</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Review: </a:t>
            </a:r>
            <a:r>
              <a:rPr lang="en-GB" sz="1200" dirty="0">
                <a:ea typeface="Times New Roman" panose="02020603050405020304" pitchFamily="18" charset="0"/>
                <a:cs typeface="Times New Roman" panose="02020603050405020304" pitchFamily="18" charset="0"/>
              </a:rPr>
              <a:t>Where a child remains looked after in care, then planning should be subject to continuous assessment and review.</a:t>
            </a:r>
            <a:endParaRPr lang="en-GB" sz="1200" dirty="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638455AF-B2A4-4F25-B0D6-EC25E00A5863}"/>
              </a:ext>
            </a:extLst>
          </p:cNvPr>
          <p:cNvSpPr/>
          <p:nvPr/>
        </p:nvSpPr>
        <p:spPr>
          <a:xfrm>
            <a:off x="214044" y="4234670"/>
            <a:ext cx="5756951" cy="2308324"/>
          </a:xfrm>
          <a:prstGeom prst="rect">
            <a:avLst/>
          </a:prstGeom>
          <a:solidFill>
            <a:srgbClr val="FF9999"/>
          </a:solidFill>
        </p:spPr>
        <p:txBody>
          <a:bodyPr wrap="square">
            <a:spAutoFit/>
          </a:bodyPr>
          <a:lstStyle/>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Birth family solutions: </a:t>
            </a:r>
            <a:r>
              <a:rPr lang="en-GB" sz="1200" dirty="0">
                <a:ea typeface="Times New Roman" panose="02020603050405020304" pitchFamily="18" charset="0"/>
                <a:cs typeface="Times New Roman" panose="02020603050405020304" pitchFamily="18" charset="0"/>
              </a:rPr>
              <a:t>If it is not possible for the child to be cared for by her/his birth parents then options within the extended network of family and friends will be considered as a priority.</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Family and friends: </a:t>
            </a:r>
            <a:r>
              <a:rPr lang="en-GB" sz="1200" dirty="0">
                <a:ea typeface="Times New Roman" panose="02020603050405020304" pitchFamily="18" charset="0"/>
                <a:cs typeface="Times New Roman" panose="02020603050405020304" pitchFamily="18" charset="0"/>
              </a:rPr>
              <a:t>The child is a member of an ‘extended family’ and part of a wider long-term network of family and friends. The carers should nurture and promote the child’s ability to build long term friendships and relationships with their peers and other adults. </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b="1" dirty="0">
                <a:ea typeface="Times New Roman" panose="02020603050405020304" pitchFamily="18" charset="0"/>
                <a:cs typeface="Times New Roman" panose="02020603050405020304" pitchFamily="18" charset="0"/>
              </a:rPr>
              <a:t>Contact: </a:t>
            </a:r>
            <a:r>
              <a:rPr lang="en-GB" sz="1200" dirty="0">
                <a:ea typeface="Times New Roman" panose="02020603050405020304" pitchFamily="18" charset="0"/>
                <a:cs typeface="Times New Roman" panose="02020603050405020304" pitchFamily="18" charset="0"/>
              </a:rPr>
              <a:t>The child has positive on-going contact with parent(s), family and friends where appropriate. The purpose of the contact should be clearly defined in the child’s plan and meet the child’s needs.</a:t>
            </a:r>
          </a:p>
          <a:p>
            <a:pPr marL="171450" lvl="0" indent="-171450" algn="just">
              <a:buSzPts val="1000"/>
              <a:buFont typeface="Arial" panose="020B0604020202020204" pitchFamily="34" charset="0"/>
              <a:buChar char="•"/>
              <a:tabLst>
                <a:tab pos="457200" algn="l"/>
              </a:tabLst>
            </a:pPr>
            <a:r>
              <a:rPr lang="en-GB" sz="1200" b="1" dirty="0">
                <a:ea typeface="Calibri" panose="020F0502020204030204" pitchFamily="34" charset="0"/>
                <a:cs typeface="Times New Roman" panose="02020603050405020304" pitchFamily="18" charset="0"/>
              </a:rPr>
              <a:t>Pre-birth planning: </a:t>
            </a:r>
            <a:r>
              <a:rPr lang="en-GB" sz="1200" dirty="0">
                <a:ea typeface="Calibri" panose="020F0502020204030204" pitchFamily="34" charset="0"/>
                <a:cs typeface="Times New Roman" panose="02020603050405020304" pitchFamily="18" charset="0"/>
              </a:rPr>
              <a:t>If we are working with baby or pregnant mother, early parallel planning must take place.  </a:t>
            </a:r>
          </a:p>
        </p:txBody>
      </p:sp>
    </p:spTree>
    <p:extLst>
      <p:ext uri="{BB962C8B-B14F-4D97-AF65-F5344CB8AC3E}">
        <p14:creationId xmlns:p14="http://schemas.microsoft.com/office/powerpoint/2010/main" val="583856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t>
            </a:r>
            <a:r>
              <a:rPr lang="en-GB" sz="2400" kern="0" dirty="0">
                <a:solidFill>
                  <a:srgbClr val="FFFFFF"/>
                </a:solidFill>
                <a:latin typeface="Arial" panose="020B0604020202020204" pitchFamily="34" charset="0"/>
                <a:cs typeface="Arial" panose="020B0604020202020204" pitchFamily="34" charset="0"/>
              </a:rPr>
              <a:t>What do our children and young people say about permanence?</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6AFEB5C-2119-4FA2-9A71-6FD8A66F090C}"/>
              </a:ext>
            </a:extLst>
          </p:cNvPr>
          <p:cNvSpPr/>
          <p:nvPr/>
        </p:nvSpPr>
        <p:spPr>
          <a:xfrm>
            <a:off x="296238" y="910683"/>
            <a:ext cx="5592565" cy="1855893"/>
          </a:xfrm>
          <a:prstGeom prst="rect">
            <a:avLst/>
          </a:prstGeom>
        </p:spPr>
        <p:txBody>
          <a:bodyPr wrap="square">
            <a:spAutoFit/>
          </a:bodyPr>
          <a:lstStyle/>
          <a:p>
            <a:pPr algn="just"/>
            <a:r>
              <a:rPr lang="en-GB" sz="1600" dirty="0">
                <a:cs typeface="Arial" panose="020B0604020202020204" pitchFamily="34" charset="0"/>
              </a:rPr>
              <a:t>Our young people were asked to describe what permanence meant to them so that we could ensure that we take their views into account in our policy and planning.</a:t>
            </a:r>
          </a:p>
          <a:p>
            <a:pPr algn="just"/>
            <a:endParaRPr lang="en-GB" sz="1600" dirty="0">
              <a:cs typeface="Arial" panose="020B0604020202020204" pitchFamily="34"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following is a composite which includes the words of young people asked about what permanence means to them.  It is expressed as a mission statement. </a:t>
            </a:r>
            <a:endParaRPr lang="en-GB" sz="1300" dirty="0">
              <a:cs typeface="Arial" panose="020B0604020202020204" pitchFamily="34" charset="0"/>
            </a:endParaRPr>
          </a:p>
        </p:txBody>
      </p:sp>
      <p:sp>
        <p:nvSpPr>
          <p:cNvPr id="5" name="Rectangle 4">
            <a:extLst>
              <a:ext uri="{FF2B5EF4-FFF2-40B4-BE49-F238E27FC236}">
                <a16:creationId xmlns:a16="http://schemas.microsoft.com/office/drawing/2014/main" id="{04CC60E5-CF3A-4B15-8EEB-C702DCBE81DB}"/>
              </a:ext>
            </a:extLst>
          </p:cNvPr>
          <p:cNvSpPr/>
          <p:nvPr/>
        </p:nvSpPr>
        <p:spPr>
          <a:xfrm>
            <a:off x="6229566" y="910683"/>
            <a:ext cx="5873391" cy="5131854"/>
          </a:xfrm>
          <a:prstGeom prst="rect">
            <a:avLst/>
          </a:prstGeom>
          <a:solidFill>
            <a:srgbClr val="FF9999"/>
          </a:solidFill>
        </p:spPr>
        <p:txBody>
          <a:bodyPr wrap="square">
            <a:spAutoFit/>
          </a:bodyPr>
          <a:lstStyle/>
          <a:p>
            <a:pPr marL="171450" lvl="0" indent="-171450" algn="just">
              <a:buSzPts val="1000"/>
              <a:buFont typeface="Arial" panose="020B0604020202020204" pitchFamily="34" charset="0"/>
              <a:buChar char="•"/>
              <a:tabLst>
                <a:tab pos="457200" algn="l"/>
              </a:tabLst>
            </a:pPr>
            <a:endParaRPr lang="en-GB" sz="12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What does this mean in practice?</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This is </a:t>
            </a:r>
            <a:r>
              <a:rPr lang="en-GB" sz="1600" dirty="0">
                <a:effectLst/>
                <a:latin typeface="Calibri" panose="020F0502020204030204" pitchFamily="34" charset="0"/>
                <a:ea typeface="Calibri" panose="020F0502020204030204" pitchFamily="34" charset="0"/>
                <a:cs typeface="Times New Roman" panose="02020603050405020304" pitchFamily="18" charset="0"/>
              </a:rPr>
              <a:t>a quote from a letter left by a child to his Foster carer.  </a:t>
            </a:r>
          </a:p>
          <a:p>
            <a:pPr>
              <a:lnSpc>
                <a:spcPct val="107000"/>
              </a:lnSpc>
              <a:spcAft>
                <a:spcPts val="800"/>
              </a:spcAft>
            </a:pPr>
            <a:r>
              <a:rPr lang="en-GB" sz="1600" i="1" dirty="0">
                <a:effectLst/>
                <a:latin typeface="Calibri" panose="020F0502020204030204" pitchFamily="34" charset="0"/>
                <a:ea typeface="Calibri" panose="020F0502020204030204" pitchFamily="34" charset="0"/>
                <a:cs typeface="Times New Roman" panose="02020603050405020304" pitchFamily="18" charset="0"/>
              </a:rPr>
              <a:t>“This lady took me into her life and took good care of me when we first met.  How can I say thank you, you saved my life? You have been there for me, helped me make my point. I know you will always be there for me and never give up on me”.</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 aged 10.</a:t>
            </a:r>
          </a:p>
          <a:p>
            <a:pPr>
              <a:lnSpc>
                <a:spcPct val="107000"/>
              </a:lnSpc>
              <a:spcAft>
                <a:spcPts val="80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This is what we aspire to for all our children. </a:t>
            </a:r>
            <a:r>
              <a:rPr lang="en-GB" sz="1600" dirty="0">
                <a:latin typeface="Calibri" panose="020F0502020204030204" pitchFamily="34" charset="0"/>
                <a:ea typeface="Calibri" panose="020F0502020204030204" pitchFamily="34" charset="0"/>
                <a:cs typeface="Times New Roman" panose="02020603050405020304" pitchFamily="18" charset="0"/>
              </a:rPr>
              <a:t>We want them to have a stable and secure home with someone who will never give up on them, whether this be their birth parent, their extended family, their foster carer, or their adoptive family.</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As their social workers, we commit ourselves to not giving up either until this is secured for our children and young people in Barking &amp; Dagenham.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endParaRPr lang="en-GB" sz="1200" dirty="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638455AF-B2A4-4F25-B0D6-EC25E00A5863}"/>
              </a:ext>
            </a:extLst>
          </p:cNvPr>
          <p:cNvSpPr/>
          <p:nvPr/>
        </p:nvSpPr>
        <p:spPr>
          <a:xfrm>
            <a:off x="378430" y="3291336"/>
            <a:ext cx="5592565" cy="3252044"/>
          </a:xfrm>
          <a:prstGeom prst="rect">
            <a:avLst/>
          </a:prstGeom>
          <a:solidFill>
            <a:srgbClr val="FF9999"/>
          </a:solidFill>
        </p:spPr>
        <p:txBody>
          <a:bodyPr wrap="square">
            <a:spAutoFit/>
          </a:bodyPr>
          <a:lstStyle/>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Mission statement for Permanence incorporating young people’s own words.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“We aspire to provide the children we look after with a childhood free of worries, and with an experience of love and a family life – that works and feels safe. To have people who are always there for them, and who never give up on them, and who  make sure their voices are heard.”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endParaRPr lang="en-GB"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296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7104"/>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kern="0" dirty="0">
                <a:solidFill>
                  <a:srgbClr val="FFFFFF"/>
                </a:solidFill>
                <a:latin typeface="Arial" panose="020B0604020202020204" pitchFamily="34" charset="0"/>
                <a:cs typeface="Arial" panose="020B0604020202020204" pitchFamily="34" charset="0"/>
              </a:rPr>
              <a:t>  Delivering Permanence</a:t>
            </a: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D9CCB65-7F5F-4FC5-9D65-934B828A0D15}"/>
              </a:ext>
            </a:extLst>
          </p:cNvPr>
          <p:cNvSpPr/>
          <p:nvPr/>
        </p:nvSpPr>
        <p:spPr>
          <a:xfrm>
            <a:off x="0" y="691104"/>
            <a:ext cx="5948734" cy="6432530"/>
          </a:xfrm>
          <a:prstGeom prst="rect">
            <a:avLst/>
          </a:prstGeom>
        </p:spPr>
        <p:txBody>
          <a:bodyPr wrap="square">
            <a:spAutoFit/>
          </a:bodyPr>
          <a:lstStyle/>
          <a:p>
            <a:pPr algn="just"/>
            <a:r>
              <a:rPr lang="en-GB" sz="1400" b="1" dirty="0">
                <a:ea typeface="Times New Roman" panose="02020603050405020304" pitchFamily="18" charset="0"/>
                <a:cs typeface="Times New Roman" panose="02020603050405020304" pitchFamily="18" charset="0"/>
              </a:rPr>
              <a:t>We will deliver the commitments outlined in this policy by providing the following:</a:t>
            </a:r>
            <a:endParaRPr lang="en-GB" sz="1200" b="1"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High quality and timely assessments of a child's needs with an appreciation of the end of the child’s journey, at the beginning, including pre-birth and work with very young children.</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Any assessment of the child/young person’s experience will always refer to the factors outlined in the principles as outlined above. This will help to ensure appropriate planning and the focus of best practice to ensure the child/young person achieves as strong a sense of permanence as early as possible.</a:t>
            </a:r>
            <a:endParaRPr lang="en-GB" sz="1200" dirty="0">
              <a:ea typeface="Calibri" panose="020F0502020204030204" pitchFamily="34" charset="0"/>
              <a:cs typeface="Times New Roman" panose="02020603050405020304" pitchFamily="18" charset="0"/>
            </a:endParaRPr>
          </a:p>
          <a:p>
            <a:pPr marL="17145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opportunity for the voice and lived experience  of the child to be heard and evidenced in the plan and to include their views and feelings. This will include using a range of tools for children with disabilities and SEND needs. </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Clear plans with identifiable outcomes, service provision and actions to meet those needs.</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Multi-agency commitment and effective joint working processes to ensure that the services necessary to support children in permanent family placements and /or prevent their breakdown are prioritised and delivered.</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Where there are concerns that a child may not be able to remain with their birth parents without statutory intervention, a family group conference will be held at the earliest opportunity to fully explore the options for the child to remain safely within the extended kinship network or for children to be rehabilitated to parent/s.</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Robust case reviewing arrangements for the early identification of the need for permanent arrangements and to prevent drift.</a:t>
            </a:r>
          </a:p>
          <a:p>
            <a:pPr marL="171450" lvl="0" indent="-171450" algn="just">
              <a:buSzPts val="1000"/>
              <a:buFont typeface="Arial" panose="020B0604020202020204" pitchFamily="34" charset="0"/>
              <a:buChar char="•"/>
              <a:tabLst>
                <a:tab pos="457200" algn="l"/>
              </a:tabLst>
            </a:pPr>
            <a:r>
              <a:rPr lang="en-GB" sz="1200" dirty="0">
                <a:ea typeface="Calibri" panose="020F0502020204030204" pitchFamily="34" charset="0"/>
                <a:cs typeface="Times New Roman" panose="02020603050405020304" pitchFamily="18" charset="0"/>
              </a:rPr>
              <a:t>High quality child permanence reports that allow an adoptive family to get to know the child.</a:t>
            </a:r>
          </a:p>
          <a:p>
            <a:pPr marL="171450" lvl="0" indent="-171450" algn="just">
              <a:buSzPts val="1000"/>
              <a:buFont typeface="Arial" panose="020B0604020202020204" pitchFamily="34" charset="0"/>
              <a:buChar char="•"/>
              <a:tabLst>
                <a:tab pos="457200" algn="l"/>
              </a:tabLst>
            </a:pPr>
            <a:r>
              <a:rPr lang="en-GB" sz="1200" dirty="0">
                <a:ea typeface="Calibri" panose="020F0502020204030204" pitchFamily="34" charset="0"/>
                <a:cs typeface="Times New Roman" panose="02020603050405020304" pitchFamily="18" charset="0"/>
              </a:rPr>
              <a:t>Excellent life story planning that includes considered recording of the point at which a child is removed from their family.</a:t>
            </a: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Effective communication pathways to ensure that family, carers and other individuals that the child considers to be an important part of their life are able to express their needs and feelings and are aware of the plans for the child and their role in these plans where appropriate.</a:t>
            </a:r>
            <a:endParaRPr lang="en-GB" sz="1200" dirty="0">
              <a:ea typeface="Calibri" panose="020F0502020204030204" pitchFamily="34" charset="0"/>
              <a:cs typeface="Times New Roman" panose="02020603050405020304" pitchFamily="18" charset="0"/>
            </a:endParaRPr>
          </a:p>
          <a:p>
            <a:pPr marL="171450" lvl="0" indent="-1714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Policies and services that support all children placed within the range of permanence options.</a:t>
            </a:r>
          </a:p>
          <a:p>
            <a:pPr marL="171450" lvl="0" indent="-171450" algn="just">
              <a:buSzPts val="1000"/>
              <a:buFont typeface="Arial" panose="020B0604020202020204" pitchFamily="34" charset="0"/>
              <a:buChar char="•"/>
              <a:tabLst>
                <a:tab pos="457200" algn="l"/>
              </a:tabLst>
            </a:pPr>
            <a:r>
              <a:rPr lang="en-GB" sz="1200" dirty="0">
                <a:effectLst/>
                <a:ea typeface="Calibri" panose="020F0502020204030204" pitchFamily="34" charset="0"/>
                <a:cs typeface="Times New Roman" panose="02020603050405020304" pitchFamily="18" charset="0"/>
              </a:rPr>
              <a:t>Robust resettlement planning for children exiting custody when needed</a:t>
            </a:r>
          </a:p>
        </p:txBody>
      </p:sp>
      <p:sp>
        <p:nvSpPr>
          <p:cNvPr id="8" name="Rectangle 7">
            <a:extLst>
              <a:ext uri="{FF2B5EF4-FFF2-40B4-BE49-F238E27FC236}">
                <a16:creationId xmlns:a16="http://schemas.microsoft.com/office/drawing/2014/main" id="{48645669-C3C8-4C15-A66A-713C89EB0C2F}"/>
              </a:ext>
            </a:extLst>
          </p:cNvPr>
          <p:cNvSpPr/>
          <p:nvPr/>
        </p:nvSpPr>
        <p:spPr>
          <a:xfrm>
            <a:off x="6166212" y="1084050"/>
            <a:ext cx="5808309" cy="5262979"/>
          </a:xfrm>
          <a:prstGeom prst="rect">
            <a:avLst/>
          </a:prstGeom>
          <a:solidFill>
            <a:srgbClr val="FF9999"/>
          </a:solidFill>
        </p:spPr>
        <p:txBody>
          <a:bodyPr wrap="square">
            <a:spAutoFit/>
          </a:bodyPr>
          <a:lstStyle/>
          <a:p>
            <a:pPr algn="just"/>
            <a:r>
              <a:rPr lang="en-GB" sz="1600" b="1" dirty="0">
                <a:ea typeface="Times New Roman" panose="02020603050405020304" pitchFamily="18" charset="0"/>
                <a:cs typeface="Times New Roman" panose="02020603050405020304" pitchFamily="18" charset="0"/>
              </a:rPr>
              <a:t>Permanence planning must include the following</a:t>
            </a:r>
            <a:r>
              <a:rPr lang="en-GB" sz="1600" dirty="0">
                <a:ea typeface="Times New Roman" panose="02020603050405020304" pitchFamily="18" charset="0"/>
                <a:cs typeface="Times New Roman" panose="02020603050405020304" pitchFamily="18" charset="0"/>
              </a:rPr>
              <a:t>: </a:t>
            </a:r>
          </a:p>
          <a:p>
            <a:pPr algn="just"/>
            <a:endParaRPr lang="en-GB" sz="1600" dirty="0">
              <a:ea typeface="Calibri" panose="020F0502020204030204" pitchFamily="34" charset="0"/>
              <a:cs typeface="Times New Roman" panose="02020603050405020304" pitchFamily="18" charset="0"/>
            </a:endParaRPr>
          </a:p>
          <a:p>
            <a:pPr marL="285750" indent="-285750" algn="just">
              <a:buSzPts val="1000"/>
              <a:buFont typeface="Arial" panose="020B0604020202020204" pitchFamily="34" charset="0"/>
              <a:buChar char="•"/>
              <a:tabLst>
                <a:tab pos="457200" algn="l"/>
              </a:tabLst>
            </a:pPr>
            <a:r>
              <a:rPr lang="en-GB" sz="1600" dirty="0">
                <a:ea typeface="Times New Roman" panose="02020603050405020304" pitchFamily="18" charset="0"/>
                <a:cs typeface="Times New Roman" panose="02020603050405020304" pitchFamily="18" charset="0"/>
              </a:rPr>
              <a:t>Multiple-track and parallel planning at the early stages, regardless of where the child is in his or her journey.</a:t>
            </a:r>
          </a:p>
          <a:p>
            <a:pPr algn="just">
              <a:buSzPts val="1000"/>
              <a:tabLst>
                <a:tab pos="457200" algn="l"/>
              </a:tabLst>
            </a:pPr>
            <a:endParaRPr lang="en-GB" sz="1600" dirty="0">
              <a:ea typeface="Times New Roman" panose="02020603050405020304" pitchFamily="18" charset="0"/>
              <a:cs typeface="Times New Roman" panose="02020603050405020304" pitchFamily="18" charset="0"/>
            </a:endParaRPr>
          </a:p>
          <a:p>
            <a:pPr marL="285750" indent="-285750" algn="just">
              <a:buSzPts val="1000"/>
              <a:buFont typeface="Arial" panose="020B0604020202020204" pitchFamily="34" charset="0"/>
              <a:buChar char="•"/>
              <a:tabLst>
                <a:tab pos="457200" algn="l"/>
              </a:tabLst>
            </a:pPr>
            <a:r>
              <a:rPr lang="en-GB" sz="1600" dirty="0">
                <a:ea typeface="Times New Roman" panose="02020603050405020304" pitchFamily="18" charset="0"/>
                <a:cs typeface="Times New Roman" panose="02020603050405020304" pitchFamily="18" charset="0"/>
              </a:rPr>
              <a:t>A relentless drive to progress plans for children to achieve the change necessary to enable them to stay at home</a:t>
            </a:r>
          </a:p>
          <a:p>
            <a:pPr algn="just">
              <a:buSzPts val="1000"/>
              <a:tabLst>
                <a:tab pos="457200" algn="l"/>
              </a:tabLst>
            </a:pPr>
            <a:endParaRPr lang="en-GB" sz="1600" dirty="0">
              <a:ea typeface="Times New Roman" panose="02020603050405020304" pitchFamily="18"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600" dirty="0">
                <a:ea typeface="Times New Roman" panose="02020603050405020304" pitchFamily="18" charset="0"/>
                <a:cs typeface="Times New Roman" panose="02020603050405020304" pitchFamily="18" charset="0"/>
              </a:rPr>
              <a:t>A timetable for introducing the child to the placement that ensures that both child and carers have a mutual understanding and commitment to the move.</a:t>
            </a:r>
          </a:p>
          <a:p>
            <a:pPr lvl="0" algn="just">
              <a:buSzPts val="1000"/>
              <a:tabLst>
                <a:tab pos="457200" algn="l"/>
              </a:tabLst>
            </a:pPr>
            <a:endParaRPr lang="en-GB" sz="16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600" dirty="0">
                <a:ea typeface="Times New Roman" panose="02020603050405020304" pitchFamily="18" charset="0"/>
                <a:cs typeface="Times New Roman" panose="02020603050405020304" pitchFamily="18" charset="0"/>
              </a:rPr>
              <a:t>If the plan is for a residential placement, the desired aims, objectives and outcomes of the placements must be clarified.</a:t>
            </a:r>
          </a:p>
          <a:p>
            <a:pPr marL="285750" lvl="0" indent="-285750" algn="just">
              <a:buSzPts val="1000"/>
              <a:buFont typeface="Arial" panose="020B0604020202020204" pitchFamily="34" charset="0"/>
              <a:buChar char="•"/>
              <a:tabLst>
                <a:tab pos="457200" algn="l"/>
              </a:tabLst>
            </a:pPr>
            <a:endParaRPr lang="en-GB" sz="16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600" dirty="0">
                <a:ea typeface="Times New Roman" panose="02020603050405020304" pitchFamily="18" charset="0"/>
                <a:cs typeface="Times New Roman" panose="02020603050405020304" pitchFamily="18" charset="0"/>
              </a:rPr>
              <a:t>Plans for life story and more specific support and therapeutic work to take place before and after the placement.</a:t>
            </a:r>
          </a:p>
          <a:p>
            <a:pPr marL="285750" lvl="0" indent="-285750" algn="just">
              <a:buSzPts val="1000"/>
              <a:buFont typeface="Arial" panose="020B0604020202020204" pitchFamily="34" charset="0"/>
              <a:buChar char="•"/>
              <a:tabLst>
                <a:tab pos="457200" algn="l"/>
              </a:tabLst>
            </a:pPr>
            <a:endParaRPr lang="en-GB" sz="16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600" dirty="0">
                <a:ea typeface="Times New Roman" panose="02020603050405020304" pitchFamily="18" charset="0"/>
                <a:cs typeface="Times New Roman" panose="02020603050405020304" pitchFamily="18" charset="0"/>
              </a:rPr>
              <a:t>Arrangements for contact, if appropriate, that are based on the needs of the child and the priority of achieving stability and permanence in their lives. </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017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sz="2400" dirty="0">
                <a:solidFill>
                  <a:schemeClr val="bg1"/>
                </a:solidFill>
              </a:rPr>
              <a:t>Permanence and Local Placement                             Permanence Outcomes and Parallel Planning</a:t>
            </a: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D37C604-0BAC-4F07-9E01-C020CB400EC2}"/>
              </a:ext>
            </a:extLst>
          </p:cNvPr>
          <p:cNvSpPr/>
          <p:nvPr/>
        </p:nvSpPr>
        <p:spPr>
          <a:xfrm>
            <a:off x="181509" y="1084050"/>
            <a:ext cx="5736403" cy="5262979"/>
          </a:xfrm>
          <a:prstGeom prst="rect">
            <a:avLst/>
          </a:prstGeom>
        </p:spPr>
        <p:txBody>
          <a:bodyPr wrap="square">
            <a:spAutoFit/>
          </a:bodyPr>
          <a:lstStyle/>
          <a:p>
            <a:r>
              <a:rPr lang="en-GB" sz="1400" dirty="0">
                <a:cs typeface="Arial" panose="020B0604020202020204" pitchFamily="34" charset="0"/>
              </a:rPr>
              <a:t>Short or medium term stability or continuity will be important for children who are going to stay in care for a brief period before going home and for children who are going to need new permanent arrangements. The quality of a child's attachments and life will be detrimentally affected by uncertainties, separations from what /who is known and changes of school and placement. Educational experiences, links with extended family, hobbies and friendships and support to carers, contribute to guarding against disruption and placement breakdown; </a:t>
            </a:r>
          </a:p>
          <a:p>
            <a:pPr algn="just"/>
            <a:r>
              <a:rPr lang="en-GB" sz="1400" dirty="0">
                <a:ea typeface="Times New Roman" panose="02020603050405020304" pitchFamily="18" charset="0"/>
                <a:cs typeface="Times New Roman" panose="02020603050405020304" pitchFamily="18" charset="0"/>
              </a:rPr>
              <a:t>Where a child is placed with long term carers, it is important that the child has access to the friends, family or community within which they were brought up and which form part of their identity and their long-term support network. For these reasons children should be placed in local provision wherever possible in order to provide a wraparound service locally.</a:t>
            </a:r>
          </a:p>
          <a:p>
            <a:pPr algn="just"/>
            <a:endParaRPr lang="en-GB" sz="1400" dirty="0">
              <a:ea typeface="Calibri" panose="020F0502020204030204" pitchFamily="34"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Any decision to place a child away from his or her community should be based on the particular needs of the child and considered within the context of a Permanence Plan. </a:t>
            </a:r>
          </a:p>
          <a:p>
            <a:pPr algn="just"/>
            <a:endParaRPr lang="en-GB" sz="1400" dirty="0">
              <a:ea typeface="Calibri" panose="020F0502020204030204" pitchFamily="34"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Where an alternative family placement is sought in the area of another local authority, the likely availability and cost of suitable local resources to support the placement must be explored. In the case of an adoptive placement, this will be required as part of the assessment of need for adoption support services (see Adoption Support Procedure) but should be carried out in relation to any permanent placement.</a:t>
            </a:r>
            <a:endParaRPr lang="en-GB" sz="1400" dirty="0">
              <a:effectLst/>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885B648-A233-477F-95DB-82959E1F8056}"/>
              </a:ext>
            </a:extLst>
          </p:cNvPr>
          <p:cNvSpPr/>
          <p:nvPr/>
        </p:nvSpPr>
        <p:spPr>
          <a:xfrm>
            <a:off x="6274089" y="1084050"/>
            <a:ext cx="5736398" cy="4401205"/>
          </a:xfrm>
          <a:prstGeom prst="rect">
            <a:avLst/>
          </a:prstGeom>
        </p:spPr>
        <p:txBody>
          <a:bodyPr wrap="square">
            <a:spAutoFit/>
          </a:bodyPr>
          <a:lstStyle/>
          <a:p>
            <a:pPr algn="just"/>
            <a:r>
              <a:rPr lang="en-GB" sz="1400" dirty="0">
                <a:ea typeface="Times New Roman" panose="02020603050405020304" pitchFamily="18" charset="0"/>
                <a:cs typeface="Times New Roman" panose="02020603050405020304" pitchFamily="18" charset="0"/>
              </a:rPr>
              <a:t>The emphasis on early consideration of permanency plans and avoidance of drift has led to the development of parallel planning for children, where efforts are made to rehabilitate while the necessary information is gathered ready to put in place an alternative plan e.g. adoption, if this fails. Social workers are expected to work to this model; working towards a child remaining at or returning home where appropriate, whilst at the same time developing an alternative Permanence Plan, within strictly limited timescales. </a:t>
            </a:r>
          </a:p>
          <a:p>
            <a:pPr algn="just"/>
            <a:endParaRPr lang="en-GB" sz="1400" dirty="0">
              <a:ea typeface="Times New Roman" panose="02020603050405020304" pitchFamily="18"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This approach should be taken throughout the child’s journey, including at the point of assessment and if the child subject to CIN or CP planning. At all times, our workers should be able to hold multiple options for permanence in a child’s plan. This is particularly pertinent in cases where early work is crucial to securing the best permanence option for a child, such as pre-birth or work with small babies.</a:t>
            </a:r>
          </a:p>
          <a:p>
            <a:pPr algn="just"/>
            <a:endParaRPr lang="en-GB" sz="1400" dirty="0">
              <a:ea typeface="Calibri" panose="020F0502020204030204" pitchFamily="34"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Where children's cases are before the court in Care Proceedings, the Court require multiple track or parallel planning to be reflected in the Care Plan and for all options to be analysed  and weighed up in the evidence presented to support the plan.</a:t>
            </a:r>
            <a:endParaRPr lang="en-GB"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912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kern="0" dirty="0">
                <a:solidFill>
                  <a:srgbClr val="FFFFFF"/>
                </a:solidFill>
                <a:latin typeface="Arial" panose="020B0604020202020204" pitchFamily="34" charset="0"/>
                <a:cs typeface="Arial" panose="020B0604020202020204" pitchFamily="34" charset="0"/>
              </a:rPr>
              <a:t>  Permanence Options – children at home</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6007CFD-8512-4E87-B7EF-48346B230331}"/>
              </a:ext>
            </a:extLst>
          </p:cNvPr>
          <p:cNvSpPr/>
          <p:nvPr/>
        </p:nvSpPr>
        <p:spPr>
          <a:xfrm>
            <a:off x="78768" y="899692"/>
            <a:ext cx="5921337" cy="3046988"/>
          </a:xfrm>
          <a:prstGeom prst="rect">
            <a:avLst/>
          </a:prstGeom>
        </p:spPr>
        <p:txBody>
          <a:bodyPr wrap="square">
            <a:spAutoFit/>
          </a:bodyPr>
          <a:lstStyle/>
          <a:p>
            <a:pPr algn="just"/>
            <a:r>
              <a:rPr lang="en-GB" sz="1200" dirty="0">
                <a:ea typeface="Times New Roman" panose="02020603050405020304" pitchFamily="18" charset="0"/>
                <a:cs typeface="Times New Roman" panose="02020603050405020304" pitchFamily="18" charset="0"/>
              </a:rPr>
              <a:t>Permanence planning starts as soon as a child or young person becomes known to Children’s Social Care and should be considered in the Single Assessment and the development of any Child In Need or Child Protection Plan.  </a:t>
            </a:r>
          </a:p>
          <a:p>
            <a:pPr algn="just"/>
            <a:r>
              <a:rPr lang="en-GB" sz="1200" dirty="0">
                <a:ea typeface="Times New Roman" panose="02020603050405020304" pitchFamily="18" charset="0"/>
                <a:cs typeface="Times New Roman" panose="02020603050405020304" pitchFamily="18" charset="0"/>
              </a:rPr>
              <a:t>This will include:</a:t>
            </a:r>
          </a:p>
          <a:p>
            <a:pPr algn="just"/>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capacity of the parents/carer to understand and meet the needs of the child.</a:t>
            </a: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level of attachment the child experiences with their parent/carer.</a:t>
            </a:r>
          </a:p>
          <a:p>
            <a:pPr marL="285750" lvl="0" indent="-285750" algn="just">
              <a:buSzPts val="1000"/>
              <a:buFont typeface="Arial" panose="020B0604020202020204" pitchFamily="34" charset="0"/>
              <a:buChar char="•"/>
              <a:tabLst>
                <a:tab pos="457200" algn="l"/>
              </a:tabLst>
            </a:pPr>
            <a:r>
              <a:rPr lang="en-GB" sz="1200" dirty="0">
                <a:ea typeface="Calibri" panose="020F0502020204030204" pitchFamily="34" charset="0"/>
                <a:cs typeface="Times New Roman" panose="02020603050405020304" pitchFamily="18" charset="0"/>
              </a:rPr>
              <a:t>The support network of extended family and friends</a:t>
            </a:r>
          </a:p>
          <a:p>
            <a:pPr marL="285750" lvl="0" indent="-285750" algn="just">
              <a:buSzPts val="1000"/>
              <a:buFont typeface="Arial" panose="020B0604020202020204" pitchFamily="34" charset="0"/>
              <a:buChar char="•"/>
              <a:tabLst>
                <a:tab pos="457200" algn="l"/>
              </a:tabLst>
            </a:pPr>
            <a:r>
              <a:rPr lang="en-GB" sz="1200" dirty="0">
                <a:ea typeface="Calibri" panose="020F0502020204030204" pitchFamily="34" charset="0"/>
                <a:cs typeface="Times New Roman" panose="02020603050405020304" pitchFamily="18" charset="0"/>
              </a:rPr>
              <a:t>The changes required to enable the child to remain safely and permanently at home with their birth family</a:t>
            </a:r>
          </a:p>
          <a:p>
            <a:pPr marL="285750" lvl="0" indent="-285750" algn="just">
              <a:buSzPts val="1000"/>
              <a:buFont typeface="Arial" panose="020B0604020202020204" pitchFamily="34" charset="0"/>
              <a:buChar char="•"/>
              <a:tabLst>
                <a:tab pos="457200" algn="l"/>
              </a:tabLst>
            </a:pPr>
            <a:r>
              <a:rPr lang="en-GB" sz="1200" dirty="0">
                <a:ea typeface="Calibri" panose="020F0502020204030204" pitchFamily="34" charset="0"/>
                <a:cs typeface="Times New Roman" panose="02020603050405020304" pitchFamily="18" charset="0"/>
              </a:rPr>
              <a:t>The likely timescale of these changes being achieved</a:t>
            </a:r>
          </a:p>
          <a:p>
            <a:pPr marL="285750" lvl="0" indent="-285750" algn="just">
              <a:buSzPts val="1000"/>
              <a:buFont typeface="Arial" panose="020B0604020202020204" pitchFamily="34" charset="0"/>
              <a:buChar char="•"/>
              <a:tabLst>
                <a:tab pos="457200" algn="l"/>
              </a:tabLst>
            </a:pPr>
            <a:endParaRPr lang="en-GB" sz="1200" dirty="0">
              <a:ea typeface="Calibri" panose="020F0502020204030204" pitchFamily="34" charset="0"/>
              <a:cs typeface="Times New Roman" panose="02020603050405020304" pitchFamily="18" charset="0"/>
            </a:endParaRPr>
          </a:p>
          <a:p>
            <a:pPr lvl="0" algn="just">
              <a:buSzPts val="1000"/>
              <a:tabLst>
                <a:tab pos="457200" algn="l"/>
              </a:tabLst>
            </a:pP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endParaRPr lang="en-GB" sz="1200" dirty="0">
              <a:ea typeface="Calibri" panose="020F0502020204030204" pitchFamily="34" charset="0"/>
              <a:cs typeface="Times New Roman" panose="02020603050405020304" pitchFamily="18" charset="0"/>
            </a:endParaRPr>
          </a:p>
          <a:p>
            <a:pPr lvl="0" algn="just">
              <a:buSzPts val="1000"/>
              <a:tabLst>
                <a:tab pos="457200" algn="l"/>
              </a:tabLst>
            </a:pPr>
            <a:endParaRPr lang="en-GB" sz="1200" dirty="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84973F65-2494-4B23-A7F4-DAEFD66D92D3}"/>
              </a:ext>
            </a:extLst>
          </p:cNvPr>
          <p:cNvSpPr/>
          <p:nvPr/>
        </p:nvSpPr>
        <p:spPr>
          <a:xfrm>
            <a:off x="6191896" y="941390"/>
            <a:ext cx="5921325" cy="1938992"/>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Child Protection Plans and Panel</a:t>
            </a:r>
          </a:p>
          <a:p>
            <a:pPr algn="just"/>
            <a:r>
              <a:rPr lang="en-GB" sz="1200" dirty="0">
                <a:ea typeface="Calibri" panose="020F0502020204030204" pitchFamily="34" charset="0"/>
                <a:cs typeface="Times New Roman" panose="02020603050405020304" pitchFamily="18" charset="0"/>
              </a:rPr>
              <a:t>CP plans must be SMART and specify the outcomes which need to be achieved. These plans will be driven by the multi-agency core group.</a:t>
            </a:r>
          </a:p>
          <a:p>
            <a:pPr algn="just"/>
            <a:r>
              <a:rPr lang="en-GB" sz="1200" dirty="0">
                <a:ea typeface="Calibri" panose="020F0502020204030204" pitchFamily="34" charset="0"/>
                <a:cs typeface="Times New Roman" panose="02020603050405020304" pitchFamily="18" charset="0"/>
              </a:rPr>
              <a:t>The expectation is that the majority of CP plans will not last longer than 12 months except in exceptional circumstances.</a:t>
            </a:r>
          </a:p>
          <a:p>
            <a:pPr algn="just"/>
            <a:r>
              <a:rPr lang="en-GB" sz="1200" dirty="0">
                <a:ea typeface="Calibri" panose="020F0502020204030204" pitchFamily="34" charset="0"/>
                <a:cs typeface="Times New Roman" panose="02020603050405020304" pitchFamily="18" charset="0"/>
              </a:rPr>
              <a:t>All CP plans of 12 months plus will be reviewed by a multi-agency panel to ‘unblock’ stuck situations and ensure that children’s plans are not drifting. Consideration will be given to whether legal advice should be sought, whether additional resources or approaches should be tried and when it is anticipated a plan might step down to CIN. These plans will then remain under ongoing review until they have ended. </a:t>
            </a:r>
          </a:p>
        </p:txBody>
      </p:sp>
      <p:sp>
        <p:nvSpPr>
          <p:cNvPr id="11" name="Rectangle 10">
            <a:extLst>
              <a:ext uri="{FF2B5EF4-FFF2-40B4-BE49-F238E27FC236}">
                <a16:creationId xmlns:a16="http://schemas.microsoft.com/office/drawing/2014/main" id="{4A7090B2-678F-4DFF-B0C2-C9022BD3465F}"/>
              </a:ext>
            </a:extLst>
          </p:cNvPr>
          <p:cNvSpPr/>
          <p:nvPr/>
        </p:nvSpPr>
        <p:spPr>
          <a:xfrm>
            <a:off x="6191896" y="2963360"/>
            <a:ext cx="5921321" cy="1015663"/>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Supervision Orders</a:t>
            </a:r>
          </a:p>
          <a:p>
            <a:pPr algn="just"/>
            <a:r>
              <a:rPr lang="en-GB" sz="1200" dirty="0">
                <a:ea typeface="Times New Roman" panose="02020603050405020304" pitchFamily="18" charset="0"/>
                <a:cs typeface="Times New Roman" panose="02020603050405020304" pitchFamily="18" charset="0"/>
              </a:rPr>
              <a:t>These are usually for 12 months and the expectation is that a CIN plan will be in place.</a:t>
            </a:r>
          </a:p>
          <a:p>
            <a:pPr algn="just"/>
            <a:r>
              <a:rPr lang="en-GB" sz="1200" dirty="0">
                <a:ea typeface="Times New Roman" panose="02020603050405020304" pitchFamily="18" charset="0"/>
                <a:cs typeface="Times New Roman" panose="02020603050405020304" pitchFamily="18" charset="0"/>
              </a:rPr>
              <a:t>All Supervision Orders approaching 9 months will be reviewed by CIN Panel  to review whether the order can safely lapse or whether further legal advice is required. Children subject to ISO will also have a CP plan </a:t>
            </a:r>
          </a:p>
        </p:txBody>
      </p:sp>
      <p:sp>
        <p:nvSpPr>
          <p:cNvPr id="12" name="Rectangle 11">
            <a:extLst>
              <a:ext uri="{FF2B5EF4-FFF2-40B4-BE49-F238E27FC236}">
                <a16:creationId xmlns:a16="http://schemas.microsoft.com/office/drawing/2014/main" id="{BD2E563B-CBB5-4E87-960E-E392AFFC0C58}"/>
              </a:ext>
            </a:extLst>
          </p:cNvPr>
          <p:cNvSpPr/>
          <p:nvPr/>
        </p:nvSpPr>
        <p:spPr>
          <a:xfrm>
            <a:off x="187491" y="3207707"/>
            <a:ext cx="5840866" cy="1200329"/>
          </a:xfrm>
          <a:prstGeom prst="rect">
            <a:avLst/>
          </a:prstGeom>
          <a:solidFill>
            <a:srgbClr val="FF9999"/>
          </a:solidFill>
        </p:spPr>
        <p:txBody>
          <a:bodyPr wrap="square">
            <a:spAutoFit/>
          </a:bodyPr>
          <a:lstStyle/>
          <a:p>
            <a:pPr algn="just"/>
            <a:r>
              <a:rPr lang="en-GB" sz="1200" b="1" dirty="0">
                <a:ea typeface="Calibri" panose="020F0502020204030204" pitchFamily="34" charset="0"/>
                <a:cs typeface="Times New Roman" panose="02020603050405020304" pitchFamily="18" charset="0"/>
              </a:rPr>
              <a:t>Assessment Stage</a:t>
            </a:r>
            <a:endParaRPr lang="en-GB" sz="1200" dirty="0">
              <a:ea typeface="Calibri" panose="020F0502020204030204" pitchFamily="34" charset="0"/>
              <a:cs typeface="Times New Roman" panose="02020603050405020304" pitchFamily="18" charset="0"/>
            </a:endParaRPr>
          </a:p>
          <a:p>
            <a:pPr algn="just"/>
            <a:r>
              <a:rPr lang="en-GB" sz="1200" dirty="0">
                <a:ea typeface="Times New Roman" panose="02020603050405020304" pitchFamily="18" charset="0"/>
                <a:cs typeface="Times New Roman" panose="02020603050405020304" pitchFamily="18" charset="0"/>
              </a:rPr>
              <a:t>Assessments should be completed in a timely manner and include information gathered about extended family and friends networks. Information should include sufficient detail to support targeted and SMART care planning.</a:t>
            </a:r>
          </a:p>
          <a:p>
            <a:pPr algn="just"/>
            <a:r>
              <a:rPr lang="en-GB" sz="1200" dirty="0">
                <a:ea typeface="Times New Roman" panose="02020603050405020304" pitchFamily="18" charset="0"/>
                <a:cs typeface="Times New Roman" panose="02020603050405020304" pitchFamily="18" charset="0"/>
              </a:rPr>
              <a:t>Family Group Conferences should be considered at this stage supported by detailed genograms .</a:t>
            </a:r>
          </a:p>
        </p:txBody>
      </p:sp>
      <p:sp>
        <p:nvSpPr>
          <p:cNvPr id="13" name="Rectangle 12">
            <a:extLst>
              <a:ext uri="{FF2B5EF4-FFF2-40B4-BE49-F238E27FC236}">
                <a16:creationId xmlns:a16="http://schemas.microsoft.com/office/drawing/2014/main" id="{2513FCF9-8A75-422D-8804-95D41C034470}"/>
              </a:ext>
            </a:extLst>
          </p:cNvPr>
          <p:cNvSpPr/>
          <p:nvPr/>
        </p:nvSpPr>
        <p:spPr>
          <a:xfrm>
            <a:off x="159239" y="4496096"/>
            <a:ext cx="5840866" cy="2123658"/>
          </a:xfrm>
          <a:prstGeom prst="rect">
            <a:avLst/>
          </a:prstGeom>
          <a:solidFill>
            <a:srgbClr val="FF9999"/>
          </a:solidFill>
        </p:spPr>
        <p:txBody>
          <a:bodyPr wrap="square">
            <a:spAutoFit/>
          </a:bodyPr>
          <a:lstStyle/>
          <a:p>
            <a:pPr algn="just"/>
            <a:endParaRPr lang="en-GB" sz="1200" b="1" dirty="0">
              <a:ea typeface="Times New Roman" panose="02020603050405020304" pitchFamily="18" charset="0"/>
              <a:cs typeface="Times New Roman" panose="02020603050405020304" pitchFamily="18" charset="0"/>
            </a:endParaRPr>
          </a:p>
          <a:p>
            <a:pPr algn="just"/>
            <a:r>
              <a:rPr lang="en-GB" sz="1200" b="1" dirty="0">
                <a:ea typeface="Times New Roman" panose="02020603050405020304" pitchFamily="18" charset="0"/>
                <a:cs typeface="Times New Roman" panose="02020603050405020304" pitchFamily="18" charset="0"/>
              </a:rPr>
              <a:t>Child In Need Plans and Panel</a:t>
            </a:r>
          </a:p>
          <a:p>
            <a:pPr algn="just"/>
            <a:r>
              <a:rPr lang="en-GB" sz="1200" dirty="0">
                <a:ea typeface="Times New Roman" panose="02020603050405020304" pitchFamily="18" charset="0"/>
                <a:cs typeface="Times New Roman" panose="02020603050405020304" pitchFamily="18" charset="0"/>
              </a:rPr>
              <a:t>Plans must be SMART and specify the outcomes which need to be achieved. Regular multi-agency CIN reviews should drive progress and change.</a:t>
            </a:r>
          </a:p>
          <a:p>
            <a:pPr algn="just"/>
            <a:r>
              <a:rPr lang="en-GB" sz="1200" dirty="0">
                <a:ea typeface="Calibri" panose="020F0502020204030204" pitchFamily="34" charset="0"/>
                <a:cs typeface="Times New Roman" panose="02020603050405020304" pitchFamily="18" charset="0"/>
              </a:rPr>
              <a:t>The expectation is that CIN plans will  not last longer than 9 months except in exceptional circumstances.</a:t>
            </a:r>
          </a:p>
          <a:p>
            <a:pPr algn="just"/>
            <a:r>
              <a:rPr lang="en-GB" sz="1200" dirty="0">
                <a:ea typeface="Calibri" panose="020F0502020204030204" pitchFamily="34" charset="0"/>
                <a:cs typeface="Times New Roman" panose="02020603050405020304" pitchFamily="18" charset="0"/>
              </a:rPr>
              <a:t>All CIN plans over 9 months will be reviewed at the monthly CIN panel to unblock ‘stuck’ matters and ensure that children’s plans are not drifting. Consideration will be given to escalation of unresolved issues, or step down of situations that can be supported by Early Help.</a:t>
            </a:r>
          </a:p>
          <a:p>
            <a:pPr algn="just"/>
            <a:endParaRPr lang="en-GB" sz="1200" dirty="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4541A628-D787-4F80-BEEF-598C45BE9C77}"/>
              </a:ext>
            </a:extLst>
          </p:cNvPr>
          <p:cNvSpPr/>
          <p:nvPr/>
        </p:nvSpPr>
        <p:spPr>
          <a:xfrm>
            <a:off x="6152504" y="4019807"/>
            <a:ext cx="6000104" cy="1384995"/>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Pre-Proceedings PLO</a:t>
            </a:r>
          </a:p>
          <a:p>
            <a:pPr algn="just"/>
            <a:r>
              <a:rPr lang="en-GB" sz="1200" dirty="0">
                <a:ea typeface="Times New Roman" panose="02020603050405020304" pitchFamily="18" charset="0"/>
                <a:cs typeface="Times New Roman" panose="02020603050405020304" pitchFamily="18" charset="0"/>
              </a:rPr>
              <a:t>The expectation is that children subject to pre-proceedings will also be subject to CP plans.</a:t>
            </a:r>
          </a:p>
          <a:p>
            <a:pPr algn="just"/>
            <a:r>
              <a:rPr lang="en-GB" sz="1200" dirty="0">
                <a:ea typeface="Times New Roman" panose="02020603050405020304" pitchFamily="18" charset="0"/>
                <a:cs typeface="Times New Roman" panose="02020603050405020304" pitchFamily="18" charset="0"/>
              </a:rPr>
              <a:t>Pre-proceedings will be regularly reviewed at TCLPM  with an expectation that the maximum duration is 16 weeks to complete the necessary assessments and decision making regarding whether a child can remain safely at home and whether there may be other relatives or friends who may be able to offer the child permanency. For further detail refer to the Public Law Outline (PLO) Timeline and Guidance.</a:t>
            </a:r>
          </a:p>
        </p:txBody>
      </p:sp>
      <p:sp>
        <p:nvSpPr>
          <p:cNvPr id="19" name="Rectangle 18">
            <a:extLst>
              <a:ext uri="{FF2B5EF4-FFF2-40B4-BE49-F238E27FC236}">
                <a16:creationId xmlns:a16="http://schemas.microsoft.com/office/drawing/2014/main" id="{292EACE9-D7C3-479B-BC1B-15909D5BEEA1}"/>
              </a:ext>
            </a:extLst>
          </p:cNvPr>
          <p:cNvSpPr/>
          <p:nvPr/>
        </p:nvSpPr>
        <p:spPr>
          <a:xfrm>
            <a:off x="6207316" y="5432072"/>
            <a:ext cx="5921312" cy="1200329"/>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Care Proceedings</a:t>
            </a:r>
          </a:p>
          <a:p>
            <a:pPr algn="just"/>
            <a:r>
              <a:rPr lang="en-GB" sz="1200" dirty="0">
                <a:ea typeface="Times New Roman" panose="02020603050405020304" pitchFamily="18" charset="0"/>
                <a:cs typeface="Times New Roman" panose="02020603050405020304" pitchFamily="18" charset="0"/>
              </a:rPr>
              <a:t>If Care Proceedings are issued the expectation of the court is that the matter should be concluded within 26 weeks to ensure there is no drift in decision making for children around permanency.</a:t>
            </a:r>
          </a:p>
          <a:p>
            <a:pPr algn="just"/>
            <a:r>
              <a:rPr lang="en-GB" sz="1200" dirty="0">
                <a:effectLst/>
                <a:ea typeface="Calibri" panose="020F0502020204030204" pitchFamily="34" charset="0"/>
                <a:cs typeface="Times New Roman" panose="02020603050405020304" pitchFamily="18" charset="0"/>
              </a:rPr>
              <a:t>If children are removed from the care of their birth parents during court proceedings then the following options will be considered.</a:t>
            </a:r>
          </a:p>
        </p:txBody>
      </p:sp>
    </p:spTree>
    <p:extLst>
      <p:ext uri="{BB962C8B-B14F-4D97-AF65-F5344CB8AC3E}">
        <p14:creationId xmlns:p14="http://schemas.microsoft.com/office/powerpoint/2010/main" val="73226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0" y="93666"/>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kern="0" dirty="0">
                <a:solidFill>
                  <a:srgbClr val="FFFFFF"/>
                </a:solidFill>
                <a:latin typeface="Arial" panose="020B0604020202020204" pitchFamily="34" charset="0"/>
                <a:cs typeface="Arial" panose="020B0604020202020204" pitchFamily="34" charset="0"/>
              </a:rPr>
              <a:t>  Permanence Options – looked after children</a:t>
            </a:r>
            <a:endParaRPr kumimoji="0" lang="en-GB" sz="2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6007CFD-8512-4E87-B7EF-48346B230331}"/>
              </a:ext>
            </a:extLst>
          </p:cNvPr>
          <p:cNvSpPr/>
          <p:nvPr/>
        </p:nvSpPr>
        <p:spPr>
          <a:xfrm>
            <a:off x="78768" y="899692"/>
            <a:ext cx="5921337" cy="2677656"/>
          </a:xfrm>
          <a:prstGeom prst="rect">
            <a:avLst/>
          </a:prstGeom>
        </p:spPr>
        <p:txBody>
          <a:bodyPr wrap="square">
            <a:spAutoFit/>
          </a:bodyPr>
          <a:lstStyle/>
          <a:p>
            <a:pPr algn="just"/>
            <a:r>
              <a:rPr lang="en-GB" sz="1200" dirty="0">
                <a:ea typeface="Times New Roman" panose="02020603050405020304" pitchFamily="18" charset="0"/>
                <a:cs typeface="Times New Roman" panose="02020603050405020304" pitchFamily="18" charset="0"/>
              </a:rPr>
              <a:t>There are various options to consider in planning for permanence for a Child Looked After. Achieving each type of permanence will present different challenges for all parties. It will depend upon:</a:t>
            </a: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capacity of the parents/carer to understand and meet the needs of the child.</a:t>
            </a: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level of attachment the child experiences with their parent/carer.</a:t>
            </a: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quality of the intervention and support provided by professionals working with the child and their family.</a:t>
            </a:r>
            <a:endParaRPr lang="en-GB" sz="1200" dirty="0">
              <a:ea typeface="Calibri" panose="020F0502020204030204" pitchFamily="34" charset="0"/>
              <a:cs typeface="Times New Roman" panose="02020603050405020304" pitchFamily="18" charset="0"/>
            </a:endParaRPr>
          </a:p>
          <a:p>
            <a:pPr marL="285750" lvl="0" indent="-285750" algn="just">
              <a:buSzPts val="1000"/>
              <a:buFont typeface="Arial" panose="020B0604020202020204" pitchFamily="34" charset="0"/>
              <a:buChar char="•"/>
              <a:tabLst>
                <a:tab pos="457200" algn="l"/>
              </a:tabLst>
            </a:pPr>
            <a:r>
              <a:rPr lang="en-GB" sz="1200" dirty="0">
                <a:ea typeface="Times New Roman" panose="02020603050405020304" pitchFamily="18" charset="0"/>
                <a:cs typeface="Times New Roman" panose="02020603050405020304" pitchFamily="18" charset="0"/>
              </a:rPr>
              <a:t>The level of cooperation of all involved in the permanence planning.</a:t>
            </a:r>
          </a:p>
          <a:p>
            <a:pPr lvl="0" algn="just">
              <a:buSzPts val="1000"/>
              <a:tabLst>
                <a:tab pos="457200" algn="l"/>
              </a:tabLst>
            </a:pPr>
            <a:endParaRPr lang="en-GB" sz="1200" dirty="0">
              <a:ea typeface="Times New Roman" panose="02020603050405020304" pitchFamily="18" charset="0"/>
              <a:cs typeface="Times New Roman" panose="02020603050405020304" pitchFamily="18" charset="0"/>
            </a:endParaRPr>
          </a:p>
          <a:p>
            <a:pPr algn="just">
              <a:buSzPts val="1000"/>
              <a:tabLst>
                <a:tab pos="457200" algn="l"/>
              </a:tabLst>
            </a:pPr>
            <a:r>
              <a:rPr lang="en-GB" sz="1200" dirty="0">
                <a:ea typeface="Times New Roman" panose="02020603050405020304" pitchFamily="18" charset="0"/>
                <a:cs typeface="Times New Roman" panose="02020603050405020304" pitchFamily="18" charset="0"/>
              </a:rPr>
              <a:t>Consideration needs to be given to the degree of control granted to the caregiver and the degree in which parental responsibility is apportioned or delegated. The options also affect the support and the type of support carers can expect from LBBD in the longer term.</a:t>
            </a:r>
          </a:p>
          <a:p>
            <a:pPr lvl="0" algn="just">
              <a:buSzPts val="1000"/>
              <a:tabLst>
                <a:tab pos="457200" algn="l"/>
              </a:tabLst>
            </a:pPr>
            <a:endParaRPr lang="en-GB" sz="1200" dirty="0">
              <a:ea typeface="Times New Roman" panose="02020603050405020304" pitchFamily="18" charset="0"/>
              <a:cs typeface="Times New Roman" panose="02020603050405020304" pitchFamily="18" charset="0"/>
            </a:endParaRPr>
          </a:p>
          <a:p>
            <a:pPr lvl="0" algn="just">
              <a:buSzPts val="1000"/>
              <a:tabLst>
                <a:tab pos="457200" algn="l"/>
              </a:tabLst>
            </a:pPr>
            <a:endParaRPr lang="en-GB" sz="1200" dirty="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3AE06669-7FC3-4C4E-8F78-9E5831080031}"/>
              </a:ext>
            </a:extLst>
          </p:cNvPr>
          <p:cNvSpPr/>
          <p:nvPr/>
        </p:nvSpPr>
        <p:spPr>
          <a:xfrm>
            <a:off x="77048" y="3229779"/>
            <a:ext cx="5921335" cy="1200329"/>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Reunification/Staying at Home</a:t>
            </a:r>
            <a:endParaRPr lang="en-GB" sz="1200" dirty="0">
              <a:ea typeface="Calibri" panose="020F0502020204030204" pitchFamily="34" charset="0"/>
              <a:cs typeface="Times New Roman" panose="02020603050405020304" pitchFamily="18" charset="0"/>
            </a:endParaRPr>
          </a:p>
          <a:p>
            <a:pPr lvl="0" algn="just">
              <a:tabLst>
                <a:tab pos="457200" algn="l"/>
              </a:tabLst>
            </a:pPr>
            <a:r>
              <a:rPr lang="en-GB" sz="1200" dirty="0">
                <a:ea typeface="Times New Roman" panose="02020603050405020304" pitchFamily="18" charset="0"/>
                <a:cs typeface="Times New Roman" panose="02020603050405020304" pitchFamily="18" charset="0"/>
              </a:rPr>
              <a:t>Staying at home offers the best chance of stability for children and efforts in working with the parent(s) and family are the first line of approach as long as there is no risk of harm to the child(ren). Where a child cannot remain safely at home and intervention is necessary, which means that the child(ren) is received into care, then the focus of work should be on reunification where assessment deems this is appropriate .</a:t>
            </a:r>
            <a:endParaRPr lang="en-GB" sz="1200" dirty="0">
              <a:effectLs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84973F65-2494-4B23-A7F4-DAEFD66D92D3}"/>
              </a:ext>
            </a:extLst>
          </p:cNvPr>
          <p:cNvSpPr/>
          <p:nvPr/>
        </p:nvSpPr>
        <p:spPr>
          <a:xfrm>
            <a:off x="6191896" y="910683"/>
            <a:ext cx="5921325" cy="1200329"/>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Placements with Connected Person Carers</a:t>
            </a:r>
            <a:endParaRPr lang="en-GB" sz="1200" dirty="0">
              <a:ea typeface="Calibri" panose="020F0502020204030204" pitchFamily="34" charset="0"/>
              <a:cs typeface="Times New Roman" panose="02020603050405020304" pitchFamily="18" charset="0"/>
            </a:endParaRPr>
          </a:p>
          <a:p>
            <a:pPr algn="just"/>
            <a:r>
              <a:rPr lang="en-GB" sz="1200" dirty="0">
                <a:ea typeface="Times New Roman" panose="02020603050405020304" pitchFamily="18" charset="0"/>
                <a:cs typeface="Times New Roman" panose="02020603050405020304" pitchFamily="18" charset="0"/>
              </a:rPr>
              <a:t>When a child cannot safely return to their birth parents then every effort must be made to seek a placement with relatives or friends. It is very important to establish at the earliest possible stage of a child coming into care which relatives or friends might be available to care for the child, in order to avoid delays in planning for permanence. A Family Group Conference should wherever possible take place prior to a child entering care.</a:t>
            </a:r>
            <a:endParaRPr lang="en-GB" sz="1200" dirty="0">
              <a:effectLs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4A7090B2-678F-4DFF-B0C2-C9022BD3465F}"/>
              </a:ext>
            </a:extLst>
          </p:cNvPr>
          <p:cNvSpPr/>
          <p:nvPr/>
        </p:nvSpPr>
        <p:spPr>
          <a:xfrm>
            <a:off x="6191896" y="2244029"/>
            <a:ext cx="5921321" cy="1384995"/>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Adoption</a:t>
            </a:r>
          </a:p>
          <a:p>
            <a:pPr algn="just"/>
            <a:r>
              <a:rPr lang="en-GB" sz="1200" dirty="0">
                <a:ea typeface="Times New Roman" panose="02020603050405020304" pitchFamily="18" charset="0"/>
                <a:cs typeface="Times New Roman" panose="02020603050405020304" pitchFamily="18" charset="0"/>
              </a:rPr>
              <a:t>In many cases where a child cannot safely be cared for by their birth parents or wider family the permanence plan is that of adoption, particularly (but not exclusively) when the child is very young or not yet born. LBBD is committed to adoption as a legal and emotional permanence option which can be considered for all children. Research strongly supports adoption as a primary consideration and as a main factor contributing to the stability of children and has good outcomes.</a:t>
            </a:r>
            <a:endParaRPr lang="en-GB" sz="1200" dirty="0">
              <a:effectLst/>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BD2E563B-CBB5-4E87-960E-E392AFFC0C58}"/>
              </a:ext>
            </a:extLst>
          </p:cNvPr>
          <p:cNvSpPr/>
          <p:nvPr/>
        </p:nvSpPr>
        <p:spPr>
          <a:xfrm>
            <a:off x="77048" y="4555691"/>
            <a:ext cx="5921329" cy="1200329"/>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Fostering for Adoption, Concurrent Planning and Temporary Approval as Foster Carers of Approved Prospective Adopters</a:t>
            </a:r>
            <a:endParaRPr lang="en-GB" sz="1200" dirty="0">
              <a:ea typeface="Calibri" panose="020F0502020204030204" pitchFamily="34" charset="0"/>
              <a:cs typeface="Times New Roman" panose="02020603050405020304" pitchFamily="18" charset="0"/>
            </a:endParaRPr>
          </a:p>
          <a:p>
            <a:pPr algn="just"/>
            <a:r>
              <a:rPr lang="en-GB" sz="1200" dirty="0">
                <a:ea typeface="Times New Roman" panose="02020603050405020304" pitchFamily="18" charset="0"/>
                <a:cs typeface="Times New Roman" panose="02020603050405020304" pitchFamily="18" charset="0"/>
              </a:rPr>
              <a:t>The Children and Families Act 2014 imposes a duty to consider placements with carers who are approved as both adopters and foster carers - see Fostering for Adoption, Concurrent Planning and Temporary Approval as Foster Carers of Approved Prospective Adopters Procedure. </a:t>
            </a:r>
            <a:endParaRPr lang="en-GB" sz="1200" dirty="0">
              <a:effectLst/>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2513FCF9-8A75-422D-8804-95D41C034470}"/>
              </a:ext>
            </a:extLst>
          </p:cNvPr>
          <p:cNvSpPr/>
          <p:nvPr/>
        </p:nvSpPr>
        <p:spPr>
          <a:xfrm>
            <a:off x="77058" y="5881603"/>
            <a:ext cx="5921319" cy="1015663"/>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Special Guardianship (SGO)</a:t>
            </a:r>
            <a:endParaRPr lang="en-GB" sz="1200" dirty="0">
              <a:ea typeface="Calibri" panose="020F0502020204030204" pitchFamily="34" charset="0"/>
              <a:cs typeface="Times New Roman" panose="02020603050405020304" pitchFamily="18" charset="0"/>
            </a:endParaRPr>
          </a:p>
          <a:p>
            <a:pPr algn="just"/>
            <a:r>
              <a:rPr lang="en-GB" sz="1200" dirty="0">
                <a:ea typeface="Times New Roman" panose="02020603050405020304" pitchFamily="18" charset="0"/>
                <a:cs typeface="Times New Roman" panose="02020603050405020304" pitchFamily="18" charset="0"/>
              </a:rPr>
              <a:t>Special Guardianship provides an alternative legal status for children, and provides greater security than long term fostering, but without the absolute legal severance from the birth family that stems from an Adoption Order. It is a legal route to permanence for children for whom adoption is not appropriate.</a:t>
            </a:r>
            <a:endParaRPr lang="en-GB" sz="1200" dirty="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4541A628-D787-4F80-BEEF-598C45BE9C77}"/>
              </a:ext>
            </a:extLst>
          </p:cNvPr>
          <p:cNvSpPr/>
          <p:nvPr/>
        </p:nvSpPr>
        <p:spPr>
          <a:xfrm>
            <a:off x="6191901" y="3762041"/>
            <a:ext cx="5921316" cy="1200329"/>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Long Term Fostering</a:t>
            </a:r>
            <a:endParaRPr lang="en-GB" sz="1200" dirty="0">
              <a:ea typeface="Calibri" panose="020F0502020204030204" pitchFamily="34" charset="0"/>
              <a:cs typeface="Times New Roman" panose="02020603050405020304" pitchFamily="18" charset="0"/>
            </a:endParaRPr>
          </a:p>
          <a:p>
            <a:pPr algn="just"/>
            <a:r>
              <a:rPr lang="en-GB" sz="1200" dirty="0">
                <a:ea typeface="Times New Roman" panose="02020603050405020304" pitchFamily="18" charset="0"/>
                <a:cs typeface="Times New Roman" panose="02020603050405020304" pitchFamily="18" charset="0"/>
              </a:rPr>
              <a:t>For those children who remain Looked After an important route to permanence is long-term foster care. Where the permanence plan for the child is longer-term foster care this may be where the current short-term foster placement is assessed to meet the long term needs of the child for permanence or where a new placement is identified for a child as a result of an assessment and matching process.</a:t>
            </a:r>
            <a:endParaRPr lang="en-GB" sz="1200" dirty="0">
              <a:effectLst/>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292EACE9-D7C3-479B-BC1B-15909D5BEEA1}"/>
              </a:ext>
            </a:extLst>
          </p:cNvPr>
          <p:cNvSpPr/>
          <p:nvPr/>
        </p:nvSpPr>
        <p:spPr>
          <a:xfrm>
            <a:off x="6191896" y="5096261"/>
            <a:ext cx="5921312" cy="1200329"/>
          </a:xfrm>
          <a:prstGeom prst="rect">
            <a:avLst/>
          </a:prstGeom>
          <a:solidFill>
            <a:srgbClr val="FF9999"/>
          </a:solidFill>
        </p:spPr>
        <p:txBody>
          <a:bodyPr wrap="square">
            <a:spAutoFit/>
          </a:bodyPr>
          <a:lstStyle/>
          <a:p>
            <a:pPr algn="just"/>
            <a:r>
              <a:rPr lang="en-GB" sz="1200" b="1" dirty="0">
                <a:ea typeface="Times New Roman" panose="02020603050405020304" pitchFamily="18" charset="0"/>
                <a:cs typeface="Times New Roman" panose="02020603050405020304" pitchFamily="18" charset="0"/>
              </a:rPr>
              <a:t>Residential Care</a:t>
            </a:r>
          </a:p>
          <a:p>
            <a:pPr algn="just"/>
            <a:r>
              <a:rPr lang="en-GB" sz="1200" dirty="0">
                <a:ea typeface="Times New Roman" panose="02020603050405020304" pitchFamily="18" charset="0"/>
                <a:cs typeface="Times New Roman" panose="02020603050405020304" pitchFamily="18" charset="0"/>
              </a:rPr>
              <a:t>For most children a placement in residential care should be identified in their care plan as a short-term transition with the aim of preparing, enabling and supporting the child to return to live in a family setting. Long term residential care may better meet the needs of small numbers of children and young people and lead to better outcomes if it is a clear decision that is made on assessed needs.</a:t>
            </a:r>
            <a:endParaRPr lang="en-GB" sz="1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68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CABCB-65A0-48AE-9C26-3DD83E4960C2}"/>
              </a:ext>
            </a:extLst>
          </p:cNvPr>
          <p:cNvSpPr/>
          <p:nvPr/>
        </p:nvSpPr>
        <p:spPr>
          <a:xfrm>
            <a:off x="130139" y="127121"/>
            <a:ext cx="12192000" cy="68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40000"/>
              </a:lnSpc>
              <a:spcAft>
                <a:spcPts val="800"/>
              </a:spcAft>
            </a:pPr>
            <a:r>
              <a:rPr lang="en-GB" sz="2400" dirty="0">
                <a:latin typeface="Arial" panose="020B0604020202020204" pitchFamily="34" charset="0"/>
                <a:ea typeface="Times New Roman" panose="02020603050405020304" pitchFamily="18" charset="0"/>
                <a:cs typeface="Times New Roman" panose="02020603050405020304" pitchFamily="18" charset="0"/>
              </a:rPr>
              <a:t>Contact						Sibling Relationships</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F9505E53-1FA0-45FD-B66E-6E52FEF02616}"/>
              </a:ext>
            </a:extLst>
          </p:cNvPr>
          <p:cNvCxnSpPr>
            <a:cxnSpLocks/>
          </p:cNvCxnSpPr>
          <p:nvPr/>
        </p:nvCxnSpPr>
        <p:spPr>
          <a:xfrm>
            <a:off x="6096000" y="910683"/>
            <a:ext cx="0" cy="560971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8E143F7-0703-460E-BF4F-DFE789E328EE}"/>
              </a:ext>
            </a:extLst>
          </p:cNvPr>
          <p:cNvSpPr/>
          <p:nvPr/>
        </p:nvSpPr>
        <p:spPr>
          <a:xfrm>
            <a:off x="130139" y="910683"/>
            <a:ext cx="5828865" cy="5663089"/>
          </a:xfrm>
          <a:prstGeom prst="rect">
            <a:avLst/>
          </a:prstGeom>
          <a:solidFill>
            <a:schemeClr val="bg1"/>
          </a:solidFill>
        </p:spPr>
        <p:txBody>
          <a:bodyPr wrap="square">
            <a:spAutoFit/>
          </a:bodyPr>
          <a:lstStyle/>
          <a:p>
            <a:pPr algn="just"/>
            <a:r>
              <a:rPr lang="en-GB" sz="1400" dirty="0">
                <a:ea typeface="Times New Roman" panose="02020603050405020304" pitchFamily="18" charset="0"/>
                <a:cs typeface="Times New Roman" panose="02020603050405020304" pitchFamily="18" charset="0"/>
              </a:rPr>
              <a:t>Contact can be a very important aspect of permanence for any child provided that it is always focused on the benefit of the child and not the parent or other relatives.</a:t>
            </a:r>
          </a:p>
          <a:p>
            <a:pPr algn="just"/>
            <a:endParaRPr lang="en-GB" sz="1400" dirty="0">
              <a:ea typeface="Times New Roman" panose="02020603050405020304" pitchFamily="18"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For children living at home with CIN or CP plans, consideration should be given to promoting contact with absent parents/relatives if this is safe to do so as this can aid the development of a network of support.</a:t>
            </a:r>
          </a:p>
          <a:p>
            <a:pPr algn="just"/>
            <a:endParaRPr lang="en-GB" sz="1400" dirty="0">
              <a:ea typeface="Times New Roman" panose="02020603050405020304" pitchFamily="18"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For children who are looked after, contact arrangements should be specified in their care plan and should support parallel planning for permanence.</a:t>
            </a:r>
          </a:p>
          <a:p>
            <a:pPr algn="just"/>
            <a:endParaRPr lang="en-GB" sz="1400" dirty="0">
              <a:ea typeface="Calibri" panose="020F0502020204030204" pitchFamily="34"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Contact may take place with birth parents, siblings and other people who help the child maintain and enhance their identity. </a:t>
            </a:r>
          </a:p>
          <a:p>
            <a:pPr algn="just"/>
            <a:endParaRPr lang="en-GB" sz="1400" dirty="0">
              <a:ea typeface="Times New Roman" panose="02020603050405020304" pitchFamily="18"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Contact could be direct or indirect, and can be broader than immediate family if there are individuals in the family network who are significant adults.</a:t>
            </a:r>
          </a:p>
          <a:p>
            <a:pPr algn="just"/>
            <a:endParaRPr lang="en-GB" sz="1400" dirty="0">
              <a:ea typeface="Times New Roman" panose="02020603050405020304" pitchFamily="18" charset="0"/>
              <a:cs typeface="Times New Roman" panose="02020603050405020304" pitchFamily="18" charset="0"/>
            </a:endParaRPr>
          </a:p>
          <a:p>
            <a:pPr algn="just"/>
            <a:r>
              <a:rPr lang="en-GB" sz="1400" dirty="0">
                <a:ea typeface="Times New Roman" panose="02020603050405020304" pitchFamily="18" charset="0"/>
                <a:cs typeface="Times New Roman" panose="02020603050405020304" pitchFamily="18" charset="0"/>
              </a:rPr>
              <a:t>We are committed to relational, strengths based practice. Having contact with family members is consistent with our principles and all contact should be undertaken in line with this approach. Our Lasting Link project is aimed to promote permanent and  loving connections for our looked after children </a:t>
            </a:r>
          </a:p>
          <a:p>
            <a:pPr algn="just"/>
            <a:endParaRPr lang="en-GB" sz="1400" dirty="0">
              <a:highlight>
                <a:srgbClr val="FF9999"/>
              </a:highlight>
              <a:ea typeface="Times New Roman" panose="02020603050405020304" pitchFamily="18" charset="0"/>
              <a:cs typeface="Times New Roman" panose="02020603050405020304" pitchFamily="18" charset="0"/>
            </a:endParaRPr>
          </a:p>
          <a:p>
            <a:pPr algn="just"/>
            <a:endParaRPr lang="en-GB" sz="1400" dirty="0">
              <a:highlight>
                <a:srgbClr val="FF9999"/>
              </a:highlight>
            </a:endParaRPr>
          </a:p>
          <a:p>
            <a:pPr algn="just"/>
            <a:endParaRPr lang="en-GB" sz="1400" dirty="0">
              <a:ea typeface="Times New Roman" panose="02020603050405020304" pitchFamily="18" charset="0"/>
              <a:cs typeface="Times New Roman" panose="02020603050405020304" pitchFamily="18" charset="0"/>
            </a:endParaRPr>
          </a:p>
          <a:p>
            <a:pPr algn="just"/>
            <a:endParaRPr lang="en-GB" sz="1300" dirty="0">
              <a:cs typeface="Times New Roman" panose="02020603050405020304" pitchFamily="18" charset="0"/>
            </a:endParaRPr>
          </a:p>
          <a:p>
            <a:pPr algn="just"/>
            <a:endParaRPr lang="en-GB" sz="1300" dirty="0"/>
          </a:p>
        </p:txBody>
      </p:sp>
      <p:sp>
        <p:nvSpPr>
          <p:cNvPr id="3" name="Rectangle 2">
            <a:extLst>
              <a:ext uri="{FF2B5EF4-FFF2-40B4-BE49-F238E27FC236}">
                <a16:creationId xmlns:a16="http://schemas.microsoft.com/office/drawing/2014/main" id="{649D4A42-2D70-4653-9251-7E3D585C13D6}"/>
              </a:ext>
            </a:extLst>
          </p:cNvPr>
          <p:cNvSpPr/>
          <p:nvPr/>
        </p:nvSpPr>
        <p:spPr>
          <a:xfrm>
            <a:off x="6232997" y="987627"/>
            <a:ext cx="5428528" cy="5509200"/>
          </a:xfrm>
          <a:prstGeom prst="rect">
            <a:avLst/>
          </a:prstGeom>
          <a:solidFill>
            <a:srgbClr val="FF9999"/>
          </a:solidFill>
        </p:spPr>
        <p:txBody>
          <a:bodyPr wrap="square">
            <a:spAutoFit/>
          </a:bodyPr>
          <a:lstStyle/>
          <a:p>
            <a:r>
              <a:rPr lang="en-GB" sz="1600" dirty="0">
                <a:highlight>
                  <a:srgbClr val="FF9999"/>
                </a:highlight>
              </a:rPr>
              <a:t>Maintaining contact with sisters and brothers from both the same or different parents is reported by children to be one of their highest priorities and every effort must be made to ensure this is supported.</a:t>
            </a:r>
          </a:p>
          <a:p>
            <a:endParaRPr lang="en-GB" sz="1600" dirty="0">
              <a:highlight>
                <a:srgbClr val="FF9999"/>
              </a:highlight>
            </a:endParaRPr>
          </a:p>
          <a:p>
            <a:r>
              <a:rPr lang="en-GB" sz="1600" dirty="0"/>
              <a:t>Wherever it is in the best interests of each individual child, siblings should be placed together.</a:t>
            </a:r>
          </a:p>
          <a:p>
            <a:endParaRPr lang="en-GB" sz="1600" dirty="0"/>
          </a:p>
          <a:p>
            <a:r>
              <a:rPr lang="en-GB" sz="1600" dirty="0"/>
              <a:t>Being able to live with brothers and sisters who are also Looked After is an important protective factor for many Looked After children. Positive sibling relationships provide support both in childhood and adulthood and can be particularly valuable during changes in a young person’s life, such as leaving care.</a:t>
            </a:r>
          </a:p>
          <a:p>
            <a:endParaRPr lang="en-GB" sz="1600" dirty="0"/>
          </a:p>
          <a:p>
            <a:r>
              <a:rPr lang="en-GB" sz="1600" dirty="0"/>
              <a:t>Where the plan is for adoption, in order to reduce delay, an early decision should be taken as to whether it is in the best interests of each child to be placed together or separately, and the impact on each child of that decision.</a:t>
            </a:r>
          </a:p>
          <a:p>
            <a:endParaRPr lang="en-GB" sz="1600" dirty="0"/>
          </a:p>
          <a:p>
            <a:r>
              <a:rPr lang="en-GB" sz="1600" dirty="0"/>
              <a:t>The decision should be based on a balanced assessment of the individual needs of each child in the group, and the likely or possible consequences of each option on each child.</a:t>
            </a:r>
          </a:p>
        </p:txBody>
      </p:sp>
    </p:spTree>
    <p:extLst>
      <p:ext uri="{BB962C8B-B14F-4D97-AF65-F5344CB8AC3E}">
        <p14:creationId xmlns:p14="http://schemas.microsoft.com/office/powerpoint/2010/main" val="32083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rking">
  <a:themeElements>
    <a:clrScheme name="Barking">
      <a:dk1>
        <a:srgbClr val="0C0C0C"/>
      </a:dk1>
      <a:lt1>
        <a:srgbClr val="FFFFFF"/>
      </a:lt1>
      <a:dk2>
        <a:srgbClr val="991419"/>
      </a:dk2>
      <a:lt2>
        <a:srgbClr val="323132"/>
      </a:lt2>
      <a:accent1>
        <a:srgbClr val="9A1419"/>
      </a:accent1>
      <a:accent2>
        <a:srgbClr val="000000"/>
      </a:accent2>
      <a:accent3>
        <a:srgbClr val="00324D"/>
      </a:accent3>
      <a:accent4>
        <a:srgbClr val="991419"/>
      </a:accent4>
      <a:accent5>
        <a:srgbClr val="F05A22"/>
      </a:accent5>
      <a:accent6>
        <a:srgbClr val="262626"/>
      </a:accent6>
      <a:hlink>
        <a:srgbClr val="0563C1"/>
      </a:hlink>
      <a:folHlink>
        <a:srgbClr val="954F72"/>
      </a:folHlink>
    </a:clrScheme>
    <a:fontScheme name="Barking 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king" id="{36D640C7-0B97-421F-A5D1-675CBB28A41D}" vid="{58CA953D-00AA-4B89-B0D4-90BC5C075F6E}"/>
    </a:ext>
  </a:extLst>
</a:theme>
</file>

<file path=ppt/theme/theme2.xml><?xml version="1.0" encoding="utf-8"?>
<a:theme xmlns:a="http://schemas.openxmlformats.org/drawingml/2006/main" name="1_Barking">
  <a:themeElements>
    <a:clrScheme name="Barking">
      <a:dk1>
        <a:srgbClr val="0C0C0C"/>
      </a:dk1>
      <a:lt1>
        <a:srgbClr val="FFFFFF"/>
      </a:lt1>
      <a:dk2>
        <a:srgbClr val="991419"/>
      </a:dk2>
      <a:lt2>
        <a:srgbClr val="323132"/>
      </a:lt2>
      <a:accent1>
        <a:srgbClr val="9A1419"/>
      </a:accent1>
      <a:accent2>
        <a:srgbClr val="000000"/>
      </a:accent2>
      <a:accent3>
        <a:srgbClr val="00324D"/>
      </a:accent3>
      <a:accent4>
        <a:srgbClr val="991419"/>
      </a:accent4>
      <a:accent5>
        <a:srgbClr val="F05A22"/>
      </a:accent5>
      <a:accent6>
        <a:srgbClr val="262626"/>
      </a:accent6>
      <a:hlink>
        <a:srgbClr val="0563C1"/>
      </a:hlink>
      <a:folHlink>
        <a:srgbClr val="954F72"/>
      </a:folHlink>
    </a:clrScheme>
    <a:fontScheme name="Barking 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king" id="{FACF9E36-4068-4345-A797-95E3989E0854}" vid="{6593CA57-8E15-4FDA-AB5B-2428AF53424A}"/>
    </a:ext>
  </a:extLst>
</a:theme>
</file>

<file path=ppt/theme/theme3.xml><?xml version="1.0" encoding="utf-8"?>
<a:theme xmlns:a="http://schemas.openxmlformats.org/drawingml/2006/main" name="2_Barking">
  <a:themeElements>
    <a:clrScheme name="Barking">
      <a:dk1>
        <a:srgbClr val="0C0C0C"/>
      </a:dk1>
      <a:lt1>
        <a:srgbClr val="FFFFFF"/>
      </a:lt1>
      <a:dk2>
        <a:srgbClr val="991419"/>
      </a:dk2>
      <a:lt2>
        <a:srgbClr val="323132"/>
      </a:lt2>
      <a:accent1>
        <a:srgbClr val="9A1419"/>
      </a:accent1>
      <a:accent2>
        <a:srgbClr val="000000"/>
      </a:accent2>
      <a:accent3>
        <a:srgbClr val="00324D"/>
      </a:accent3>
      <a:accent4>
        <a:srgbClr val="991419"/>
      </a:accent4>
      <a:accent5>
        <a:srgbClr val="F05A22"/>
      </a:accent5>
      <a:accent6>
        <a:srgbClr val="262626"/>
      </a:accent6>
      <a:hlink>
        <a:srgbClr val="0563C1"/>
      </a:hlink>
      <a:folHlink>
        <a:srgbClr val="954F72"/>
      </a:folHlink>
    </a:clrScheme>
    <a:fontScheme name="Barking 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king" id="{FACF9E36-4068-4345-A797-95E3989E0854}" vid="{6593CA57-8E15-4FDA-AB5B-2428AF53424A}"/>
    </a:ext>
  </a:extLst>
</a:theme>
</file>

<file path=ppt/theme/theme4.xml><?xml version="1.0" encoding="utf-8"?>
<a:theme xmlns:a="http://schemas.openxmlformats.org/drawingml/2006/main" name="3_Barking">
  <a:themeElements>
    <a:clrScheme name="Barking">
      <a:dk1>
        <a:srgbClr val="0C0C0C"/>
      </a:dk1>
      <a:lt1>
        <a:srgbClr val="FFFFFF"/>
      </a:lt1>
      <a:dk2>
        <a:srgbClr val="991419"/>
      </a:dk2>
      <a:lt2>
        <a:srgbClr val="323132"/>
      </a:lt2>
      <a:accent1>
        <a:srgbClr val="9A1419"/>
      </a:accent1>
      <a:accent2>
        <a:srgbClr val="000000"/>
      </a:accent2>
      <a:accent3>
        <a:srgbClr val="00324D"/>
      </a:accent3>
      <a:accent4>
        <a:srgbClr val="991419"/>
      </a:accent4>
      <a:accent5>
        <a:srgbClr val="F05A22"/>
      </a:accent5>
      <a:accent6>
        <a:srgbClr val="262626"/>
      </a:accent6>
      <a:hlink>
        <a:srgbClr val="0563C1"/>
      </a:hlink>
      <a:folHlink>
        <a:srgbClr val="954F72"/>
      </a:folHlink>
    </a:clrScheme>
    <a:fontScheme name="Barking 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king" id="{FACF9E36-4068-4345-A797-95E3989E0854}" vid="{6593CA57-8E15-4FDA-AB5B-2428AF53424A}"/>
    </a:ext>
  </a:ext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07AE53C-59D9-4952-B636-766A0B3DD69B}" vid="{3BD2A082-05C0-40E3-8842-C10E9378FECE}"/>
    </a:ext>
  </a:extLst>
</a:theme>
</file>

<file path=ppt/theme/theme6.xml><?xml version="1.0" encoding="utf-8"?>
<a:theme xmlns:a="http://schemas.openxmlformats.org/drawingml/2006/main" name="4_Barking">
  <a:themeElements>
    <a:clrScheme name="Custom 3">
      <a:dk1>
        <a:srgbClr val="0C0C0C"/>
      </a:dk1>
      <a:lt1>
        <a:srgbClr val="FFFFFF"/>
      </a:lt1>
      <a:dk2>
        <a:srgbClr val="991419"/>
      </a:dk2>
      <a:lt2>
        <a:srgbClr val="323132"/>
      </a:lt2>
      <a:accent1>
        <a:srgbClr val="9A1419"/>
      </a:accent1>
      <a:accent2>
        <a:srgbClr val="000000"/>
      </a:accent2>
      <a:accent3>
        <a:srgbClr val="00324D"/>
      </a:accent3>
      <a:accent4>
        <a:srgbClr val="991419"/>
      </a:accent4>
      <a:accent5>
        <a:srgbClr val="F05A22"/>
      </a:accent5>
      <a:accent6>
        <a:srgbClr val="262626"/>
      </a:accent6>
      <a:hlink>
        <a:srgbClr val="0563C1"/>
      </a:hlink>
      <a:folHlink>
        <a:srgbClr val="954F72"/>
      </a:folHlink>
    </a:clrScheme>
    <a:fontScheme name="Barking 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king" id="{36D640C7-0B97-421F-A5D1-675CBB28A41D}" vid="{58CA953D-00AA-4B89-B0D4-90BC5C075F6E}"/>
    </a:ext>
  </a:extLst>
</a:theme>
</file>

<file path=ppt/theme/theme7.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Barking">
  <a:themeElements>
    <a:clrScheme name="Custom 3">
      <a:dk1>
        <a:srgbClr val="0C0C0C"/>
      </a:dk1>
      <a:lt1>
        <a:srgbClr val="FFFFFF"/>
      </a:lt1>
      <a:dk2>
        <a:srgbClr val="991419"/>
      </a:dk2>
      <a:lt2>
        <a:srgbClr val="323132"/>
      </a:lt2>
      <a:accent1>
        <a:srgbClr val="9A1419"/>
      </a:accent1>
      <a:accent2>
        <a:srgbClr val="000000"/>
      </a:accent2>
      <a:accent3>
        <a:srgbClr val="00324D"/>
      </a:accent3>
      <a:accent4>
        <a:srgbClr val="991419"/>
      </a:accent4>
      <a:accent5>
        <a:srgbClr val="F05A22"/>
      </a:accent5>
      <a:accent6>
        <a:srgbClr val="262626"/>
      </a:accent6>
      <a:hlink>
        <a:srgbClr val="0563C1"/>
      </a:hlink>
      <a:folHlink>
        <a:srgbClr val="954F72"/>
      </a:folHlink>
    </a:clrScheme>
    <a:fontScheme name="Barking 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king" id="{36D640C7-0B97-421F-A5D1-675CBB28A41D}" vid="{58CA953D-00AA-4B89-B0D4-90BC5C075F6E}"/>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Version xmlns="b7f336ec-8e78-434b-b427-21fcecaa0ab0" xsi:nil="true"/>
    <TaxCatchAll xmlns="2412a510-4c64-448d-9501-0e9bb7450609" xsi:nil="true"/>
    <lcf76f155ced4ddcb4097134ff3c332f0 xmlns="b7f336ec-8e78-434b-b427-21fcecaa0ab0" xsi:nil="true"/>
    <MigrationWizId xmlns="b7f336ec-8e78-434b-b427-21fcecaa0ab0" xsi:nil="true"/>
    <lcf76f155ced4ddcb4097134ff3c332f xmlns="b7f336ec-8e78-434b-b427-21fcecaa0ab0">
      <Terms xmlns="http://schemas.microsoft.com/office/infopath/2007/PartnerControls"/>
    </lcf76f155ced4ddcb4097134ff3c332f>
    <MigrationWizIdPermissions xmlns="b7f336ec-8e78-434b-b427-21fcecaa0ab0" xsi:nil="true"/>
    <_dlc_DocId xmlns="2412a510-4c64-448d-9501-0e9bb7450609">XVTAZUJVTSQM-307003130-1420772</_dlc_DocId>
    <_dlc_DocIdUrl xmlns="2412a510-4c64-448d-9501-0e9bb7450609">
      <Url>https://onetouchhealth.sharepoint.com/sites/TrixData/_layouts/15/DocIdRedir.aspx?ID=XVTAZUJVTSQM-307003130-1420772</Url>
      <Description>XVTAZUJVTSQM-307003130-1420772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4C158C8ED44F9E48BBE01A42F74DC71E" ma:contentTypeVersion="16" ma:contentTypeDescription="Create a new document." ma:contentTypeScope="" ma:versionID="372bbd63782982cd70630cee5310cf11">
  <xsd:schema xmlns:xsd="http://www.w3.org/2001/XMLSchema" xmlns:xs="http://www.w3.org/2001/XMLSchema" xmlns:p="http://schemas.microsoft.com/office/2006/metadata/properties" xmlns:ns2="2412a510-4c64-448d-9501-0e9bb7450609" xmlns:ns3="b7f336ec-8e78-434b-b427-21fcecaa0ab0" targetNamespace="http://schemas.microsoft.com/office/2006/metadata/properties" ma:root="true" ma:fieldsID="9a7e27c73a6e9119c389f1fa3b8216b6" ns2:_="" ns3:_="">
    <xsd:import namespace="2412a510-4c64-448d-9501-0e9bb7450609"/>
    <xsd:import namespace="b7f336ec-8e78-434b-b427-21fcecaa0ab0"/>
    <xsd:element name="properties">
      <xsd:complexType>
        <xsd:sequence>
          <xsd:element name="documentManagement">
            <xsd:complexType>
              <xsd:all>
                <xsd:element ref="ns2:_dlc_DocId" minOccurs="0"/>
                <xsd:element ref="ns2:_dlc_DocIdUrl" minOccurs="0"/>
                <xsd:element ref="ns2:_dlc_DocIdPersistId" minOccurs="0"/>
                <xsd:element ref="ns3:MigrationWizId" minOccurs="0"/>
                <xsd:element ref="ns3:MigrationWizIdPermissions" minOccurs="0"/>
                <xsd:element ref="ns3:MigrationWizIdVersion" minOccurs="0"/>
                <xsd:element ref="ns3:lcf76f155ced4ddcb4097134ff3c332f0"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12a510-4c64-448d-9501-0e9bb745060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1" nillable="true" ma:displayName="Taxonomy Catch All Column" ma:hidden="true" ma:list="{bbfd4978-5222-4f91-b1f8-69ee88ca9f91}" ma:internalName="TaxCatchAll" ma:showField="CatchAllData" ma:web="2412a510-4c64-448d-9501-0e9bb7450609">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f336ec-8e78-434b-b427-21fcecaa0ab0" elementFormDefault="qualified">
    <xsd:import namespace="http://schemas.microsoft.com/office/2006/documentManagement/types"/>
    <xsd:import namespace="http://schemas.microsoft.com/office/infopath/2007/PartnerControls"/>
    <xsd:element name="MigrationWizId" ma:index="11" nillable="true" ma:displayName="MigrationWizId" ma:internalName="MigrationWizId">
      <xsd:simpleType>
        <xsd:restriction base="dms:Text"/>
      </xsd:simpleType>
    </xsd:element>
    <xsd:element name="MigrationWizIdPermissions" ma:index="12" nillable="true" ma:displayName="MigrationWizIdPermissions" ma:internalName="MigrationWizIdPermissions">
      <xsd:simpleType>
        <xsd:restriction base="dms:Text"/>
      </xsd:simpleType>
    </xsd:element>
    <xsd:element name="MigrationWizIdVersion" ma:index="13" nillable="true" ma:displayName="MigrationWizIdVersion" ma:internalName="MigrationWizIdVersion">
      <xsd:simpleType>
        <xsd:restriction base="dms:Text"/>
      </xsd:simpleType>
    </xsd:element>
    <xsd:element name="lcf76f155ced4ddcb4097134ff3c332f0" ma:index="14" nillable="true" ma:displayName="Image Tags_0" ma:hidden="true" ma:internalName="lcf76f155ced4ddcb4097134ff3c332f0" ma:readOnly="false">
      <xsd:simpleType>
        <xsd:restriction base="dms:Not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5ed8af3-778a-4786-8df9-be30e2284153"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64FC63-6D60-43DE-9390-1723C1D08CD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2fcf6c8-4e35-439a-be2b-b194303f788f"/>
    <ds:schemaRef ds:uri="http://purl.org/dc/elements/1.1/"/>
    <ds:schemaRef ds:uri="http://schemas.microsoft.com/office/2006/metadata/properties"/>
    <ds:schemaRef ds:uri="6691f967-46be-482f-81a2-d6c9b42e9ac9"/>
    <ds:schemaRef ds:uri="http://www.w3.org/XML/1998/namespace"/>
    <ds:schemaRef ds:uri="http://purl.org/dc/dcmitype/"/>
    <ds:schemaRef ds:uri="b7f336ec-8e78-434b-b427-21fcecaa0ab0"/>
    <ds:schemaRef ds:uri="2412a510-4c64-448d-9501-0e9bb7450609"/>
  </ds:schemaRefs>
</ds:datastoreItem>
</file>

<file path=customXml/itemProps2.xml><?xml version="1.0" encoding="utf-8"?>
<ds:datastoreItem xmlns:ds="http://schemas.openxmlformats.org/officeDocument/2006/customXml" ds:itemID="{3A223884-FC95-4DAB-803D-07238BD374E4}">
  <ds:schemaRefs>
    <ds:schemaRef ds:uri="http://schemas.microsoft.com/sharepoint/events"/>
  </ds:schemaRefs>
</ds:datastoreItem>
</file>

<file path=customXml/itemProps3.xml><?xml version="1.0" encoding="utf-8"?>
<ds:datastoreItem xmlns:ds="http://schemas.openxmlformats.org/officeDocument/2006/customXml" ds:itemID="{C6243F26-706A-4A59-8961-4782D30D949F}">
  <ds:schemaRefs>
    <ds:schemaRef ds:uri="http://schemas.microsoft.com/sharepoint/v3/contenttype/forms"/>
  </ds:schemaRefs>
</ds:datastoreItem>
</file>

<file path=customXml/itemProps4.xml><?xml version="1.0" encoding="utf-8"?>
<ds:datastoreItem xmlns:ds="http://schemas.openxmlformats.org/officeDocument/2006/customXml" ds:itemID="{E2CA913A-A5BD-46D4-BAF2-8BA0C9E082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12a510-4c64-448d-9501-0e9bb7450609"/>
    <ds:schemaRef ds:uri="b7f336ec-8e78-434b-b427-21fcecaa0a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Barking</Template>
  <TotalTime>0</TotalTime>
  <Words>5574</Words>
  <Application>Microsoft Office PowerPoint</Application>
  <PresentationFormat>Widescreen</PresentationFormat>
  <Paragraphs>307</Paragraphs>
  <Slides>13</Slides>
  <Notes>8</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13</vt:i4>
      </vt:variant>
    </vt:vector>
  </HeadingPairs>
  <TitlesOfParts>
    <vt:vector size="24" baseType="lpstr">
      <vt:lpstr>Arial</vt:lpstr>
      <vt:lpstr>Calibri</vt:lpstr>
      <vt:lpstr>Calibri Light</vt:lpstr>
      <vt:lpstr>Barking</vt:lpstr>
      <vt:lpstr>1_Barking</vt:lpstr>
      <vt:lpstr>2_Barking</vt:lpstr>
      <vt:lpstr>3_Barking</vt:lpstr>
      <vt:lpstr>7_Office Theme</vt:lpstr>
      <vt:lpstr>4_Barking</vt:lpstr>
      <vt:lpstr>1_Custom Design</vt:lpstr>
      <vt:lpstr>5_Barking</vt:lpstr>
      <vt:lpstr>People and Resilience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Skills</dc:title>
  <dc:creator>Amina Abdurrahman</dc:creator>
  <cp:lastModifiedBy>Laura Hancock</cp:lastModifiedBy>
  <cp:revision>4</cp:revision>
  <dcterms:created xsi:type="dcterms:W3CDTF">2017-05-30T09:04:03Z</dcterms:created>
  <dcterms:modified xsi:type="dcterms:W3CDTF">2023-04-26T13:18:27Z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0x0101004C158C8ED44F9E48BBE01A42F74DC71E</vt:lpwstr>
  </property>
  <property fmtid="{D5CDD505-2E9C-101B-9397-08002B2CF9AE}" pid="3" name="_dlc_DocIdItemGuid">
    <vt:lpwstr>fcff85db-43c2-4ad9-89bb-78f0f429dd10</vt:lpwstr>
  </property>
  <property fmtid="{D5CDD505-2E9C-101B-9397-08002B2CF9AE}" pid="4" name="MediaServiceImageTags">
    <vt:lpwstr/>
  </property>
</Properties>
</file>