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diagrams/data3.xml" ContentType="application/vnd.openxmlformats-officedocument.drawingml.diagramData+xml"/>
  <Override PartName="/ppt/diagrams/data4.xml" ContentType="application/vnd.openxmlformats-officedocument.drawingml.diagramData+xml"/>
  <Override PartName="/ppt/diagrams/data1.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diagrams/data2.xml" ContentType="application/vnd.openxmlformats-officedocument.drawingml.diagramData+xml"/>
  <Override PartName="/ppt/slideLayouts/slideLayout10.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colors3.xml" ContentType="application/vnd.openxmlformats-officedocument.drawingml.diagramColors+xml"/>
  <Override PartName="/ppt/diagrams/drawing3.xml" ContentType="application/vnd.ms-office.drawingml.diagramDrawing+xml"/>
  <Override PartName="/ppt/diagrams/quickStyle3.xml" ContentType="application/vnd.openxmlformats-officedocument.drawingml.diagramStyle+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layout3.xml" ContentType="application/vnd.openxmlformats-officedocument.drawingml.diagramLayout+xml"/>
  <Override PartName="/ppt/theme/theme1.xml" ContentType="application/vnd.openxmlformats-officedocument.theme+xml"/>
  <Override PartName="/ppt/diagrams/drawing4.xml" ContentType="application/vnd.ms-office.drawingml.diagramDrawing+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2.xml" ContentType="application/vnd.openxmlformats-officedocument.customXmlProperties+xml"/>
  <Override PartName="/customXml/itemProps1.xml" ContentType="application/vnd.openxmlformats-officedocument.customXmlProperties+xml"/>
  <Override PartName="/ppt/revisionInfo.xml" ContentType="application/vnd.ms-powerpoint.revisioninfo+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4"/>
  </p:sldMasterIdLst>
  <p:sldIdLst>
    <p:sldId id="272" r:id="rId5"/>
    <p:sldId id="257" r:id="rId6"/>
    <p:sldId id="273" r:id="rId7"/>
    <p:sldId id="259" r:id="rId8"/>
    <p:sldId id="262" r:id="rId9"/>
    <p:sldId id="265" r:id="rId10"/>
    <p:sldId id="264" r:id="rId11"/>
    <p:sldId id="266" r:id="rId12"/>
    <p:sldId id="267" r:id="rId13"/>
    <p:sldId id="268" r:id="rId14"/>
    <p:sldId id="269" r:id="rId15"/>
    <p:sldId id="260"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754834-26D6-46AA-800F-E031A8CF151F}" v="52" dt="2021-09-24T10:42:59.287"/>
    <p1510:client id="{08C27F82-5BD8-4753-ABA6-25500F83B9B7}" v="138" dt="2021-10-01T09:13:10.417"/>
    <p1510:client id="{15E4C98A-BA71-4285-8ECA-1D7A3EB37818}" v="16" dt="2021-08-10T09:37:05.683"/>
    <p1510:client id="{52E8399A-8592-4A8E-971F-C8C256C7D865}" v="2" dt="2021-11-22T10:29:01.680"/>
    <p1510:client id="{585B5D38-0F4A-4A5E-AED7-1BA133BFB8CB}" v="850" dt="2021-08-09T13:59:21.741"/>
    <p1510:client id="{74981A34-266C-4169-9303-A792209DD836}" v="30" dt="2022-01-27T09:51:46.584"/>
    <p1510:client id="{75F1848C-E08F-467C-9F5E-DC4366E995F4}" v="2284" dt="2021-09-20T15:01:35.254"/>
    <p1510:client id="{79D8A181-BEC2-4177-ADFB-ED80B4708AF0}" v="47" dt="2021-08-17T08:53:24.803"/>
    <p1510:client id="{7A04EB33-9D60-4F72-A189-D7CBA8DE4B20}" v="46" dt="2022-02-22T15:16:37.811"/>
    <p1510:client id="{7C726B8B-2FB0-4CB0-91B4-A1C5FBBD677A}" v="6" dt="2021-08-26T15:49:23.443"/>
    <p1510:client id="{83D060D5-3C63-404E-9928-811CA7E0C7A5}" v="209" dt="2021-08-09T10:58:06.437"/>
    <p1510:client id="{8CCF18F4-8FC9-4052-90F0-41738A4A0FCF}" v="154" dt="2021-09-24T10:28:57.494"/>
    <p1510:client id="{B820EA60-D2E5-4F23-9F74-04D3E7E34695}" v="333" dt="2021-09-01T14:56:51.438"/>
    <p1510:client id="{D28A18AD-4E00-48C4-B607-1AC847671239}" v="6" dt="2022-02-28T15:02:40.340"/>
    <p1510:client id="{F7A4DCAC-3BCC-4691-9386-09A146CD9F17}" v="5" dt="2021-09-14T14:34:18.9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ustomXml" Target="../customXml/item4.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4" Type="http://schemas.openxmlformats.org/officeDocument/2006/relationships/image" Target="../media/image14.svg"/></Relationships>
</file>

<file path=ppt/diagrams/_rels/data3.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7.png"/><Relationship Id="rId7" Type="http://schemas.openxmlformats.org/officeDocument/2006/relationships/image" Target="../media/image19.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8.svg"/></Relationships>
</file>

<file path=ppt/diagrams/_rels/data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svg"/><Relationship Id="rId1" Type="http://schemas.openxmlformats.org/officeDocument/2006/relationships/image" Target="../media/image21.png"/><Relationship Id="rId4" Type="http://schemas.openxmlformats.org/officeDocument/2006/relationships/image" Target="../media/image2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4" Type="http://schemas.openxmlformats.org/officeDocument/2006/relationships/image" Target="../media/image14.svg"/></Relationships>
</file>

<file path=ppt/diagrams/_rels/drawing3.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7.png"/><Relationship Id="rId7" Type="http://schemas.openxmlformats.org/officeDocument/2006/relationships/image" Target="../media/image19.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8.svg"/></Relationships>
</file>

<file path=ppt/diagrams/_rels/drawing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svg"/><Relationship Id="rId1" Type="http://schemas.openxmlformats.org/officeDocument/2006/relationships/image" Target="../media/image21.png"/><Relationship Id="rId4" Type="http://schemas.openxmlformats.org/officeDocument/2006/relationships/image" Target="../media/image24.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2FEEF5-A2F3-4E3E-A831-250F2D6E3317}"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59239A17-ED61-4872-9E52-9BE98B64A701}">
      <dgm:prSet/>
      <dgm:spPr/>
      <dgm:t>
        <a:bodyPr/>
        <a:lstStyle/>
        <a:p>
          <a:r>
            <a:rPr lang="en-GB" dirty="0">
              <a:latin typeface="Calibri"/>
              <a:cs typeface="Calibri"/>
            </a:rPr>
            <a:t>Our most valuable resource is its employees, and the process of recruiting new people into the Company and ensuring that the right people are recruited into the right posts is arguably the most important activity undertaken by the Company. </a:t>
          </a:r>
          <a:endParaRPr lang="en-US" dirty="0">
            <a:latin typeface="Calibri"/>
            <a:cs typeface="Calibri"/>
          </a:endParaRPr>
        </a:p>
      </dgm:t>
    </dgm:pt>
    <dgm:pt modelId="{7EFCFF2F-5A0D-4F36-AA55-05FD86CB725F}" type="parTrans" cxnId="{D845B1FA-033A-4F6E-9CA0-D392AE2D912B}">
      <dgm:prSet/>
      <dgm:spPr/>
      <dgm:t>
        <a:bodyPr/>
        <a:lstStyle/>
        <a:p>
          <a:endParaRPr lang="en-US"/>
        </a:p>
      </dgm:t>
    </dgm:pt>
    <dgm:pt modelId="{4EFF64DB-DD11-465A-8098-F293E552A81F}" type="sibTrans" cxnId="{D845B1FA-033A-4F6E-9CA0-D392AE2D912B}">
      <dgm:prSet/>
      <dgm:spPr/>
      <dgm:t>
        <a:bodyPr/>
        <a:lstStyle/>
        <a:p>
          <a:endParaRPr lang="en-US"/>
        </a:p>
      </dgm:t>
    </dgm:pt>
    <dgm:pt modelId="{6E881A52-DDD5-48DD-AB6C-B029C15EDDA0}">
      <dgm:prSet/>
      <dgm:spPr/>
      <dgm:t>
        <a:bodyPr/>
        <a:lstStyle/>
        <a:p>
          <a:pPr rtl="0"/>
          <a:r>
            <a:rPr lang="en-GB" dirty="0">
              <a:latin typeface="Calibri"/>
              <a:cs typeface="Calibri"/>
            </a:rPr>
            <a:t>We have a detailed Recruitment Policy that sets out the processes to be followed when recruiting and gives guidance on the legal and ethical constraints to be observed. The recruitment process aims to ensure that individuals are treated on their merits and abilities.</a:t>
          </a:r>
          <a:endParaRPr lang="en-US" dirty="0">
            <a:latin typeface="Calibri"/>
            <a:cs typeface="Calibri"/>
          </a:endParaRPr>
        </a:p>
      </dgm:t>
    </dgm:pt>
    <dgm:pt modelId="{4F6754F1-E62E-41FC-B8D3-6CD1E47B8687}" type="parTrans" cxnId="{70CA07DF-68EE-4EC6-8B17-EDBC30F2B68D}">
      <dgm:prSet/>
      <dgm:spPr/>
      <dgm:t>
        <a:bodyPr/>
        <a:lstStyle/>
        <a:p>
          <a:endParaRPr lang="en-US"/>
        </a:p>
      </dgm:t>
    </dgm:pt>
    <dgm:pt modelId="{A250FDCE-FD6A-48F6-8055-F85A276D0DB6}" type="sibTrans" cxnId="{70CA07DF-68EE-4EC6-8B17-EDBC30F2B68D}">
      <dgm:prSet/>
      <dgm:spPr/>
      <dgm:t>
        <a:bodyPr/>
        <a:lstStyle/>
        <a:p>
          <a:endParaRPr lang="en-US"/>
        </a:p>
      </dgm:t>
    </dgm:pt>
    <dgm:pt modelId="{9E790393-BC3E-43B3-875D-0AC0511361C2}">
      <dgm:prSet/>
      <dgm:spPr/>
      <dgm:t>
        <a:bodyPr/>
        <a:lstStyle/>
        <a:p>
          <a:r>
            <a:rPr lang="en-GB" dirty="0">
              <a:latin typeface="Calibri"/>
              <a:cs typeface="Calibri"/>
            </a:rPr>
            <a:t>It is imperative that we ensure that the policy and procedures are sufficiently rigorous and robust to support other safeguarding and safer recruitment measures undertaken by the Company. It is important that we take reasonable steps to guard against the employment of individuals who might harm children and Kites Children's Services is committed to such a process. </a:t>
          </a:r>
          <a:endParaRPr lang="en-US" dirty="0">
            <a:latin typeface="Calibri"/>
            <a:cs typeface="Calibri"/>
          </a:endParaRPr>
        </a:p>
      </dgm:t>
    </dgm:pt>
    <dgm:pt modelId="{CB4F764A-8301-4528-BCB0-1085A3D6821A}" type="parTrans" cxnId="{D1E79ED9-0D78-46AC-AEFC-33A852287461}">
      <dgm:prSet/>
      <dgm:spPr/>
      <dgm:t>
        <a:bodyPr/>
        <a:lstStyle/>
        <a:p>
          <a:endParaRPr lang="en-US"/>
        </a:p>
      </dgm:t>
    </dgm:pt>
    <dgm:pt modelId="{BC5C4545-B888-45A5-82D3-B8D2DFCF4EAA}" type="sibTrans" cxnId="{D1E79ED9-0D78-46AC-AEFC-33A852287461}">
      <dgm:prSet/>
      <dgm:spPr/>
      <dgm:t>
        <a:bodyPr/>
        <a:lstStyle/>
        <a:p>
          <a:endParaRPr lang="en-US"/>
        </a:p>
      </dgm:t>
    </dgm:pt>
    <dgm:pt modelId="{F4F0BCDE-E4BE-44F4-AD12-95A945139D87}" type="pres">
      <dgm:prSet presAssocID="{592FEEF5-A2F3-4E3E-A831-250F2D6E3317}" presName="root" presStyleCnt="0">
        <dgm:presLayoutVars>
          <dgm:dir/>
          <dgm:resizeHandles val="exact"/>
        </dgm:presLayoutVars>
      </dgm:prSet>
      <dgm:spPr/>
    </dgm:pt>
    <dgm:pt modelId="{A8BBF78C-841E-47EA-B526-B4804687A633}" type="pres">
      <dgm:prSet presAssocID="{59239A17-ED61-4872-9E52-9BE98B64A701}" presName="compNode" presStyleCnt="0"/>
      <dgm:spPr/>
    </dgm:pt>
    <dgm:pt modelId="{954C63B6-172B-4D23-B888-670C8825736D}" type="pres">
      <dgm:prSet presAssocID="{59239A17-ED61-4872-9E52-9BE98B64A701}" presName="bgRect" presStyleLbl="bgShp" presStyleIdx="0" presStyleCnt="3"/>
      <dgm:spPr/>
    </dgm:pt>
    <dgm:pt modelId="{584B9CB8-BA08-49DB-9789-41DA28DC7B16}" type="pres">
      <dgm:prSet presAssocID="{59239A17-ED61-4872-9E52-9BE98B64A701}"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oup"/>
        </a:ext>
      </dgm:extLst>
    </dgm:pt>
    <dgm:pt modelId="{6519F136-4F8D-4BCB-A103-7229167761D2}" type="pres">
      <dgm:prSet presAssocID="{59239A17-ED61-4872-9E52-9BE98B64A701}" presName="spaceRect" presStyleCnt="0"/>
      <dgm:spPr/>
    </dgm:pt>
    <dgm:pt modelId="{87683D3F-E1EB-4837-8BF1-3A9A052EF522}" type="pres">
      <dgm:prSet presAssocID="{59239A17-ED61-4872-9E52-9BE98B64A701}" presName="parTx" presStyleLbl="revTx" presStyleIdx="0" presStyleCnt="3">
        <dgm:presLayoutVars>
          <dgm:chMax val="0"/>
          <dgm:chPref val="0"/>
        </dgm:presLayoutVars>
      </dgm:prSet>
      <dgm:spPr/>
    </dgm:pt>
    <dgm:pt modelId="{A3299C02-E9B6-48CF-96F7-7F3763A93E3E}" type="pres">
      <dgm:prSet presAssocID="{4EFF64DB-DD11-465A-8098-F293E552A81F}" presName="sibTrans" presStyleCnt="0"/>
      <dgm:spPr/>
    </dgm:pt>
    <dgm:pt modelId="{3FDA0701-24F1-426C-A996-D2F9096C83A7}" type="pres">
      <dgm:prSet presAssocID="{6E881A52-DDD5-48DD-AB6C-B029C15EDDA0}" presName="compNode" presStyleCnt="0"/>
      <dgm:spPr/>
    </dgm:pt>
    <dgm:pt modelId="{57E7CEE9-BCA0-4203-B16D-AAAC8CDA0794}" type="pres">
      <dgm:prSet presAssocID="{6E881A52-DDD5-48DD-AB6C-B029C15EDDA0}" presName="bgRect" presStyleLbl="bgShp" presStyleIdx="1" presStyleCnt="3"/>
      <dgm:spPr/>
    </dgm:pt>
    <dgm:pt modelId="{53DFFBD3-0FD0-40C6-BB7A-419392F1D151}" type="pres">
      <dgm:prSet presAssocID="{6E881A52-DDD5-48DD-AB6C-B029C15EDDA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Office Worker"/>
        </a:ext>
      </dgm:extLst>
    </dgm:pt>
    <dgm:pt modelId="{DBB47757-04EC-4C4E-ACB1-F1A0142BA5CE}" type="pres">
      <dgm:prSet presAssocID="{6E881A52-DDD5-48DD-AB6C-B029C15EDDA0}" presName="spaceRect" presStyleCnt="0"/>
      <dgm:spPr/>
    </dgm:pt>
    <dgm:pt modelId="{5220995F-5107-49E9-856A-AD0FCF4878F2}" type="pres">
      <dgm:prSet presAssocID="{6E881A52-DDD5-48DD-AB6C-B029C15EDDA0}" presName="parTx" presStyleLbl="revTx" presStyleIdx="1" presStyleCnt="3">
        <dgm:presLayoutVars>
          <dgm:chMax val="0"/>
          <dgm:chPref val="0"/>
        </dgm:presLayoutVars>
      </dgm:prSet>
      <dgm:spPr/>
    </dgm:pt>
    <dgm:pt modelId="{4E5EA2CC-C167-4A8D-AB01-4025BE250FCF}" type="pres">
      <dgm:prSet presAssocID="{A250FDCE-FD6A-48F6-8055-F85A276D0DB6}" presName="sibTrans" presStyleCnt="0"/>
      <dgm:spPr/>
    </dgm:pt>
    <dgm:pt modelId="{31A566B6-BEEB-47B9-AB3D-659F30F6C5A4}" type="pres">
      <dgm:prSet presAssocID="{9E790393-BC3E-43B3-875D-0AC0511361C2}" presName="compNode" presStyleCnt="0"/>
      <dgm:spPr/>
    </dgm:pt>
    <dgm:pt modelId="{63E08C30-78D1-4665-984D-4C11397FF61C}" type="pres">
      <dgm:prSet presAssocID="{9E790393-BC3E-43B3-875D-0AC0511361C2}" presName="bgRect" presStyleLbl="bgShp" presStyleIdx="2" presStyleCnt="3"/>
      <dgm:spPr/>
    </dgm:pt>
    <dgm:pt modelId="{EDC095D8-E844-4308-974A-B70428F5500C}" type="pres">
      <dgm:prSet presAssocID="{9E790393-BC3E-43B3-875D-0AC0511361C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resentation with Checklist"/>
        </a:ext>
      </dgm:extLst>
    </dgm:pt>
    <dgm:pt modelId="{4E847975-9AB0-4FFE-9612-E8A20D7AA2D9}" type="pres">
      <dgm:prSet presAssocID="{9E790393-BC3E-43B3-875D-0AC0511361C2}" presName="spaceRect" presStyleCnt="0"/>
      <dgm:spPr/>
    </dgm:pt>
    <dgm:pt modelId="{CDA8C053-A318-40A6-8A84-26EFF1DF9470}" type="pres">
      <dgm:prSet presAssocID="{9E790393-BC3E-43B3-875D-0AC0511361C2}" presName="parTx" presStyleLbl="revTx" presStyleIdx="2" presStyleCnt="3">
        <dgm:presLayoutVars>
          <dgm:chMax val="0"/>
          <dgm:chPref val="0"/>
        </dgm:presLayoutVars>
      </dgm:prSet>
      <dgm:spPr/>
    </dgm:pt>
  </dgm:ptLst>
  <dgm:cxnLst>
    <dgm:cxn modelId="{0FF19310-7F85-4E86-8270-9884496B8CED}" type="presOf" srcId="{592FEEF5-A2F3-4E3E-A831-250F2D6E3317}" destId="{F4F0BCDE-E4BE-44F4-AD12-95A945139D87}" srcOrd="0" destOrd="0" presId="urn:microsoft.com/office/officeart/2018/2/layout/IconVerticalSolidList"/>
    <dgm:cxn modelId="{D0BDB44D-69DB-4082-BEC7-275BCC1EA3F9}" type="presOf" srcId="{59239A17-ED61-4872-9E52-9BE98B64A701}" destId="{87683D3F-E1EB-4837-8BF1-3A9A052EF522}" srcOrd="0" destOrd="0" presId="urn:microsoft.com/office/officeart/2018/2/layout/IconVerticalSolidList"/>
    <dgm:cxn modelId="{AC6CA8C3-EC66-4652-B914-AC409F60C078}" type="presOf" srcId="{6E881A52-DDD5-48DD-AB6C-B029C15EDDA0}" destId="{5220995F-5107-49E9-856A-AD0FCF4878F2}" srcOrd="0" destOrd="0" presId="urn:microsoft.com/office/officeart/2018/2/layout/IconVerticalSolidList"/>
    <dgm:cxn modelId="{D1E79ED9-0D78-46AC-AEFC-33A852287461}" srcId="{592FEEF5-A2F3-4E3E-A831-250F2D6E3317}" destId="{9E790393-BC3E-43B3-875D-0AC0511361C2}" srcOrd="2" destOrd="0" parTransId="{CB4F764A-8301-4528-BCB0-1085A3D6821A}" sibTransId="{BC5C4545-B888-45A5-82D3-B8D2DFCF4EAA}"/>
    <dgm:cxn modelId="{70CA07DF-68EE-4EC6-8B17-EDBC30F2B68D}" srcId="{592FEEF5-A2F3-4E3E-A831-250F2D6E3317}" destId="{6E881A52-DDD5-48DD-AB6C-B029C15EDDA0}" srcOrd="1" destOrd="0" parTransId="{4F6754F1-E62E-41FC-B8D3-6CD1E47B8687}" sibTransId="{A250FDCE-FD6A-48F6-8055-F85A276D0DB6}"/>
    <dgm:cxn modelId="{D845B1FA-033A-4F6E-9CA0-D392AE2D912B}" srcId="{592FEEF5-A2F3-4E3E-A831-250F2D6E3317}" destId="{59239A17-ED61-4872-9E52-9BE98B64A701}" srcOrd="0" destOrd="0" parTransId="{7EFCFF2F-5A0D-4F36-AA55-05FD86CB725F}" sibTransId="{4EFF64DB-DD11-465A-8098-F293E552A81F}"/>
    <dgm:cxn modelId="{609AB3FC-658A-467B-8DEA-138466EFE625}" type="presOf" srcId="{9E790393-BC3E-43B3-875D-0AC0511361C2}" destId="{CDA8C053-A318-40A6-8A84-26EFF1DF9470}" srcOrd="0" destOrd="0" presId="urn:microsoft.com/office/officeart/2018/2/layout/IconVerticalSolidList"/>
    <dgm:cxn modelId="{2A3F3D55-AC04-4D9D-97F2-6C9DB4036AE2}" type="presParOf" srcId="{F4F0BCDE-E4BE-44F4-AD12-95A945139D87}" destId="{A8BBF78C-841E-47EA-B526-B4804687A633}" srcOrd="0" destOrd="0" presId="urn:microsoft.com/office/officeart/2018/2/layout/IconVerticalSolidList"/>
    <dgm:cxn modelId="{2E6E1EA8-A0CC-4313-8F7C-55299FA1D3E2}" type="presParOf" srcId="{A8BBF78C-841E-47EA-B526-B4804687A633}" destId="{954C63B6-172B-4D23-B888-670C8825736D}" srcOrd="0" destOrd="0" presId="urn:microsoft.com/office/officeart/2018/2/layout/IconVerticalSolidList"/>
    <dgm:cxn modelId="{4FCABA37-27D1-4224-A2CD-B46CBBBBA06A}" type="presParOf" srcId="{A8BBF78C-841E-47EA-B526-B4804687A633}" destId="{584B9CB8-BA08-49DB-9789-41DA28DC7B16}" srcOrd="1" destOrd="0" presId="urn:microsoft.com/office/officeart/2018/2/layout/IconVerticalSolidList"/>
    <dgm:cxn modelId="{4334849D-AC17-4E9C-8E61-B59FFFBAA0D5}" type="presParOf" srcId="{A8BBF78C-841E-47EA-B526-B4804687A633}" destId="{6519F136-4F8D-4BCB-A103-7229167761D2}" srcOrd="2" destOrd="0" presId="urn:microsoft.com/office/officeart/2018/2/layout/IconVerticalSolidList"/>
    <dgm:cxn modelId="{FBC35944-3580-4C68-B7D7-6F6ADBA8BC71}" type="presParOf" srcId="{A8BBF78C-841E-47EA-B526-B4804687A633}" destId="{87683D3F-E1EB-4837-8BF1-3A9A052EF522}" srcOrd="3" destOrd="0" presId="urn:microsoft.com/office/officeart/2018/2/layout/IconVerticalSolidList"/>
    <dgm:cxn modelId="{053D593B-B6BB-4416-BDA5-7CF771A20090}" type="presParOf" srcId="{F4F0BCDE-E4BE-44F4-AD12-95A945139D87}" destId="{A3299C02-E9B6-48CF-96F7-7F3763A93E3E}" srcOrd="1" destOrd="0" presId="urn:microsoft.com/office/officeart/2018/2/layout/IconVerticalSolidList"/>
    <dgm:cxn modelId="{43BDFBC2-962C-4D41-B343-12EB9077C17C}" type="presParOf" srcId="{F4F0BCDE-E4BE-44F4-AD12-95A945139D87}" destId="{3FDA0701-24F1-426C-A996-D2F9096C83A7}" srcOrd="2" destOrd="0" presId="urn:microsoft.com/office/officeart/2018/2/layout/IconVerticalSolidList"/>
    <dgm:cxn modelId="{1329ED07-3C3B-4AB8-96EB-58CF13DD9E30}" type="presParOf" srcId="{3FDA0701-24F1-426C-A996-D2F9096C83A7}" destId="{57E7CEE9-BCA0-4203-B16D-AAAC8CDA0794}" srcOrd="0" destOrd="0" presId="urn:microsoft.com/office/officeart/2018/2/layout/IconVerticalSolidList"/>
    <dgm:cxn modelId="{C89BC08F-AF9C-4F28-9310-D26920EA4026}" type="presParOf" srcId="{3FDA0701-24F1-426C-A996-D2F9096C83A7}" destId="{53DFFBD3-0FD0-40C6-BB7A-419392F1D151}" srcOrd="1" destOrd="0" presId="urn:microsoft.com/office/officeart/2018/2/layout/IconVerticalSolidList"/>
    <dgm:cxn modelId="{EE269526-E98F-4A7A-B8D5-6145F01FD4DA}" type="presParOf" srcId="{3FDA0701-24F1-426C-A996-D2F9096C83A7}" destId="{DBB47757-04EC-4C4E-ACB1-F1A0142BA5CE}" srcOrd="2" destOrd="0" presId="urn:microsoft.com/office/officeart/2018/2/layout/IconVerticalSolidList"/>
    <dgm:cxn modelId="{A47113F7-A445-475C-AF40-531900ED41E5}" type="presParOf" srcId="{3FDA0701-24F1-426C-A996-D2F9096C83A7}" destId="{5220995F-5107-49E9-856A-AD0FCF4878F2}" srcOrd="3" destOrd="0" presId="urn:microsoft.com/office/officeart/2018/2/layout/IconVerticalSolidList"/>
    <dgm:cxn modelId="{453B386D-AE66-4401-8162-660B7C0D3680}" type="presParOf" srcId="{F4F0BCDE-E4BE-44F4-AD12-95A945139D87}" destId="{4E5EA2CC-C167-4A8D-AB01-4025BE250FCF}" srcOrd="3" destOrd="0" presId="urn:microsoft.com/office/officeart/2018/2/layout/IconVerticalSolidList"/>
    <dgm:cxn modelId="{86E3EB9D-1D30-44B3-B0B7-0D5DBDD0B80F}" type="presParOf" srcId="{F4F0BCDE-E4BE-44F4-AD12-95A945139D87}" destId="{31A566B6-BEEB-47B9-AB3D-659F30F6C5A4}" srcOrd="4" destOrd="0" presId="urn:microsoft.com/office/officeart/2018/2/layout/IconVerticalSolidList"/>
    <dgm:cxn modelId="{459F47F6-1690-4B0B-A080-586F00FC4889}" type="presParOf" srcId="{31A566B6-BEEB-47B9-AB3D-659F30F6C5A4}" destId="{63E08C30-78D1-4665-984D-4C11397FF61C}" srcOrd="0" destOrd="0" presId="urn:microsoft.com/office/officeart/2018/2/layout/IconVerticalSolidList"/>
    <dgm:cxn modelId="{9C3F22FC-4F17-43BF-B9AF-EC66DFA0CF75}" type="presParOf" srcId="{31A566B6-BEEB-47B9-AB3D-659F30F6C5A4}" destId="{EDC095D8-E844-4308-974A-B70428F5500C}" srcOrd="1" destOrd="0" presId="urn:microsoft.com/office/officeart/2018/2/layout/IconVerticalSolidList"/>
    <dgm:cxn modelId="{F5B82D3F-5672-4A8C-92C3-6FFA22EA3497}" type="presParOf" srcId="{31A566B6-BEEB-47B9-AB3D-659F30F6C5A4}" destId="{4E847975-9AB0-4FFE-9612-E8A20D7AA2D9}" srcOrd="2" destOrd="0" presId="urn:microsoft.com/office/officeart/2018/2/layout/IconVerticalSolidList"/>
    <dgm:cxn modelId="{A1950FA1-3400-4C38-A9C4-19CAAE678533}" type="presParOf" srcId="{31A566B6-BEEB-47B9-AB3D-659F30F6C5A4}" destId="{CDA8C053-A318-40A6-8A84-26EFF1DF947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78E80C3-0C92-486B-82FB-99806976D49C}"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A3C529C4-66E2-443A-9A6E-B4CB82B488A9}">
      <dgm:prSet/>
      <dgm:spPr/>
      <dgm:t>
        <a:bodyPr/>
        <a:lstStyle/>
        <a:p>
          <a:pPr rtl="0"/>
          <a:r>
            <a:rPr lang="en-GB" dirty="0">
              <a:latin typeface="Calibri"/>
              <a:cs typeface="Calibri"/>
            </a:rPr>
            <a:t>Please see separate training matrix and staffing lists for all staff, their training and qualifications. </a:t>
          </a:r>
          <a:endParaRPr lang="en-US" dirty="0">
            <a:latin typeface="Calibri"/>
            <a:cs typeface="Calibri"/>
          </a:endParaRPr>
        </a:p>
      </dgm:t>
    </dgm:pt>
    <dgm:pt modelId="{4967AA79-0E86-4E40-A58C-D867FDD4497B}" type="parTrans" cxnId="{97075C1C-BE55-4FFD-A3BF-2021E12A0D27}">
      <dgm:prSet/>
      <dgm:spPr/>
      <dgm:t>
        <a:bodyPr/>
        <a:lstStyle/>
        <a:p>
          <a:endParaRPr lang="en-US"/>
        </a:p>
      </dgm:t>
    </dgm:pt>
    <dgm:pt modelId="{C00DD743-9D30-43F1-839C-A07583EC3D5C}" type="sibTrans" cxnId="{97075C1C-BE55-4FFD-A3BF-2021E12A0D27}">
      <dgm:prSet/>
      <dgm:spPr/>
      <dgm:t>
        <a:bodyPr/>
        <a:lstStyle/>
        <a:p>
          <a:endParaRPr lang="en-US"/>
        </a:p>
      </dgm:t>
    </dgm:pt>
    <dgm:pt modelId="{2EE546A2-D676-4A8D-8416-E11278E39327}">
      <dgm:prSet/>
      <dgm:spPr/>
      <dgm:t>
        <a:bodyPr/>
        <a:lstStyle/>
        <a:p>
          <a:r>
            <a:rPr lang="en-GB" dirty="0">
              <a:latin typeface="Calibri"/>
              <a:cs typeface="Calibri"/>
            </a:rPr>
            <a:t>It is our aim to continue to develop our staff to ensure continuity and better outcomes for our young people.</a:t>
          </a:r>
          <a:endParaRPr lang="en-US" dirty="0">
            <a:latin typeface="Calibri"/>
            <a:cs typeface="Calibri"/>
          </a:endParaRPr>
        </a:p>
      </dgm:t>
    </dgm:pt>
    <dgm:pt modelId="{00F82B07-5794-4925-8470-AE0F6958B96F}" type="parTrans" cxnId="{728C84CA-2C7B-4408-92B7-49200B060740}">
      <dgm:prSet/>
      <dgm:spPr/>
      <dgm:t>
        <a:bodyPr/>
        <a:lstStyle/>
        <a:p>
          <a:endParaRPr lang="en-US"/>
        </a:p>
      </dgm:t>
    </dgm:pt>
    <dgm:pt modelId="{FFDCEB69-CED0-419A-83CE-0D77BA5725AD}" type="sibTrans" cxnId="{728C84CA-2C7B-4408-92B7-49200B060740}">
      <dgm:prSet/>
      <dgm:spPr/>
      <dgm:t>
        <a:bodyPr/>
        <a:lstStyle/>
        <a:p>
          <a:endParaRPr lang="en-US"/>
        </a:p>
      </dgm:t>
    </dgm:pt>
    <dgm:pt modelId="{1F1362F4-F9D8-4859-B046-3A23CA7D1F11}" type="pres">
      <dgm:prSet presAssocID="{178E80C3-0C92-486B-82FB-99806976D49C}" presName="root" presStyleCnt="0">
        <dgm:presLayoutVars>
          <dgm:dir/>
          <dgm:resizeHandles val="exact"/>
        </dgm:presLayoutVars>
      </dgm:prSet>
      <dgm:spPr/>
    </dgm:pt>
    <dgm:pt modelId="{1D2151BD-67EE-46D2-A22F-28CD579A3C2A}" type="pres">
      <dgm:prSet presAssocID="{A3C529C4-66E2-443A-9A6E-B4CB82B488A9}" presName="compNode" presStyleCnt="0"/>
      <dgm:spPr/>
    </dgm:pt>
    <dgm:pt modelId="{D0555620-27C9-420B-A360-92209A8A389D}" type="pres">
      <dgm:prSet presAssocID="{A3C529C4-66E2-443A-9A6E-B4CB82B488A9}"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ecision chart"/>
        </a:ext>
      </dgm:extLst>
    </dgm:pt>
    <dgm:pt modelId="{FDCD04F3-71FB-41EA-A80E-91335F91EDC6}" type="pres">
      <dgm:prSet presAssocID="{A3C529C4-66E2-443A-9A6E-B4CB82B488A9}" presName="spaceRect" presStyleCnt="0"/>
      <dgm:spPr/>
    </dgm:pt>
    <dgm:pt modelId="{7D038DB9-6CE3-4C89-874F-17A4B57249E4}" type="pres">
      <dgm:prSet presAssocID="{A3C529C4-66E2-443A-9A6E-B4CB82B488A9}" presName="textRect" presStyleLbl="revTx" presStyleIdx="0" presStyleCnt="2">
        <dgm:presLayoutVars>
          <dgm:chMax val="1"/>
          <dgm:chPref val="1"/>
        </dgm:presLayoutVars>
      </dgm:prSet>
      <dgm:spPr/>
    </dgm:pt>
    <dgm:pt modelId="{48A31C24-F8EA-4A3B-B5D6-AA71699EC47C}" type="pres">
      <dgm:prSet presAssocID="{C00DD743-9D30-43F1-839C-A07583EC3D5C}" presName="sibTrans" presStyleCnt="0"/>
      <dgm:spPr/>
    </dgm:pt>
    <dgm:pt modelId="{AB621865-6D3E-4245-B600-177903718A80}" type="pres">
      <dgm:prSet presAssocID="{2EE546A2-D676-4A8D-8416-E11278E39327}" presName="compNode" presStyleCnt="0"/>
      <dgm:spPr/>
    </dgm:pt>
    <dgm:pt modelId="{45AB2854-0F3E-4942-BB08-8EDAF1DB4309}" type="pres">
      <dgm:prSet presAssocID="{2EE546A2-D676-4A8D-8416-E11278E39327}"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usiness Growth"/>
        </a:ext>
      </dgm:extLst>
    </dgm:pt>
    <dgm:pt modelId="{8F39994E-6FE4-45C9-A74D-BD02E8F88638}" type="pres">
      <dgm:prSet presAssocID="{2EE546A2-D676-4A8D-8416-E11278E39327}" presName="spaceRect" presStyleCnt="0"/>
      <dgm:spPr/>
    </dgm:pt>
    <dgm:pt modelId="{2BDE0956-FC6B-41D4-AF8C-889023BE7646}" type="pres">
      <dgm:prSet presAssocID="{2EE546A2-D676-4A8D-8416-E11278E39327}" presName="textRect" presStyleLbl="revTx" presStyleIdx="1" presStyleCnt="2">
        <dgm:presLayoutVars>
          <dgm:chMax val="1"/>
          <dgm:chPref val="1"/>
        </dgm:presLayoutVars>
      </dgm:prSet>
      <dgm:spPr/>
    </dgm:pt>
  </dgm:ptLst>
  <dgm:cxnLst>
    <dgm:cxn modelId="{97075C1C-BE55-4FFD-A3BF-2021E12A0D27}" srcId="{178E80C3-0C92-486B-82FB-99806976D49C}" destId="{A3C529C4-66E2-443A-9A6E-B4CB82B488A9}" srcOrd="0" destOrd="0" parTransId="{4967AA79-0E86-4E40-A58C-D867FDD4497B}" sibTransId="{C00DD743-9D30-43F1-839C-A07583EC3D5C}"/>
    <dgm:cxn modelId="{3B1FF41D-6788-4456-9C26-EC5D36763F4B}" type="presOf" srcId="{178E80C3-0C92-486B-82FB-99806976D49C}" destId="{1F1362F4-F9D8-4859-B046-3A23CA7D1F11}" srcOrd="0" destOrd="0" presId="urn:microsoft.com/office/officeart/2018/2/layout/IconLabelList"/>
    <dgm:cxn modelId="{3126813A-2BEB-459A-A4B0-F4C450F3CF13}" type="presOf" srcId="{A3C529C4-66E2-443A-9A6E-B4CB82B488A9}" destId="{7D038DB9-6CE3-4C89-874F-17A4B57249E4}" srcOrd="0" destOrd="0" presId="urn:microsoft.com/office/officeart/2018/2/layout/IconLabelList"/>
    <dgm:cxn modelId="{FAB04A96-F431-4ECB-8153-2DC8780138C8}" type="presOf" srcId="{2EE546A2-D676-4A8D-8416-E11278E39327}" destId="{2BDE0956-FC6B-41D4-AF8C-889023BE7646}" srcOrd="0" destOrd="0" presId="urn:microsoft.com/office/officeart/2018/2/layout/IconLabelList"/>
    <dgm:cxn modelId="{728C84CA-2C7B-4408-92B7-49200B060740}" srcId="{178E80C3-0C92-486B-82FB-99806976D49C}" destId="{2EE546A2-D676-4A8D-8416-E11278E39327}" srcOrd="1" destOrd="0" parTransId="{00F82B07-5794-4925-8470-AE0F6958B96F}" sibTransId="{FFDCEB69-CED0-419A-83CE-0D77BA5725AD}"/>
    <dgm:cxn modelId="{9086F743-D01F-4351-B774-FE25380EF824}" type="presParOf" srcId="{1F1362F4-F9D8-4859-B046-3A23CA7D1F11}" destId="{1D2151BD-67EE-46D2-A22F-28CD579A3C2A}" srcOrd="0" destOrd="0" presId="urn:microsoft.com/office/officeart/2018/2/layout/IconLabelList"/>
    <dgm:cxn modelId="{33B05B25-D5C5-408A-9D07-9D50099EB3E0}" type="presParOf" srcId="{1D2151BD-67EE-46D2-A22F-28CD579A3C2A}" destId="{D0555620-27C9-420B-A360-92209A8A389D}" srcOrd="0" destOrd="0" presId="urn:microsoft.com/office/officeart/2018/2/layout/IconLabelList"/>
    <dgm:cxn modelId="{BD9E5EA6-B901-4EC7-B6E2-86042F490E31}" type="presParOf" srcId="{1D2151BD-67EE-46D2-A22F-28CD579A3C2A}" destId="{FDCD04F3-71FB-41EA-A80E-91335F91EDC6}" srcOrd="1" destOrd="0" presId="urn:microsoft.com/office/officeart/2018/2/layout/IconLabelList"/>
    <dgm:cxn modelId="{7B880CCA-BF18-4905-961F-A50323D3BC16}" type="presParOf" srcId="{1D2151BD-67EE-46D2-A22F-28CD579A3C2A}" destId="{7D038DB9-6CE3-4C89-874F-17A4B57249E4}" srcOrd="2" destOrd="0" presId="urn:microsoft.com/office/officeart/2018/2/layout/IconLabelList"/>
    <dgm:cxn modelId="{0B1D381D-88BE-48FD-B105-9D4B3368802B}" type="presParOf" srcId="{1F1362F4-F9D8-4859-B046-3A23CA7D1F11}" destId="{48A31C24-F8EA-4A3B-B5D6-AA71699EC47C}" srcOrd="1" destOrd="0" presId="urn:microsoft.com/office/officeart/2018/2/layout/IconLabelList"/>
    <dgm:cxn modelId="{6328186B-9260-4ED4-9DCB-F23C87176A34}" type="presParOf" srcId="{1F1362F4-F9D8-4859-B046-3A23CA7D1F11}" destId="{AB621865-6D3E-4245-B600-177903718A80}" srcOrd="2" destOrd="0" presId="urn:microsoft.com/office/officeart/2018/2/layout/IconLabelList"/>
    <dgm:cxn modelId="{23CD70BC-6F74-47E2-B42B-F9690DCE8700}" type="presParOf" srcId="{AB621865-6D3E-4245-B600-177903718A80}" destId="{45AB2854-0F3E-4942-BB08-8EDAF1DB4309}" srcOrd="0" destOrd="0" presId="urn:microsoft.com/office/officeart/2018/2/layout/IconLabelList"/>
    <dgm:cxn modelId="{0E8CA556-BE2D-4139-BA38-237E95BA2FEA}" type="presParOf" srcId="{AB621865-6D3E-4245-B600-177903718A80}" destId="{8F39994E-6FE4-45C9-A74D-BD02E8F88638}" srcOrd="1" destOrd="0" presId="urn:microsoft.com/office/officeart/2018/2/layout/IconLabelList"/>
    <dgm:cxn modelId="{2DAD3A73-58E6-44CF-93F3-4B4412CFAE4B}" type="presParOf" srcId="{AB621865-6D3E-4245-B600-177903718A80}" destId="{2BDE0956-FC6B-41D4-AF8C-889023BE7646}"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1CBE11F-3FF6-4576-B36F-2D8B0029C250}"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D6B60261-EE9A-4DEF-A385-1FB0B34B1A3E}">
      <dgm:prSet/>
      <dgm:spPr/>
      <dgm:t>
        <a:bodyPr/>
        <a:lstStyle/>
        <a:p>
          <a:pPr rtl="0"/>
          <a:r>
            <a:rPr lang="en-US" dirty="0">
              <a:latin typeface="Calibri"/>
              <a:cs typeface="Calibri"/>
            </a:rPr>
            <a:t>All staff receive regular individual supervision with new staff having more frequent supervisions during the first six months. </a:t>
          </a:r>
        </a:p>
      </dgm:t>
    </dgm:pt>
    <dgm:pt modelId="{30C25E83-2966-49D6-A0DE-48893A27BC13}" type="parTrans" cxnId="{050E2823-AC00-484E-9064-AA27E3678563}">
      <dgm:prSet/>
      <dgm:spPr/>
      <dgm:t>
        <a:bodyPr/>
        <a:lstStyle/>
        <a:p>
          <a:endParaRPr lang="en-US"/>
        </a:p>
      </dgm:t>
    </dgm:pt>
    <dgm:pt modelId="{9BB9B0DE-D24C-45C3-B6E3-2711C7B1348C}" type="sibTrans" cxnId="{050E2823-AC00-484E-9064-AA27E3678563}">
      <dgm:prSet/>
      <dgm:spPr/>
      <dgm:t>
        <a:bodyPr/>
        <a:lstStyle/>
        <a:p>
          <a:endParaRPr lang="en-US"/>
        </a:p>
      </dgm:t>
    </dgm:pt>
    <dgm:pt modelId="{3A3A3D25-FA9F-49F5-8076-A4A3CE79A1B7}">
      <dgm:prSet/>
      <dgm:spPr/>
      <dgm:t>
        <a:bodyPr/>
        <a:lstStyle/>
        <a:p>
          <a:pPr rtl="0"/>
          <a:r>
            <a:rPr lang="en-US" dirty="0">
              <a:latin typeface="Calibri"/>
              <a:cs typeface="Calibri"/>
            </a:rPr>
            <a:t>We aim to give agency staff supervision after each eight shifts worked except where they are working more frequently when they will have supervision monthly. </a:t>
          </a:r>
        </a:p>
      </dgm:t>
    </dgm:pt>
    <dgm:pt modelId="{B86B2BA3-0AFD-4EF1-84BE-84879A09EE45}" type="parTrans" cxnId="{A5562FC1-B072-4DB9-9242-B4C3964F9CA2}">
      <dgm:prSet/>
      <dgm:spPr/>
      <dgm:t>
        <a:bodyPr/>
        <a:lstStyle/>
        <a:p>
          <a:endParaRPr lang="en-US"/>
        </a:p>
      </dgm:t>
    </dgm:pt>
    <dgm:pt modelId="{7078CA8A-244A-4DBF-9233-7CDE460BC94A}" type="sibTrans" cxnId="{A5562FC1-B072-4DB9-9242-B4C3964F9CA2}">
      <dgm:prSet/>
      <dgm:spPr/>
      <dgm:t>
        <a:bodyPr/>
        <a:lstStyle/>
        <a:p>
          <a:endParaRPr lang="en-US"/>
        </a:p>
      </dgm:t>
    </dgm:pt>
    <dgm:pt modelId="{08C4819C-E57B-4677-9420-74C246EEEFEF}">
      <dgm:prSet/>
      <dgm:spPr/>
      <dgm:t>
        <a:bodyPr/>
        <a:lstStyle/>
        <a:p>
          <a:r>
            <a:rPr lang="en-US" dirty="0">
              <a:latin typeface="Calibri"/>
              <a:cs typeface="Calibri"/>
            </a:rPr>
            <a:t>All staff have informal supervision where needed. </a:t>
          </a:r>
        </a:p>
      </dgm:t>
    </dgm:pt>
    <dgm:pt modelId="{DEF5AA90-E6FC-49FC-9434-4F014C4D4D61}" type="parTrans" cxnId="{A11B14A6-C717-4239-AAE1-54E4CBB9D937}">
      <dgm:prSet/>
      <dgm:spPr/>
      <dgm:t>
        <a:bodyPr/>
        <a:lstStyle/>
        <a:p>
          <a:endParaRPr lang="en-US"/>
        </a:p>
      </dgm:t>
    </dgm:pt>
    <dgm:pt modelId="{6C3A9808-3C67-4CA7-9460-8BD97E54107B}" type="sibTrans" cxnId="{A11B14A6-C717-4239-AAE1-54E4CBB9D937}">
      <dgm:prSet/>
      <dgm:spPr/>
      <dgm:t>
        <a:bodyPr/>
        <a:lstStyle/>
        <a:p>
          <a:endParaRPr lang="en-US"/>
        </a:p>
      </dgm:t>
    </dgm:pt>
    <dgm:pt modelId="{DEB40EC5-2B39-451B-8DC7-811B9E81A54F}">
      <dgm:prSet/>
      <dgm:spPr/>
      <dgm:t>
        <a:bodyPr/>
        <a:lstStyle/>
        <a:p>
          <a:r>
            <a:rPr lang="en-US" dirty="0">
              <a:latin typeface="Calibri"/>
              <a:cs typeface="Calibri"/>
            </a:rPr>
            <a:t>Staff receive performance reviews at 3 months, 6 months and 12 months in their first year. Targets are set and agreed for the following 12 months and reviewed at 6 months.</a:t>
          </a:r>
        </a:p>
      </dgm:t>
    </dgm:pt>
    <dgm:pt modelId="{34F74E1F-1633-4617-9180-556AAE04779F}" type="parTrans" cxnId="{2698E505-4839-4F53-AC66-CF8FB72F1442}">
      <dgm:prSet/>
      <dgm:spPr/>
      <dgm:t>
        <a:bodyPr/>
        <a:lstStyle/>
        <a:p>
          <a:endParaRPr lang="en-US"/>
        </a:p>
      </dgm:t>
    </dgm:pt>
    <dgm:pt modelId="{D8F4BE7F-1BC1-4E63-A603-56C5D04C182B}" type="sibTrans" cxnId="{2698E505-4839-4F53-AC66-CF8FB72F1442}">
      <dgm:prSet/>
      <dgm:spPr/>
      <dgm:t>
        <a:bodyPr/>
        <a:lstStyle/>
        <a:p>
          <a:endParaRPr lang="en-US"/>
        </a:p>
      </dgm:t>
    </dgm:pt>
    <dgm:pt modelId="{FCDD087E-3BB3-4792-8DDA-FD9A7353AF73}" type="pres">
      <dgm:prSet presAssocID="{11CBE11F-3FF6-4576-B36F-2D8B0029C250}" presName="root" presStyleCnt="0">
        <dgm:presLayoutVars>
          <dgm:dir/>
          <dgm:resizeHandles val="exact"/>
        </dgm:presLayoutVars>
      </dgm:prSet>
      <dgm:spPr/>
    </dgm:pt>
    <dgm:pt modelId="{D0DEC25D-FA83-4E61-A4A9-75613753447A}" type="pres">
      <dgm:prSet presAssocID="{11CBE11F-3FF6-4576-B36F-2D8B0029C250}" presName="container" presStyleCnt="0">
        <dgm:presLayoutVars>
          <dgm:dir/>
          <dgm:resizeHandles val="exact"/>
        </dgm:presLayoutVars>
      </dgm:prSet>
      <dgm:spPr/>
    </dgm:pt>
    <dgm:pt modelId="{558B9EB0-0901-4E5E-871F-561569AC08E7}" type="pres">
      <dgm:prSet presAssocID="{D6B60261-EE9A-4DEF-A385-1FB0B34B1A3E}" presName="compNode" presStyleCnt="0"/>
      <dgm:spPr/>
    </dgm:pt>
    <dgm:pt modelId="{B06A9534-C95D-4CBB-965B-D5B4F4074ABB}" type="pres">
      <dgm:prSet presAssocID="{D6B60261-EE9A-4DEF-A385-1FB0B34B1A3E}" presName="iconBgRect" presStyleLbl="bgShp" presStyleIdx="0" presStyleCnt="4"/>
      <dgm:spPr/>
    </dgm:pt>
    <dgm:pt modelId="{DA4FBD3E-C4A5-47AC-AEAA-224459A02B4B}" type="pres">
      <dgm:prSet presAssocID="{D6B60261-EE9A-4DEF-A385-1FB0B34B1A3E}"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oup of People"/>
        </a:ext>
      </dgm:extLst>
    </dgm:pt>
    <dgm:pt modelId="{9AED6BBE-1CD5-4BF6-9D30-67731F76DAE3}" type="pres">
      <dgm:prSet presAssocID="{D6B60261-EE9A-4DEF-A385-1FB0B34B1A3E}" presName="spaceRect" presStyleCnt="0"/>
      <dgm:spPr/>
    </dgm:pt>
    <dgm:pt modelId="{04462526-5F13-4179-A515-460B14BE522F}" type="pres">
      <dgm:prSet presAssocID="{D6B60261-EE9A-4DEF-A385-1FB0B34B1A3E}" presName="textRect" presStyleLbl="revTx" presStyleIdx="0" presStyleCnt="4">
        <dgm:presLayoutVars>
          <dgm:chMax val="1"/>
          <dgm:chPref val="1"/>
        </dgm:presLayoutVars>
      </dgm:prSet>
      <dgm:spPr/>
    </dgm:pt>
    <dgm:pt modelId="{A6485A5A-7EFA-4671-A609-0E5251257D50}" type="pres">
      <dgm:prSet presAssocID="{9BB9B0DE-D24C-45C3-B6E3-2711C7B1348C}" presName="sibTrans" presStyleLbl="sibTrans2D1" presStyleIdx="0" presStyleCnt="0"/>
      <dgm:spPr/>
    </dgm:pt>
    <dgm:pt modelId="{48C9A542-6200-490E-845D-301FE70E3831}" type="pres">
      <dgm:prSet presAssocID="{3A3A3D25-FA9F-49F5-8076-A4A3CE79A1B7}" presName="compNode" presStyleCnt="0"/>
      <dgm:spPr/>
    </dgm:pt>
    <dgm:pt modelId="{DBD7AB36-8565-41BB-986C-F5BC25EE9330}" type="pres">
      <dgm:prSet presAssocID="{3A3A3D25-FA9F-49F5-8076-A4A3CE79A1B7}" presName="iconBgRect" presStyleLbl="bgShp" presStyleIdx="1" presStyleCnt="4"/>
      <dgm:spPr/>
    </dgm:pt>
    <dgm:pt modelId="{9F8FCE7B-8E7F-4E6F-809F-7C4740A4968E}" type="pres">
      <dgm:prSet presAssocID="{3A3A3D25-FA9F-49F5-8076-A4A3CE79A1B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Office Worker"/>
        </a:ext>
      </dgm:extLst>
    </dgm:pt>
    <dgm:pt modelId="{A14240E2-F00E-4582-A3B5-D6517736169F}" type="pres">
      <dgm:prSet presAssocID="{3A3A3D25-FA9F-49F5-8076-A4A3CE79A1B7}" presName="spaceRect" presStyleCnt="0"/>
      <dgm:spPr/>
    </dgm:pt>
    <dgm:pt modelId="{90879AE9-573E-451B-A1BD-0BBE5F1453B0}" type="pres">
      <dgm:prSet presAssocID="{3A3A3D25-FA9F-49F5-8076-A4A3CE79A1B7}" presName="textRect" presStyleLbl="revTx" presStyleIdx="1" presStyleCnt="4">
        <dgm:presLayoutVars>
          <dgm:chMax val="1"/>
          <dgm:chPref val="1"/>
        </dgm:presLayoutVars>
      </dgm:prSet>
      <dgm:spPr/>
    </dgm:pt>
    <dgm:pt modelId="{24F1D571-9342-455C-ACC6-351045C4BF77}" type="pres">
      <dgm:prSet presAssocID="{7078CA8A-244A-4DBF-9233-7CDE460BC94A}" presName="sibTrans" presStyleLbl="sibTrans2D1" presStyleIdx="0" presStyleCnt="0"/>
      <dgm:spPr/>
    </dgm:pt>
    <dgm:pt modelId="{57FA4699-ADD0-4D7D-9592-78E9FF4DB8AE}" type="pres">
      <dgm:prSet presAssocID="{08C4819C-E57B-4677-9420-74C246EEEFEF}" presName="compNode" presStyleCnt="0"/>
      <dgm:spPr/>
    </dgm:pt>
    <dgm:pt modelId="{0C75CD06-5984-4C5D-B88D-0C771E9E5765}" type="pres">
      <dgm:prSet presAssocID="{08C4819C-E57B-4677-9420-74C246EEEFEF}" presName="iconBgRect" presStyleLbl="bgShp" presStyleIdx="2" presStyleCnt="4"/>
      <dgm:spPr/>
    </dgm:pt>
    <dgm:pt modelId="{E946DA85-EAED-4909-BC5D-2BD414726E18}" type="pres">
      <dgm:prSet presAssocID="{08C4819C-E57B-4677-9420-74C246EEEFEF}"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hare With Person"/>
        </a:ext>
      </dgm:extLst>
    </dgm:pt>
    <dgm:pt modelId="{CDEBC6D7-A536-4F7F-9E1F-FA7FD6DF92FE}" type="pres">
      <dgm:prSet presAssocID="{08C4819C-E57B-4677-9420-74C246EEEFEF}" presName="spaceRect" presStyleCnt="0"/>
      <dgm:spPr/>
    </dgm:pt>
    <dgm:pt modelId="{25AD872E-4E7D-44EB-B485-D12FAF9D5C1F}" type="pres">
      <dgm:prSet presAssocID="{08C4819C-E57B-4677-9420-74C246EEEFEF}" presName="textRect" presStyleLbl="revTx" presStyleIdx="2" presStyleCnt="4">
        <dgm:presLayoutVars>
          <dgm:chMax val="1"/>
          <dgm:chPref val="1"/>
        </dgm:presLayoutVars>
      </dgm:prSet>
      <dgm:spPr/>
    </dgm:pt>
    <dgm:pt modelId="{76AD7CD4-4CC6-4AB0-B8EF-9DC99B25E167}" type="pres">
      <dgm:prSet presAssocID="{6C3A9808-3C67-4CA7-9460-8BD97E54107B}" presName="sibTrans" presStyleLbl="sibTrans2D1" presStyleIdx="0" presStyleCnt="0"/>
      <dgm:spPr/>
    </dgm:pt>
    <dgm:pt modelId="{03B82031-B5C4-4765-9B31-7C6A35203682}" type="pres">
      <dgm:prSet presAssocID="{DEB40EC5-2B39-451B-8DC7-811B9E81A54F}" presName="compNode" presStyleCnt="0"/>
      <dgm:spPr/>
    </dgm:pt>
    <dgm:pt modelId="{6108BECD-0BAC-424E-962A-999BF355FC2F}" type="pres">
      <dgm:prSet presAssocID="{DEB40EC5-2B39-451B-8DC7-811B9E81A54F}" presName="iconBgRect" presStyleLbl="bgShp" presStyleIdx="3" presStyleCnt="4"/>
      <dgm:spPr/>
    </dgm:pt>
    <dgm:pt modelId="{92721301-071D-4403-ACDD-1A4D672165DD}" type="pres">
      <dgm:prSet presAssocID="{DEB40EC5-2B39-451B-8DC7-811B9E81A54F}"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ullseye"/>
        </a:ext>
      </dgm:extLst>
    </dgm:pt>
    <dgm:pt modelId="{4DC1D321-A2CB-4AFE-B60A-E48E1A710E70}" type="pres">
      <dgm:prSet presAssocID="{DEB40EC5-2B39-451B-8DC7-811B9E81A54F}" presName="spaceRect" presStyleCnt="0"/>
      <dgm:spPr/>
    </dgm:pt>
    <dgm:pt modelId="{4A54210D-FD67-4FAC-828B-32A3308F850E}" type="pres">
      <dgm:prSet presAssocID="{DEB40EC5-2B39-451B-8DC7-811B9E81A54F}" presName="textRect" presStyleLbl="revTx" presStyleIdx="3" presStyleCnt="4">
        <dgm:presLayoutVars>
          <dgm:chMax val="1"/>
          <dgm:chPref val="1"/>
        </dgm:presLayoutVars>
      </dgm:prSet>
      <dgm:spPr/>
    </dgm:pt>
  </dgm:ptLst>
  <dgm:cxnLst>
    <dgm:cxn modelId="{2698E505-4839-4F53-AC66-CF8FB72F1442}" srcId="{11CBE11F-3FF6-4576-B36F-2D8B0029C250}" destId="{DEB40EC5-2B39-451B-8DC7-811B9E81A54F}" srcOrd="3" destOrd="0" parTransId="{34F74E1F-1633-4617-9180-556AAE04779F}" sibTransId="{D8F4BE7F-1BC1-4E63-A603-56C5D04C182B}"/>
    <dgm:cxn modelId="{01EACB0B-C5F2-4B88-B39E-1059A436FC6F}" type="presOf" srcId="{9BB9B0DE-D24C-45C3-B6E3-2711C7B1348C}" destId="{A6485A5A-7EFA-4671-A609-0E5251257D50}" srcOrd="0" destOrd="0" presId="urn:microsoft.com/office/officeart/2018/2/layout/IconCircleList"/>
    <dgm:cxn modelId="{050E2823-AC00-484E-9064-AA27E3678563}" srcId="{11CBE11F-3FF6-4576-B36F-2D8B0029C250}" destId="{D6B60261-EE9A-4DEF-A385-1FB0B34B1A3E}" srcOrd="0" destOrd="0" parTransId="{30C25E83-2966-49D6-A0DE-48893A27BC13}" sibTransId="{9BB9B0DE-D24C-45C3-B6E3-2711C7B1348C}"/>
    <dgm:cxn modelId="{BD02223E-3A32-490B-933C-A585EBCC8C0A}" type="presOf" srcId="{08C4819C-E57B-4677-9420-74C246EEEFEF}" destId="{25AD872E-4E7D-44EB-B485-D12FAF9D5C1F}" srcOrd="0" destOrd="0" presId="urn:microsoft.com/office/officeart/2018/2/layout/IconCircleList"/>
    <dgm:cxn modelId="{4FA81378-1431-4494-A9F9-BCAB1A577E85}" type="presOf" srcId="{6C3A9808-3C67-4CA7-9460-8BD97E54107B}" destId="{76AD7CD4-4CC6-4AB0-B8EF-9DC99B25E167}" srcOrd="0" destOrd="0" presId="urn:microsoft.com/office/officeart/2018/2/layout/IconCircleList"/>
    <dgm:cxn modelId="{93EEAC96-BC5A-40D0-A022-7A1A543ABA07}" type="presOf" srcId="{11CBE11F-3FF6-4576-B36F-2D8B0029C250}" destId="{FCDD087E-3BB3-4792-8DDA-FD9A7353AF73}" srcOrd="0" destOrd="0" presId="urn:microsoft.com/office/officeart/2018/2/layout/IconCircleList"/>
    <dgm:cxn modelId="{50E9FBA4-A665-4365-B57B-3730C0084064}" type="presOf" srcId="{7078CA8A-244A-4DBF-9233-7CDE460BC94A}" destId="{24F1D571-9342-455C-ACC6-351045C4BF77}" srcOrd="0" destOrd="0" presId="urn:microsoft.com/office/officeart/2018/2/layout/IconCircleList"/>
    <dgm:cxn modelId="{A11B14A6-C717-4239-AAE1-54E4CBB9D937}" srcId="{11CBE11F-3FF6-4576-B36F-2D8B0029C250}" destId="{08C4819C-E57B-4677-9420-74C246EEEFEF}" srcOrd="2" destOrd="0" parTransId="{DEF5AA90-E6FC-49FC-9434-4F014C4D4D61}" sibTransId="{6C3A9808-3C67-4CA7-9460-8BD97E54107B}"/>
    <dgm:cxn modelId="{A5562FC1-B072-4DB9-9242-B4C3964F9CA2}" srcId="{11CBE11F-3FF6-4576-B36F-2D8B0029C250}" destId="{3A3A3D25-FA9F-49F5-8076-A4A3CE79A1B7}" srcOrd="1" destOrd="0" parTransId="{B86B2BA3-0AFD-4EF1-84BE-84879A09EE45}" sibTransId="{7078CA8A-244A-4DBF-9233-7CDE460BC94A}"/>
    <dgm:cxn modelId="{7F44FDC1-043E-4829-8FE0-05F8FD1C7136}" type="presOf" srcId="{DEB40EC5-2B39-451B-8DC7-811B9E81A54F}" destId="{4A54210D-FD67-4FAC-828B-32A3308F850E}" srcOrd="0" destOrd="0" presId="urn:microsoft.com/office/officeart/2018/2/layout/IconCircleList"/>
    <dgm:cxn modelId="{A64A63D6-8E10-462E-B94A-A2F93F4BEFB2}" type="presOf" srcId="{D6B60261-EE9A-4DEF-A385-1FB0B34B1A3E}" destId="{04462526-5F13-4179-A515-460B14BE522F}" srcOrd="0" destOrd="0" presId="urn:microsoft.com/office/officeart/2018/2/layout/IconCircleList"/>
    <dgm:cxn modelId="{73F281E2-3A49-482E-8827-E006A78F6BD9}" type="presOf" srcId="{3A3A3D25-FA9F-49F5-8076-A4A3CE79A1B7}" destId="{90879AE9-573E-451B-A1BD-0BBE5F1453B0}" srcOrd="0" destOrd="0" presId="urn:microsoft.com/office/officeart/2018/2/layout/IconCircleList"/>
    <dgm:cxn modelId="{43E753C9-5D55-42BD-844D-C9E6D7644486}" type="presParOf" srcId="{FCDD087E-3BB3-4792-8DDA-FD9A7353AF73}" destId="{D0DEC25D-FA83-4E61-A4A9-75613753447A}" srcOrd="0" destOrd="0" presId="urn:microsoft.com/office/officeart/2018/2/layout/IconCircleList"/>
    <dgm:cxn modelId="{62F089F3-5353-423E-B5CC-1521D09B8836}" type="presParOf" srcId="{D0DEC25D-FA83-4E61-A4A9-75613753447A}" destId="{558B9EB0-0901-4E5E-871F-561569AC08E7}" srcOrd="0" destOrd="0" presId="urn:microsoft.com/office/officeart/2018/2/layout/IconCircleList"/>
    <dgm:cxn modelId="{8FB1BB9A-11B6-421A-9721-B1947CBF59DB}" type="presParOf" srcId="{558B9EB0-0901-4E5E-871F-561569AC08E7}" destId="{B06A9534-C95D-4CBB-965B-D5B4F4074ABB}" srcOrd="0" destOrd="0" presId="urn:microsoft.com/office/officeart/2018/2/layout/IconCircleList"/>
    <dgm:cxn modelId="{81AE3393-0A29-4250-A01D-D928C39727F8}" type="presParOf" srcId="{558B9EB0-0901-4E5E-871F-561569AC08E7}" destId="{DA4FBD3E-C4A5-47AC-AEAA-224459A02B4B}" srcOrd="1" destOrd="0" presId="urn:microsoft.com/office/officeart/2018/2/layout/IconCircleList"/>
    <dgm:cxn modelId="{FEE0716D-A7E6-4FE2-8526-90A9FEE86BEB}" type="presParOf" srcId="{558B9EB0-0901-4E5E-871F-561569AC08E7}" destId="{9AED6BBE-1CD5-4BF6-9D30-67731F76DAE3}" srcOrd="2" destOrd="0" presId="urn:microsoft.com/office/officeart/2018/2/layout/IconCircleList"/>
    <dgm:cxn modelId="{6BF0F91A-1619-4FA3-9C15-8E165772368A}" type="presParOf" srcId="{558B9EB0-0901-4E5E-871F-561569AC08E7}" destId="{04462526-5F13-4179-A515-460B14BE522F}" srcOrd="3" destOrd="0" presId="urn:microsoft.com/office/officeart/2018/2/layout/IconCircleList"/>
    <dgm:cxn modelId="{DE41C965-4217-4C5E-859E-C2BBC9342355}" type="presParOf" srcId="{D0DEC25D-FA83-4E61-A4A9-75613753447A}" destId="{A6485A5A-7EFA-4671-A609-0E5251257D50}" srcOrd="1" destOrd="0" presId="urn:microsoft.com/office/officeart/2018/2/layout/IconCircleList"/>
    <dgm:cxn modelId="{5B2902ED-638C-4B19-B4BB-3970CD1B9B4F}" type="presParOf" srcId="{D0DEC25D-FA83-4E61-A4A9-75613753447A}" destId="{48C9A542-6200-490E-845D-301FE70E3831}" srcOrd="2" destOrd="0" presId="urn:microsoft.com/office/officeart/2018/2/layout/IconCircleList"/>
    <dgm:cxn modelId="{5130D2D5-078F-4FB8-8CE4-DD712340C6D2}" type="presParOf" srcId="{48C9A542-6200-490E-845D-301FE70E3831}" destId="{DBD7AB36-8565-41BB-986C-F5BC25EE9330}" srcOrd="0" destOrd="0" presId="urn:microsoft.com/office/officeart/2018/2/layout/IconCircleList"/>
    <dgm:cxn modelId="{4909524D-5FCA-4F0E-9E8D-F3A2571E33D1}" type="presParOf" srcId="{48C9A542-6200-490E-845D-301FE70E3831}" destId="{9F8FCE7B-8E7F-4E6F-809F-7C4740A4968E}" srcOrd="1" destOrd="0" presId="urn:microsoft.com/office/officeart/2018/2/layout/IconCircleList"/>
    <dgm:cxn modelId="{D8684F1A-C5A1-4E8E-BEE8-5CDB60B39846}" type="presParOf" srcId="{48C9A542-6200-490E-845D-301FE70E3831}" destId="{A14240E2-F00E-4582-A3B5-D6517736169F}" srcOrd="2" destOrd="0" presId="urn:microsoft.com/office/officeart/2018/2/layout/IconCircleList"/>
    <dgm:cxn modelId="{3F71B796-06B8-4B2C-ABF6-956C3CCC8732}" type="presParOf" srcId="{48C9A542-6200-490E-845D-301FE70E3831}" destId="{90879AE9-573E-451B-A1BD-0BBE5F1453B0}" srcOrd="3" destOrd="0" presId="urn:microsoft.com/office/officeart/2018/2/layout/IconCircleList"/>
    <dgm:cxn modelId="{B3CC8008-5686-4208-B646-9803585F8466}" type="presParOf" srcId="{D0DEC25D-FA83-4E61-A4A9-75613753447A}" destId="{24F1D571-9342-455C-ACC6-351045C4BF77}" srcOrd="3" destOrd="0" presId="urn:microsoft.com/office/officeart/2018/2/layout/IconCircleList"/>
    <dgm:cxn modelId="{B3080CAF-2E6E-46E0-8A2F-67DB9E02FBE9}" type="presParOf" srcId="{D0DEC25D-FA83-4E61-A4A9-75613753447A}" destId="{57FA4699-ADD0-4D7D-9592-78E9FF4DB8AE}" srcOrd="4" destOrd="0" presId="urn:microsoft.com/office/officeart/2018/2/layout/IconCircleList"/>
    <dgm:cxn modelId="{AB1DD402-3806-477D-9A47-72085D302D4E}" type="presParOf" srcId="{57FA4699-ADD0-4D7D-9592-78E9FF4DB8AE}" destId="{0C75CD06-5984-4C5D-B88D-0C771E9E5765}" srcOrd="0" destOrd="0" presId="urn:microsoft.com/office/officeart/2018/2/layout/IconCircleList"/>
    <dgm:cxn modelId="{1170A517-2F40-4373-927A-C6A37A4FF6B1}" type="presParOf" srcId="{57FA4699-ADD0-4D7D-9592-78E9FF4DB8AE}" destId="{E946DA85-EAED-4909-BC5D-2BD414726E18}" srcOrd="1" destOrd="0" presId="urn:microsoft.com/office/officeart/2018/2/layout/IconCircleList"/>
    <dgm:cxn modelId="{0F53D668-35E2-40E8-B974-ABD8F9AF2F31}" type="presParOf" srcId="{57FA4699-ADD0-4D7D-9592-78E9FF4DB8AE}" destId="{CDEBC6D7-A536-4F7F-9E1F-FA7FD6DF92FE}" srcOrd="2" destOrd="0" presId="urn:microsoft.com/office/officeart/2018/2/layout/IconCircleList"/>
    <dgm:cxn modelId="{20FE5865-E986-4D69-A295-C97DAE642D59}" type="presParOf" srcId="{57FA4699-ADD0-4D7D-9592-78E9FF4DB8AE}" destId="{25AD872E-4E7D-44EB-B485-D12FAF9D5C1F}" srcOrd="3" destOrd="0" presId="urn:microsoft.com/office/officeart/2018/2/layout/IconCircleList"/>
    <dgm:cxn modelId="{63769C71-D3A5-480E-9870-7F07602F787F}" type="presParOf" srcId="{D0DEC25D-FA83-4E61-A4A9-75613753447A}" destId="{76AD7CD4-4CC6-4AB0-B8EF-9DC99B25E167}" srcOrd="5" destOrd="0" presId="urn:microsoft.com/office/officeart/2018/2/layout/IconCircleList"/>
    <dgm:cxn modelId="{F80AC701-F8F9-4FA1-AB11-3DEFE92EEE2E}" type="presParOf" srcId="{D0DEC25D-FA83-4E61-A4A9-75613753447A}" destId="{03B82031-B5C4-4765-9B31-7C6A35203682}" srcOrd="6" destOrd="0" presId="urn:microsoft.com/office/officeart/2018/2/layout/IconCircleList"/>
    <dgm:cxn modelId="{1AF8CE0B-D143-4872-83B3-A3785E4C5D81}" type="presParOf" srcId="{03B82031-B5C4-4765-9B31-7C6A35203682}" destId="{6108BECD-0BAC-424E-962A-999BF355FC2F}" srcOrd="0" destOrd="0" presId="urn:microsoft.com/office/officeart/2018/2/layout/IconCircleList"/>
    <dgm:cxn modelId="{6A98A186-F0DC-4C8B-9646-042DE29052CD}" type="presParOf" srcId="{03B82031-B5C4-4765-9B31-7C6A35203682}" destId="{92721301-071D-4403-ACDD-1A4D672165DD}" srcOrd="1" destOrd="0" presId="urn:microsoft.com/office/officeart/2018/2/layout/IconCircleList"/>
    <dgm:cxn modelId="{366E4A93-B9E3-4604-A418-FE5DE0AC874C}" type="presParOf" srcId="{03B82031-B5C4-4765-9B31-7C6A35203682}" destId="{4DC1D321-A2CB-4AFE-B60A-E48E1A710E70}" srcOrd="2" destOrd="0" presId="urn:microsoft.com/office/officeart/2018/2/layout/IconCircleList"/>
    <dgm:cxn modelId="{F5B5F31F-FB71-4AED-81E0-AD1F4687F863}" type="presParOf" srcId="{03B82031-B5C4-4765-9B31-7C6A35203682}" destId="{4A54210D-FD67-4FAC-828B-32A3308F850E}"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EA49E61-CC50-4B83-873A-AF49B6912CB0}"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F01130E3-E98E-4F2E-AD9F-80912F17DEBC}">
      <dgm:prSet/>
      <dgm:spPr/>
      <dgm:t>
        <a:bodyPr/>
        <a:lstStyle/>
        <a:p>
          <a:pPr>
            <a:lnSpc>
              <a:spcPct val="100000"/>
            </a:lnSpc>
          </a:pPr>
          <a:r>
            <a:rPr lang="en-GB" dirty="0">
              <a:latin typeface="Calibri"/>
              <a:cs typeface="Calibri"/>
            </a:rPr>
            <a:t>We are acutely aware of the shortages of registered managers within the industry and therefore we have created an accountability programme to develop all staff.</a:t>
          </a:r>
          <a:endParaRPr lang="en-US" dirty="0">
            <a:latin typeface="Calibri"/>
            <a:cs typeface="Calibri"/>
          </a:endParaRPr>
        </a:p>
      </dgm:t>
    </dgm:pt>
    <dgm:pt modelId="{04D51EA6-727F-4542-8526-86C7A3D6362A}" type="parTrans" cxnId="{BD8510A9-88E2-495D-9F63-AC5A881F921F}">
      <dgm:prSet/>
      <dgm:spPr/>
      <dgm:t>
        <a:bodyPr/>
        <a:lstStyle/>
        <a:p>
          <a:endParaRPr lang="en-US"/>
        </a:p>
      </dgm:t>
    </dgm:pt>
    <dgm:pt modelId="{50EDD4F3-09C8-4479-B1DF-76B414CA1D19}" type="sibTrans" cxnId="{BD8510A9-88E2-495D-9F63-AC5A881F921F}">
      <dgm:prSet/>
      <dgm:spPr/>
      <dgm:t>
        <a:bodyPr/>
        <a:lstStyle/>
        <a:p>
          <a:pPr>
            <a:lnSpc>
              <a:spcPct val="100000"/>
            </a:lnSpc>
          </a:pPr>
          <a:endParaRPr lang="en-US"/>
        </a:p>
      </dgm:t>
    </dgm:pt>
    <dgm:pt modelId="{76E66961-558B-4766-AA45-57853AC06C92}">
      <dgm:prSet/>
      <dgm:spPr/>
      <dgm:t>
        <a:bodyPr/>
        <a:lstStyle/>
        <a:p>
          <a:pPr rtl="0">
            <a:lnSpc>
              <a:spcPct val="100000"/>
            </a:lnSpc>
          </a:pPr>
          <a:r>
            <a:rPr lang="en-GB" dirty="0">
              <a:latin typeface="Calibri"/>
              <a:cs typeface="Calibri"/>
            </a:rPr>
            <a:t>All senior team leaders and team leaders will undergo additional  leadership and management development though regular supervision, appraisal, training and workshops.</a:t>
          </a:r>
        </a:p>
      </dgm:t>
    </dgm:pt>
    <dgm:pt modelId="{3C2EE8B4-161A-4227-9243-11C331E24CB2}" type="parTrans" cxnId="{48CBCD14-81AE-4588-B427-2682246C7E27}">
      <dgm:prSet/>
      <dgm:spPr/>
      <dgm:t>
        <a:bodyPr/>
        <a:lstStyle/>
        <a:p>
          <a:endParaRPr lang="en-US"/>
        </a:p>
      </dgm:t>
    </dgm:pt>
    <dgm:pt modelId="{8304124D-186E-4CD2-A5F5-23D8A71D5FDD}" type="sibTrans" cxnId="{48CBCD14-81AE-4588-B427-2682246C7E27}">
      <dgm:prSet/>
      <dgm:spPr/>
      <dgm:t>
        <a:bodyPr/>
        <a:lstStyle/>
        <a:p>
          <a:pPr>
            <a:lnSpc>
              <a:spcPct val="100000"/>
            </a:lnSpc>
          </a:pPr>
          <a:endParaRPr lang="en-US"/>
        </a:p>
      </dgm:t>
    </dgm:pt>
    <dgm:pt modelId="{FA938108-43AB-4625-8E4D-7DF46471B96D}">
      <dgm:prSet phldr="0"/>
      <dgm:spPr/>
      <dgm:t>
        <a:bodyPr/>
        <a:lstStyle/>
        <a:p>
          <a:pPr rtl="0">
            <a:lnSpc>
              <a:spcPct val="100000"/>
            </a:lnSpc>
          </a:pPr>
          <a:r>
            <a:rPr lang="en-GB" dirty="0">
              <a:latin typeface="Calibri"/>
              <a:cs typeface="Calibri"/>
            </a:rPr>
            <a:t>We will encourage all senior team leaders and team leaders to undertake formal leadership and management qualification</a:t>
          </a:r>
        </a:p>
      </dgm:t>
    </dgm:pt>
    <dgm:pt modelId="{602791C6-3955-40DB-AC31-8A0924789F26}" type="parTrans" cxnId="{EBB54229-2F6A-4617-A27B-7A6112129CBF}">
      <dgm:prSet/>
      <dgm:spPr/>
    </dgm:pt>
    <dgm:pt modelId="{55E733B5-0BCA-4E78-A891-E1786E4C746A}" type="sibTrans" cxnId="{EBB54229-2F6A-4617-A27B-7A6112129CBF}">
      <dgm:prSet/>
      <dgm:spPr/>
      <dgm:t>
        <a:bodyPr/>
        <a:lstStyle/>
        <a:p>
          <a:endParaRPr lang="en-GB"/>
        </a:p>
      </dgm:t>
    </dgm:pt>
    <dgm:pt modelId="{D883AC14-F848-4DED-BD2E-6D760D10EDBE}" type="pres">
      <dgm:prSet presAssocID="{9EA49E61-CC50-4B83-873A-AF49B6912CB0}" presName="root" presStyleCnt="0">
        <dgm:presLayoutVars>
          <dgm:dir/>
          <dgm:resizeHandles val="exact"/>
        </dgm:presLayoutVars>
      </dgm:prSet>
      <dgm:spPr/>
    </dgm:pt>
    <dgm:pt modelId="{5F293E31-9058-4992-A081-40F33F956C43}" type="pres">
      <dgm:prSet presAssocID="{F01130E3-E98E-4F2E-AD9F-80912F17DEBC}" presName="compNode" presStyleCnt="0"/>
      <dgm:spPr/>
    </dgm:pt>
    <dgm:pt modelId="{C67BC9A4-1882-4CB5-8740-22575FA5F25C}" type="pres">
      <dgm:prSet presAssocID="{F01130E3-E98E-4F2E-AD9F-80912F17DEBC}" presName="bgRect" presStyleLbl="bgShp" presStyleIdx="0" presStyleCnt="3"/>
      <dgm:spPr/>
    </dgm:pt>
    <dgm:pt modelId="{DEF1F724-2580-45ED-B1D2-703143B71DEA}" type="pres">
      <dgm:prSet presAssocID="{F01130E3-E98E-4F2E-AD9F-80912F17DEB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usiness Growth"/>
        </a:ext>
      </dgm:extLst>
    </dgm:pt>
    <dgm:pt modelId="{87892F7C-75D6-437C-9A10-518A370868AA}" type="pres">
      <dgm:prSet presAssocID="{F01130E3-E98E-4F2E-AD9F-80912F17DEBC}" presName="spaceRect" presStyleCnt="0"/>
      <dgm:spPr/>
    </dgm:pt>
    <dgm:pt modelId="{AB80AEC9-9B10-453E-8ACD-D8F1174D44BB}" type="pres">
      <dgm:prSet presAssocID="{F01130E3-E98E-4F2E-AD9F-80912F17DEBC}" presName="parTx" presStyleLbl="revTx" presStyleIdx="0" presStyleCnt="3">
        <dgm:presLayoutVars>
          <dgm:chMax val="0"/>
          <dgm:chPref val="0"/>
        </dgm:presLayoutVars>
      </dgm:prSet>
      <dgm:spPr/>
    </dgm:pt>
    <dgm:pt modelId="{F8C71B56-0998-4B3E-AEBF-C6BD954D1DCD}" type="pres">
      <dgm:prSet presAssocID="{50EDD4F3-09C8-4479-B1DF-76B414CA1D19}" presName="sibTrans" presStyleCnt="0"/>
      <dgm:spPr/>
    </dgm:pt>
    <dgm:pt modelId="{72576042-D010-4D64-83A3-88E2ACF7ADC7}" type="pres">
      <dgm:prSet presAssocID="{76E66961-558B-4766-AA45-57853AC06C92}" presName="compNode" presStyleCnt="0"/>
      <dgm:spPr/>
    </dgm:pt>
    <dgm:pt modelId="{73BA2D85-B399-407F-A8B5-5E6A227120BE}" type="pres">
      <dgm:prSet presAssocID="{76E66961-558B-4766-AA45-57853AC06C92}" presName="bgRect" presStyleLbl="bgShp" presStyleIdx="1" presStyleCnt="3"/>
      <dgm:spPr/>
    </dgm:pt>
    <dgm:pt modelId="{C9A1669F-98BF-4436-BC87-B8802FA49544}" type="pres">
      <dgm:prSet presAssocID="{76E66961-558B-4766-AA45-57853AC06C9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ser"/>
        </a:ext>
      </dgm:extLst>
    </dgm:pt>
    <dgm:pt modelId="{7991FAE1-DFCA-4CC4-BD38-D5E4525A8FE7}" type="pres">
      <dgm:prSet presAssocID="{76E66961-558B-4766-AA45-57853AC06C92}" presName="spaceRect" presStyleCnt="0"/>
      <dgm:spPr/>
    </dgm:pt>
    <dgm:pt modelId="{8F9E637A-253F-41E5-A0DE-90418E948C34}" type="pres">
      <dgm:prSet presAssocID="{76E66961-558B-4766-AA45-57853AC06C92}" presName="parTx" presStyleLbl="revTx" presStyleIdx="1" presStyleCnt="3">
        <dgm:presLayoutVars>
          <dgm:chMax val="0"/>
          <dgm:chPref val="0"/>
        </dgm:presLayoutVars>
      </dgm:prSet>
      <dgm:spPr/>
    </dgm:pt>
    <dgm:pt modelId="{2C0D111C-9363-46C3-B314-F64D33BC0C8D}" type="pres">
      <dgm:prSet presAssocID="{8304124D-186E-4CD2-A5F5-23D8A71D5FDD}" presName="sibTrans" presStyleCnt="0"/>
      <dgm:spPr/>
    </dgm:pt>
    <dgm:pt modelId="{ABE27E23-96EF-42EC-B8EB-4931719D1A78}" type="pres">
      <dgm:prSet presAssocID="{FA938108-43AB-4625-8E4D-7DF46471B96D}" presName="compNode" presStyleCnt="0"/>
      <dgm:spPr/>
    </dgm:pt>
    <dgm:pt modelId="{886CDD79-97B3-47B7-A104-7EF0A7CB119D}" type="pres">
      <dgm:prSet presAssocID="{FA938108-43AB-4625-8E4D-7DF46471B96D}" presName="bgRect" presStyleLbl="bgShp" presStyleIdx="2" presStyleCnt="3"/>
      <dgm:spPr/>
    </dgm:pt>
    <dgm:pt modelId="{03419318-D0EF-476E-A681-23CE55D97CBD}" type="pres">
      <dgm:prSet presAssocID="{FA938108-43AB-4625-8E4D-7DF46471B96D}" presName="iconRect" presStyleLbl="node1" presStyleIdx="2" presStyleCnt="3"/>
      <dgm:spPr/>
    </dgm:pt>
    <dgm:pt modelId="{CB599631-1F8B-4E37-B08C-8356314511D8}" type="pres">
      <dgm:prSet presAssocID="{FA938108-43AB-4625-8E4D-7DF46471B96D}" presName="spaceRect" presStyleCnt="0"/>
      <dgm:spPr/>
    </dgm:pt>
    <dgm:pt modelId="{B9A732CD-1344-44D3-A337-04360286C4C2}" type="pres">
      <dgm:prSet presAssocID="{FA938108-43AB-4625-8E4D-7DF46471B96D}" presName="parTx" presStyleLbl="revTx" presStyleIdx="2" presStyleCnt="3">
        <dgm:presLayoutVars>
          <dgm:chMax val="0"/>
          <dgm:chPref val="0"/>
        </dgm:presLayoutVars>
      </dgm:prSet>
      <dgm:spPr/>
    </dgm:pt>
  </dgm:ptLst>
  <dgm:cxnLst>
    <dgm:cxn modelId="{90C25B01-5F18-4E69-A204-38618088762C}" type="presOf" srcId="{9EA49E61-CC50-4B83-873A-AF49B6912CB0}" destId="{D883AC14-F848-4DED-BD2E-6D760D10EDBE}" srcOrd="0" destOrd="0" presId="urn:microsoft.com/office/officeart/2018/2/layout/IconVerticalSolidList"/>
    <dgm:cxn modelId="{48CBCD14-81AE-4588-B427-2682246C7E27}" srcId="{9EA49E61-CC50-4B83-873A-AF49B6912CB0}" destId="{76E66961-558B-4766-AA45-57853AC06C92}" srcOrd="1" destOrd="0" parTransId="{3C2EE8B4-161A-4227-9243-11C331E24CB2}" sibTransId="{8304124D-186E-4CD2-A5F5-23D8A71D5FDD}"/>
    <dgm:cxn modelId="{CB343B1E-01EF-46E7-9C6A-B8574306B816}" type="presOf" srcId="{F01130E3-E98E-4F2E-AD9F-80912F17DEBC}" destId="{AB80AEC9-9B10-453E-8ACD-D8F1174D44BB}" srcOrd="0" destOrd="0" presId="urn:microsoft.com/office/officeart/2018/2/layout/IconVerticalSolidList"/>
    <dgm:cxn modelId="{EBB54229-2F6A-4617-A27B-7A6112129CBF}" srcId="{9EA49E61-CC50-4B83-873A-AF49B6912CB0}" destId="{FA938108-43AB-4625-8E4D-7DF46471B96D}" srcOrd="2" destOrd="0" parTransId="{602791C6-3955-40DB-AC31-8A0924789F26}" sibTransId="{55E733B5-0BCA-4E78-A891-E1786E4C746A}"/>
    <dgm:cxn modelId="{56D8DF85-DD6E-4394-81F3-781317174F12}" type="presOf" srcId="{76E66961-558B-4766-AA45-57853AC06C92}" destId="{8F9E637A-253F-41E5-A0DE-90418E948C34}" srcOrd="0" destOrd="0" presId="urn:microsoft.com/office/officeart/2018/2/layout/IconVerticalSolidList"/>
    <dgm:cxn modelId="{BD8510A9-88E2-495D-9F63-AC5A881F921F}" srcId="{9EA49E61-CC50-4B83-873A-AF49B6912CB0}" destId="{F01130E3-E98E-4F2E-AD9F-80912F17DEBC}" srcOrd="0" destOrd="0" parTransId="{04D51EA6-727F-4542-8526-86C7A3D6362A}" sibTransId="{50EDD4F3-09C8-4479-B1DF-76B414CA1D19}"/>
    <dgm:cxn modelId="{DBFF94EC-3D16-4040-8629-D5C24216A7CF}" type="presOf" srcId="{FA938108-43AB-4625-8E4D-7DF46471B96D}" destId="{B9A732CD-1344-44D3-A337-04360286C4C2}" srcOrd="0" destOrd="0" presId="urn:microsoft.com/office/officeart/2018/2/layout/IconVerticalSolidList"/>
    <dgm:cxn modelId="{EBECB08F-80BE-4517-8C77-2B5689C59A43}" type="presParOf" srcId="{D883AC14-F848-4DED-BD2E-6D760D10EDBE}" destId="{5F293E31-9058-4992-A081-40F33F956C43}" srcOrd="0" destOrd="0" presId="urn:microsoft.com/office/officeart/2018/2/layout/IconVerticalSolidList"/>
    <dgm:cxn modelId="{D62A9F35-1A13-497D-8CAA-3CAA9672C138}" type="presParOf" srcId="{5F293E31-9058-4992-A081-40F33F956C43}" destId="{C67BC9A4-1882-4CB5-8740-22575FA5F25C}" srcOrd="0" destOrd="0" presId="urn:microsoft.com/office/officeart/2018/2/layout/IconVerticalSolidList"/>
    <dgm:cxn modelId="{1FAA2374-8841-4CEC-AC3B-A81A763E2577}" type="presParOf" srcId="{5F293E31-9058-4992-A081-40F33F956C43}" destId="{DEF1F724-2580-45ED-B1D2-703143B71DEA}" srcOrd="1" destOrd="0" presId="urn:microsoft.com/office/officeart/2018/2/layout/IconVerticalSolidList"/>
    <dgm:cxn modelId="{0D9FC343-732A-4758-85C3-4409F3BEF5EF}" type="presParOf" srcId="{5F293E31-9058-4992-A081-40F33F956C43}" destId="{87892F7C-75D6-437C-9A10-518A370868AA}" srcOrd="2" destOrd="0" presId="urn:microsoft.com/office/officeart/2018/2/layout/IconVerticalSolidList"/>
    <dgm:cxn modelId="{45F4E7D0-046E-45FF-95F4-5A0C9421F9DD}" type="presParOf" srcId="{5F293E31-9058-4992-A081-40F33F956C43}" destId="{AB80AEC9-9B10-453E-8ACD-D8F1174D44BB}" srcOrd="3" destOrd="0" presId="urn:microsoft.com/office/officeart/2018/2/layout/IconVerticalSolidList"/>
    <dgm:cxn modelId="{962666DA-D4AD-4B65-B483-77FDA1E33805}" type="presParOf" srcId="{D883AC14-F848-4DED-BD2E-6D760D10EDBE}" destId="{F8C71B56-0998-4B3E-AEBF-C6BD954D1DCD}" srcOrd="1" destOrd="0" presId="urn:microsoft.com/office/officeart/2018/2/layout/IconVerticalSolidList"/>
    <dgm:cxn modelId="{050D7C0F-2DA3-4E9A-960D-3388AA59A820}" type="presParOf" srcId="{D883AC14-F848-4DED-BD2E-6D760D10EDBE}" destId="{72576042-D010-4D64-83A3-88E2ACF7ADC7}" srcOrd="2" destOrd="0" presId="urn:microsoft.com/office/officeart/2018/2/layout/IconVerticalSolidList"/>
    <dgm:cxn modelId="{0C8F2819-CB0C-41A1-AB3F-33609A356FCA}" type="presParOf" srcId="{72576042-D010-4D64-83A3-88E2ACF7ADC7}" destId="{73BA2D85-B399-407F-A8B5-5E6A227120BE}" srcOrd="0" destOrd="0" presId="urn:microsoft.com/office/officeart/2018/2/layout/IconVerticalSolidList"/>
    <dgm:cxn modelId="{55C87B84-9384-4D18-B238-B890FEF8EBBB}" type="presParOf" srcId="{72576042-D010-4D64-83A3-88E2ACF7ADC7}" destId="{C9A1669F-98BF-4436-BC87-B8802FA49544}" srcOrd="1" destOrd="0" presId="urn:microsoft.com/office/officeart/2018/2/layout/IconVerticalSolidList"/>
    <dgm:cxn modelId="{F253BA92-E372-408C-AFD2-09F37FA060AD}" type="presParOf" srcId="{72576042-D010-4D64-83A3-88E2ACF7ADC7}" destId="{7991FAE1-DFCA-4CC4-BD38-D5E4525A8FE7}" srcOrd="2" destOrd="0" presId="urn:microsoft.com/office/officeart/2018/2/layout/IconVerticalSolidList"/>
    <dgm:cxn modelId="{5574A46C-402D-46C3-A29D-F56B8E154DEC}" type="presParOf" srcId="{72576042-D010-4D64-83A3-88E2ACF7ADC7}" destId="{8F9E637A-253F-41E5-A0DE-90418E948C34}" srcOrd="3" destOrd="0" presId="urn:microsoft.com/office/officeart/2018/2/layout/IconVerticalSolidList"/>
    <dgm:cxn modelId="{7CE71342-0CD9-461C-ADB3-17CB36643F2C}" type="presParOf" srcId="{D883AC14-F848-4DED-BD2E-6D760D10EDBE}" destId="{2C0D111C-9363-46C3-B314-F64D33BC0C8D}" srcOrd="3" destOrd="0" presId="urn:microsoft.com/office/officeart/2018/2/layout/IconVerticalSolidList"/>
    <dgm:cxn modelId="{49B64268-0ED9-479F-A44F-376C3E0AEF7F}" type="presParOf" srcId="{D883AC14-F848-4DED-BD2E-6D760D10EDBE}" destId="{ABE27E23-96EF-42EC-B8EB-4931719D1A78}" srcOrd="4" destOrd="0" presId="urn:microsoft.com/office/officeart/2018/2/layout/IconVerticalSolidList"/>
    <dgm:cxn modelId="{3C4A8ED1-2F68-473A-B4EF-EF209F8C9D34}" type="presParOf" srcId="{ABE27E23-96EF-42EC-B8EB-4931719D1A78}" destId="{886CDD79-97B3-47B7-A104-7EF0A7CB119D}" srcOrd="0" destOrd="0" presId="urn:microsoft.com/office/officeart/2018/2/layout/IconVerticalSolidList"/>
    <dgm:cxn modelId="{3ACF0E49-0747-479E-B9E5-2232CAD2F9B7}" type="presParOf" srcId="{ABE27E23-96EF-42EC-B8EB-4931719D1A78}" destId="{03419318-D0EF-476E-A681-23CE55D97CBD}" srcOrd="1" destOrd="0" presId="urn:microsoft.com/office/officeart/2018/2/layout/IconVerticalSolidList"/>
    <dgm:cxn modelId="{A7A21A77-7841-41D8-AFD1-0ADC9F53CAA0}" type="presParOf" srcId="{ABE27E23-96EF-42EC-B8EB-4931719D1A78}" destId="{CB599631-1F8B-4E37-B08C-8356314511D8}" srcOrd="2" destOrd="0" presId="urn:microsoft.com/office/officeart/2018/2/layout/IconVerticalSolidList"/>
    <dgm:cxn modelId="{A1C27388-8144-4BA1-A6E1-AB3CFC071346}" type="presParOf" srcId="{ABE27E23-96EF-42EC-B8EB-4931719D1A78}" destId="{B9A732CD-1344-44D3-A337-04360286C4C2}"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4C63B6-172B-4D23-B888-670C8825736D}">
      <dsp:nvSpPr>
        <dsp:cNvPr id="0" name=""/>
        <dsp:cNvSpPr/>
      </dsp:nvSpPr>
      <dsp:spPr>
        <a:xfrm>
          <a:off x="0" y="465"/>
          <a:ext cx="11029950" cy="108952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4B9CB8-BA08-49DB-9789-41DA28DC7B16}">
      <dsp:nvSpPr>
        <dsp:cNvPr id="0" name=""/>
        <dsp:cNvSpPr/>
      </dsp:nvSpPr>
      <dsp:spPr>
        <a:xfrm>
          <a:off x="329582" y="245609"/>
          <a:ext cx="599240" cy="59924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7683D3F-E1EB-4837-8BF1-3A9A052EF522}">
      <dsp:nvSpPr>
        <dsp:cNvPr id="0" name=""/>
        <dsp:cNvSpPr/>
      </dsp:nvSpPr>
      <dsp:spPr>
        <a:xfrm>
          <a:off x="1258405" y="465"/>
          <a:ext cx="9771544" cy="10895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5308" tIns="115308" rIns="115308" bIns="115308" numCol="1" spcCol="1270" anchor="ctr" anchorCtr="0">
          <a:noAutofit/>
        </a:bodyPr>
        <a:lstStyle/>
        <a:p>
          <a:pPr marL="0" lvl="0" indent="0" algn="l" defTabSz="666750">
            <a:lnSpc>
              <a:spcPct val="90000"/>
            </a:lnSpc>
            <a:spcBef>
              <a:spcPct val="0"/>
            </a:spcBef>
            <a:spcAft>
              <a:spcPct val="35000"/>
            </a:spcAft>
            <a:buNone/>
          </a:pPr>
          <a:r>
            <a:rPr lang="en-GB" sz="1500" kern="1200" dirty="0">
              <a:latin typeface="Calibri"/>
              <a:cs typeface="Calibri"/>
            </a:rPr>
            <a:t>Our most valuable resource is its employees, and the process of recruiting new people into the Company and ensuring that the right people are recruited into the right posts is arguably the most important activity undertaken by the Company. </a:t>
          </a:r>
          <a:endParaRPr lang="en-US" sz="1500" kern="1200" dirty="0">
            <a:latin typeface="Calibri"/>
            <a:cs typeface="Calibri"/>
          </a:endParaRPr>
        </a:p>
      </dsp:txBody>
      <dsp:txXfrm>
        <a:off x="1258405" y="465"/>
        <a:ext cx="9771544" cy="1089528"/>
      </dsp:txXfrm>
    </dsp:sp>
    <dsp:sp modelId="{57E7CEE9-BCA0-4203-B16D-AAAC8CDA0794}">
      <dsp:nvSpPr>
        <dsp:cNvPr id="0" name=""/>
        <dsp:cNvSpPr/>
      </dsp:nvSpPr>
      <dsp:spPr>
        <a:xfrm>
          <a:off x="0" y="1362376"/>
          <a:ext cx="11029950" cy="108952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3DFFBD3-0FD0-40C6-BB7A-419392F1D151}">
      <dsp:nvSpPr>
        <dsp:cNvPr id="0" name=""/>
        <dsp:cNvSpPr/>
      </dsp:nvSpPr>
      <dsp:spPr>
        <a:xfrm>
          <a:off x="329582" y="1607520"/>
          <a:ext cx="599240" cy="59924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220995F-5107-49E9-856A-AD0FCF4878F2}">
      <dsp:nvSpPr>
        <dsp:cNvPr id="0" name=""/>
        <dsp:cNvSpPr/>
      </dsp:nvSpPr>
      <dsp:spPr>
        <a:xfrm>
          <a:off x="1258405" y="1362376"/>
          <a:ext cx="9771544" cy="10895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5308" tIns="115308" rIns="115308" bIns="115308" numCol="1" spcCol="1270" anchor="ctr" anchorCtr="0">
          <a:noAutofit/>
        </a:bodyPr>
        <a:lstStyle/>
        <a:p>
          <a:pPr marL="0" lvl="0" indent="0" algn="l" defTabSz="666750" rtl="0">
            <a:lnSpc>
              <a:spcPct val="90000"/>
            </a:lnSpc>
            <a:spcBef>
              <a:spcPct val="0"/>
            </a:spcBef>
            <a:spcAft>
              <a:spcPct val="35000"/>
            </a:spcAft>
            <a:buNone/>
          </a:pPr>
          <a:r>
            <a:rPr lang="en-GB" sz="1500" kern="1200" dirty="0">
              <a:latin typeface="Calibri"/>
              <a:cs typeface="Calibri"/>
            </a:rPr>
            <a:t>We have a detailed Recruitment Policy that sets out the processes to be followed when recruiting and gives guidance on the legal and ethical constraints to be observed. The recruitment process aims to ensure that individuals are treated on their merits and abilities.</a:t>
          </a:r>
          <a:endParaRPr lang="en-US" sz="1500" kern="1200" dirty="0">
            <a:latin typeface="Calibri"/>
            <a:cs typeface="Calibri"/>
          </a:endParaRPr>
        </a:p>
      </dsp:txBody>
      <dsp:txXfrm>
        <a:off x="1258405" y="1362376"/>
        <a:ext cx="9771544" cy="1089528"/>
      </dsp:txXfrm>
    </dsp:sp>
    <dsp:sp modelId="{63E08C30-78D1-4665-984D-4C11397FF61C}">
      <dsp:nvSpPr>
        <dsp:cNvPr id="0" name=""/>
        <dsp:cNvSpPr/>
      </dsp:nvSpPr>
      <dsp:spPr>
        <a:xfrm>
          <a:off x="0" y="2724286"/>
          <a:ext cx="11029950" cy="108952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DC095D8-E844-4308-974A-B70428F5500C}">
      <dsp:nvSpPr>
        <dsp:cNvPr id="0" name=""/>
        <dsp:cNvSpPr/>
      </dsp:nvSpPr>
      <dsp:spPr>
        <a:xfrm>
          <a:off x="329582" y="2969430"/>
          <a:ext cx="599240" cy="59924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DA8C053-A318-40A6-8A84-26EFF1DF9470}">
      <dsp:nvSpPr>
        <dsp:cNvPr id="0" name=""/>
        <dsp:cNvSpPr/>
      </dsp:nvSpPr>
      <dsp:spPr>
        <a:xfrm>
          <a:off x="1258405" y="2724286"/>
          <a:ext cx="9771544" cy="10895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5308" tIns="115308" rIns="115308" bIns="115308" numCol="1" spcCol="1270" anchor="ctr" anchorCtr="0">
          <a:noAutofit/>
        </a:bodyPr>
        <a:lstStyle/>
        <a:p>
          <a:pPr marL="0" lvl="0" indent="0" algn="l" defTabSz="666750">
            <a:lnSpc>
              <a:spcPct val="90000"/>
            </a:lnSpc>
            <a:spcBef>
              <a:spcPct val="0"/>
            </a:spcBef>
            <a:spcAft>
              <a:spcPct val="35000"/>
            </a:spcAft>
            <a:buNone/>
          </a:pPr>
          <a:r>
            <a:rPr lang="en-GB" sz="1500" kern="1200" dirty="0">
              <a:latin typeface="Calibri"/>
              <a:cs typeface="Calibri"/>
            </a:rPr>
            <a:t>It is imperative that we ensure that the policy and procedures are sufficiently rigorous and robust to support other safeguarding and safer recruitment measures undertaken by the Company. It is important that we take reasonable steps to guard against the employment of individuals who might harm children and Kites Children's Services is committed to such a process. </a:t>
          </a:r>
          <a:endParaRPr lang="en-US" sz="1500" kern="1200" dirty="0">
            <a:latin typeface="Calibri"/>
            <a:cs typeface="Calibri"/>
          </a:endParaRPr>
        </a:p>
      </dsp:txBody>
      <dsp:txXfrm>
        <a:off x="1258405" y="2724286"/>
        <a:ext cx="9771544" cy="10895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555620-27C9-420B-A360-92209A8A389D}">
      <dsp:nvSpPr>
        <dsp:cNvPr id="0" name=""/>
        <dsp:cNvSpPr/>
      </dsp:nvSpPr>
      <dsp:spPr>
        <a:xfrm>
          <a:off x="2004974" y="340025"/>
          <a:ext cx="1944000" cy="1944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D038DB9-6CE3-4C89-874F-17A4B57249E4}">
      <dsp:nvSpPr>
        <dsp:cNvPr id="0" name=""/>
        <dsp:cNvSpPr/>
      </dsp:nvSpPr>
      <dsp:spPr>
        <a:xfrm>
          <a:off x="816974" y="2754255"/>
          <a:ext cx="432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rtl="0">
            <a:lnSpc>
              <a:spcPct val="90000"/>
            </a:lnSpc>
            <a:spcBef>
              <a:spcPct val="0"/>
            </a:spcBef>
            <a:spcAft>
              <a:spcPct val="35000"/>
            </a:spcAft>
            <a:buNone/>
          </a:pPr>
          <a:r>
            <a:rPr lang="en-GB" sz="1700" kern="1200" dirty="0">
              <a:latin typeface="Calibri"/>
              <a:cs typeface="Calibri"/>
            </a:rPr>
            <a:t>Please see separate training matrix and staffing lists for all staff, their training and qualifications. </a:t>
          </a:r>
          <a:endParaRPr lang="en-US" sz="1700" kern="1200" dirty="0">
            <a:latin typeface="Calibri"/>
            <a:cs typeface="Calibri"/>
          </a:endParaRPr>
        </a:p>
      </dsp:txBody>
      <dsp:txXfrm>
        <a:off x="816974" y="2754255"/>
        <a:ext cx="4320000" cy="720000"/>
      </dsp:txXfrm>
    </dsp:sp>
    <dsp:sp modelId="{45AB2854-0F3E-4942-BB08-8EDAF1DB4309}">
      <dsp:nvSpPr>
        <dsp:cNvPr id="0" name=""/>
        <dsp:cNvSpPr/>
      </dsp:nvSpPr>
      <dsp:spPr>
        <a:xfrm>
          <a:off x="7080975" y="340025"/>
          <a:ext cx="1944000" cy="1944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BDE0956-FC6B-41D4-AF8C-889023BE7646}">
      <dsp:nvSpPr>
        <dsp:cNvPr id="0" name=""/>
        <dsp:cNvSpPr/>
      </dsp:nvSpPr>
      <dsp:spPr>
        <a:xfrm>
          <a:off x="5892975" y="2754255"/>
          <a:ext cx="432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GB" sz="1700" kern="1200" dirty="0">
              <a:latin typeface="Calibri"/>
              <a:cs typeface="Calibri"/>
            </a:rPr>
            <a:t>It is our aim to continue to develop our staff to ensure continuity and better outcomes for our young people.</a:t>
          </a:r>
          <a:endParaRPr lang="en-US" sz="1700" kern="1200" dirty="0">
            <a:latin typeface="Calibri"/>
            <a:cs typeface="Calibri"/>
          </a:endParaRPr>
        </a:p>
      </dsp:txBody>
      <dsp:txXfrm>
        <a:off x="5892975" y="2754255"/>
        <a:ext cx="4320000"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6A9534-C95D-4CBB-965B-D5B4F4074ABB}">
      <dsp:nvSpPr>
        <dsp:cNvPr id="0" name=""/>
        <dsp:cNvSpPr/>
      </dsp:nvSpPr>
      <dsp:spPr>
        <a:xfrm>
          <a:off x="278541" y="273814"/>
          <a:ext cx="1370085" cy="137008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4FBD3E-C4A5-47AC-AEAA-224459A02B4B}">
      <dsp:nvSpPr>
        <dsp:cNvPr id="0" name=""/>
        <dsp:cNvSpPr/>
      </dsp:nvSpPr>
      <dsp:spPr>
        <a:xfrm>
          <a:off x="566259" y="561532"/>
          <a:ext cx="794649" cy="79464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4462526-5F13-4179-A515-460B14BE522F}">
      <dsp:nvSpPr>
        <dsp:cNvPr id="0" name=""/>
        <dsp:cNvSpPr/>
      </dsp:nvSpPr>
      <dsp:spPr>
        <a:xfrm>
          <a:off x="1942217" y="273814"/>
          <a:ext cx="3229488" cy="13700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rtl="0">
            <a:lnSpc>
              <a:spcPct val="90000"/>
            </a:lnSpc>
            <a:spcBef>
              <a:spcPct val="0"/>
            </a:spcBef>
            <a:spcAft>
              <a:spcPct val="35000"/>
            </a:spcAft>
            <a:buNone/>
          </a:pPr>
          <a:r>
            <a:rPr lang="en-US" sz="1600" kern="1200" dirty="0">
              <a:latin typeface="Calibri"/>
              <a:cs typeface="Calibri"/>
            </a:rPr>
            <a:t>All staff receive regular individual supervision with new staff having more frequent supervisions during the first six months. </a:t>
          </a:r>
        </a:p>
      </dsp:txBody>
      <dsp:txXfrm>
        <a:off x="1942217" y="273814"/>
        <a:ext cx="3229488" cy="1370085"/>
      </dsp:txXfrm>
    </dsp:sp>
    <dsp:sp modelId="{DBD7AB36-8565-41BB-986C-F5BC25EE9330}">
      <dsp:nvSpPr>
        <dsp:cNvPr id="0" name=""/>
        <dsp:cNvSpPr/>
      </dsp:nvSpPr>
      <dsp:spPr>
        <a:xfrm>
          <a:off x="5734419" y="273814"/>
          <a:ext cx="1370085" cy="137008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F8FCE7B-8E7F-4E6F-809F-7C4740A4968E}">
      <dsp:nvSpPr>
        <dsp:cNvPr id="0" name=""/>
        <dsp:cNvSpPr/>
      </dsp:nvSpPr>
      <dsp:spPr>
        <a:xfrm>
          <a:off x="6022137" y="561532"/>
          <a:ext cx="794649" cy="79464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0879AE9-573E-451B-A1BD-0BBE5F1453B0}">
      <dsp:nvSpPr>
        <dsp:cNvPr id="0" name=""/>
        <dsp:cNvSpPr/>
      </dsp:nvSpPr>
      <dsp:spPr>
        <a:xfrm>
          <a:off x="7398095" y="273814"/>
          <a:ext cx="3229488" cy="13700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rtl="0">
            <a:lnSpc>
              <a:spcPct val="90000"/>
            </a:lnSpc>
            <a:spcBef>
              <a:spcPct val="0"/>
            </a:spcBef>
            <a:spcAft>
              <a:spcPct val="35000"/>
            </a:spcAft>
            <a:buNone/>
          </a:pPr>
          <a:r>
            <a:rPr lang="en-US" sz="1600" kern="1200" dirty="0">
              <a:latin typeface="Calibri"/>
              <a:cs typeface="Calibri"/>
            </a:rPr>
            <a:t>We aim to give agency staff supervision after each eight shifts worked except where they are working more frequently when they will have supervision monthly. </a:t>
          </a:r>
        </a:p>
      </dsp:txBody>
      <dsp:txXfrm>
        <a:off x="7398095" y="273814"/>
        <a:ext cx="3229488" cy="1370085"/>
      </dsp:txXfrm>
    </dsp:sp>
    <dsp:sp modelId="{0C75CD06-5984-4C5D-B88D-0C771E9E5765}">
      <dsp:nvSpPr>
        <dsp:cNvPr id="0" name=""/>
        <dsp:cNvSpPr/>
      </dsp:nvSpPr>
      <dsp:spPr>
        <a:xfrm>
          <a:off x="278541" y="2317304"/>
          <a:ext cx="1370085" cy="1370085"/>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46DA85-EAED-4909-BC5D-2BD414726E18}">
      <dsp:nvSpPr>
        <dsp:cNvPr id="0" name=""/>
        <dsp:cNvSpPr/>
      </dsp:nvSpPr>
      <dsp:spPr>
        <a:xfrm>
          <a:off x="566259" y="2605022"/>
          <a:ext cx="794649" cy="79464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5AD872E-4E7D-44EB-B485-D12FAF9D5C1F}">
      <dsp:nvSpPr>
        <dsp:cNvPr id="0" name=""/>
        <dsp:cNvSpPr/>
      </dsp:nvSpPr>
      <dsp:spPr>
        <a:xfrm>
          <a:off x="1942217" y="2317304"/>
          <a:ext cx="3229488" cy="13700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kern="1200" dirty="0">
              <a:latin typeface="Calibri"/>
              <a:cs typeface="Calibri"/>
            </a:rPr>
            <a:t>All staff have informal supervision where needed. </a:t>
          </a:r>
        </a:p>
      </dsp:txBody>
      <dsp:txXfrm>
        <a:off x="1942217" y="2317304"/>
        <a:ext cx="3229488" cy="1370085"/>
      </dsp:txXfrm>
    </dsp:sp>
    <dsp:sp modelId="{6108BECD-0BAC-424E-962A-999BF355FC2F}">
      <dsp:nvSpPr>
        <dsp:cNvPr id="0" name=""/>
        <dsp:cNvSpPr/>
      </dsp:nvSpPr>
      <dsp:spPr>
        <a:xfrm>
          <a:off x="5734419" y="2317304"/>
          <a:ext cx="1370085" cy="1370085"/>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2721301-071D-4403-ACDD-1A4D672165DD}">
      <dsp:nvSpPr>
        <dsp:cNvPr id="0" name=""/>
        <dsp:cNvSpPr/>
      </dsp:nvSpPr>
      <dsp:spPr>
        <a:xfrm>
          <a:off x="6022137" y="2605022"/>
          <a:ext cx="794649" cy="79464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A54210D-FD67-4FAC-828B-32A3308F850E}">
      <dsp:nvSpPr>
        <dsp:cNvPr id="0" name=""/>
        <dsp:cNvSpPr/>
      </dsp:nvSpPr>
      <dsp:spPr>
        <a:xfrm>
          <a:off x="7398095" y="2317304"/>
          <a:ext cx="3229488" cy="13700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kern="1200" dirty="0">
              <a:latin typeface="Calibri"/>
              <a:cs typeface="Calibri"/>
            </a:rPr>
            <a:t>Staff receive performance reviews at 3 months, 6 months and 12 months in their first year. Targets are set and agreed for the following 12 months and reviewed at 6 months.</a:t>
          </a:r>
        </a:p>
      </dsp:txBody>
      <dsp:txXfrm>
        <a:off x="7398095" y="2317304"/>
        <a:ext cx="3229488" cy="137008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7BC9A4-1882-4CB5-8740-22575FA5F25C}">
      <dsp:nvSpPr>
        <dsp:cNvPr id="0" name=""/>
        <dsp:cNvSpPr/>
      </dsp:nvSpPr>
      <dsp:spPr>
        <a:xfrm>
          <a:off x="0" y="465"/>
          <a:ext cx="11029950" cy="108952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EF1F724-2580-45ED-B1D2-703143B71DEA}">
      <dsp:nvSpPr>
        <dsp:cNvPr id="0" name=""/>
        <dsp:cNvSpPr/>
      </dsp:nvSpPr>
      <dsp:spPr>
        <a:xfrm>
          <a:off x="329582" y="245609"/>
          <a:ext cx="599240" cy="59924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B80AEC9-9B10-453E-8ACD-D8F1174D44BB}">
      <dsp:nvSpPr>
        <dsp:cNvPr id="0" name=""/>
        <dsp:cNvSpPr/>
      </dsp:nvSpPr>
      <dsp:spPr>
        <a:xfrm>
          <a:off x="1258405" y="465"/>
          <a:ext cx="9771544" cy="10895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5308" tIns="115308" rIns="115308" bIns="115308" numCol="1" spcCol="1270" anchor="ctr" anchorCtr="0">
          <a:noAutofit/>
        </a:bodyPr>
        <a:lstStyle/>
        <a:p>
          <a:pPr marL="0" lvl="0" indent="0" algn="l" defTabSz="889000">
            <a:lnSpc>
              <a:spcPct val="100000"/>
            </a:lnSpc>
            <a:spcBef>
              <a:spcPct val="0"/>
            </a:spcBef>
            <a:spcAft>
              <a:spcPct val="35000"/>
            </a:spcAft>
            <a:buNone/>
          </a:pPr>
          <a:r>
            <a:rPr lang="en-GB" sz="2000" kern="1200" dirty="0">
              <a:latin typeface="Calibri"/>
              <a:cs typeface="Calibri"/>
            </a:rPr>
            <a:t>We are acutely aware of the shortages of registered managers within the industry and therefore we have created an accountability programme to develop all staff.</a:t>
          </a:r>
          <a:endParaRPr lang="en-US" sz="2000" kern="1200" dirty="0">
            <a:latin typeface="Calibri"/>
            <a:cs typeface="Calibri"/>
          </a:endParaRPr>
        </a:p>
      </dsp:txBody>
      <dsp:txXfrm>
        <a:off x="1258405" y="465"/>
        <a:ext cx="9771544" cy="1089528"/>
      </dsp:txXfrm>
    </dsp:sp>
    <dsp:sp modelId="{73BA2D85-B399-407F-A8B5-5E6A227120BE}">
      <dsp:nvSpPr>
        <dsp:cNvPr id="0" name=""/>
        <dsp:cNvSpPr/>
      </dsp:nvSpPr>
      <dsp:spPr>
        <a:xfrm>
          <a:off x="0" y="1362376"/>
          <a:ext cx="11029950" cy="108952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9A1669F-98BF-4436-BC87-B8802FA49544}">
      <dsp:nvSpPr>
        <dsp:cNvPr id="0" name=""/>
        <dsp:cNvSpPr/>
      </dsp:nvSpPr>
      <dsp:spPr>
        <a:xfrm>
          <a:off x="329582" y="1607520"/>
          <a:ext cx="599240" cy="59924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F9E637A-253F-41E5-A0DE-90418E948C34}">
      <dsp:nvSpPr>
        <dsp:cNvPr id="0" name=""/>
        <dsp:cNvSpPr/>
      </dsp:nvSpPr>
      <dsp:spPr>
        <a:xfrm>
          <a:off x="1258405" y="1362376"/>
          <a:ext cx="9771544" cy="10895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5308" tIns="115308" rIns="115308" bIns="115308" numCol="1" spcCol="1270" anchor="ctr" anchorCtr="0">
          <a:noAutofit/>
        </a:bodyPr>
        <a:lstStyle/>
        <a:p>
          <a:pPr marL="0" lvl="0" indent="0" algn="l" defTabSz="889000" rtl="0">
            <a:lnSpc>
              <a:spcPct val="100000"/>
            </a:lnSpc>
            <a:spcBef>
              <a:spcPct val="0"/>
            </a:spcBef>
            <a:spcAft>
              <a:spcPct val="35000"/>
            </a:spcAft>
            <a:buNone/>
          </a:pPr>
          <a:r>
            <a:rPr lang="en-GB" sz="2000" kern="1200" dirty="0">
              <a:latin typeface="Calibri"/>
              <a:cs typeface="Calibri"/>
            </a:rPr>
            <a:t>All senior team leaders and team leaders will undergo additional  leadership and management development though regular supervision, appraisal, training and workshops.</a:t>
          </a:r>
        </a:p>
      </dsp:txBody>
      <dsp:txXfrm>
        <a:off x="1258405" y="1362376"/>
        <a:ext cx="9771544" cy="1089528"/>
      </dsp:txXfrm>
    </dsp:sp>
    <dsp:sp modelId="{886CDD79-97B3-47B7-A104-7EF0A7CB119D}">
      <dsp:nvSpPr>
        <dsp:cNvPr id="0" name=""/>
        <dsp:cNvSpPr/>
      </dsp:nvSpPr>
      <dsp:spPr>
        <a:xfrm>
          <a:off x="0" y="2724286"/>
          <a:ext cx="11029950" cy="108952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419318-D0EF-476E-A681-23CE55D97CBD}">
      <dsp:nvSpPr>
        <dsp:cNvPr id="0" name=""/>
        <dsp:cNvSpPr/>
      </dsp:nvSpPr>
      <dsp:spPr>
        <a:xfrm>
          <a:off x="329582" y="2969430"/>
          <a:ext cx="599240" cy="599240"/>
        </a:xfrm>
        <a:prstGeom prst="rect">
          <a:avLst/>
        </a:prstGeom>
        <a:solidFill>
          <a:schemeClr val="accent4">
            <a:hueOff val="0"/>
            <a:satOff val="0"/>
            <a:lumOff val="0"/>
            <a:alphaOff val="0"/>
          </a:schemeClr>
        </a:solidFill>
        <a:ln w="22225" cap="rnd"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9A732CD-1344-44D3-A337-04360286C4C2}">
      <dsp:nvSpPr>
        <dsp:cNvPr id="0" name=""/>
        <dsp:cNvSpPr/>
      </dsp:nvSpPr>
      <dsp:spPr>
        <a:xfrm>
          <a:off x="1258405" y="2724286"/>
          <a:ext cx="9771544" cy="10895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5308" tIns="115308" rIns="115308" bIns="115308" numCol="1" spcCol="1270" anchor="ctr" anchorCtr="0">
          <a:noAutofit/>
        </a:bodyPr>
        <a:lstStyle/>
        <a:p>
          <a:pPr marL="0" lvl="0" indent="0" algn="l" defTabSz="889000" rtl="0">
            <a:lnSpc>
              <a:spcPct val="100000"/>
            </a:lnSpc>
            <a:spcBef>
              <a:spcPct val="0"/>
            </a:spcBef>
            <a:spcAft>
              <a:spcPct val="35000"/>
            </a:spcAft>
            <a:buNone/>
          </a:pPr>
          <a:r>
            <a:rPr lang="en-GB" sz="2000" kern="1200" dirty="0">
              <a:latin typeface="Calibri"/>
              <a:cs typeface="Calibri"/>
            </a:rPr>
            <a:t>We will encourage all senior team leaders and team leaders to undertake formal leadership and management qualification</a:t>
          </a:r>
        </a:p>
      </dsp:txBody>
      <dsp:txXfrm>
        <a:off x="1258405" y="2724286"/>
        <a:ext cx="9771544" cy="108952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5/9/2022</a:t>
            </a:fld>
            <a:endParaRPr lang="en-US"/>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3340971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ED4963-E985-44C4-B8C4-FDD613B7C2F8}" type="datetime1">
              <a:rPr lang="en-US" smtClean="0"/>
              <a:t>5/9/2022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4067649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5/9/2022</a:t>
            </a:fld>
            <a:endParaRPr lang="en-US"/>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1336440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5/9/2022</a:t>
            </a:fld>
            <a:endParaRPr lang="en-US"/>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1516960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5/9/2022</a:t>
            </a:fld>
            <a:endParaRPr lang="en-US"/>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2338022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BFFD690-9426-415D-8B65-26881E07B2D4}" type="datetime1">
              <a:rPr lang="en-US" smtClean="0"/>
              <a:t>5/9/2022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2301776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4C4989A-474C-40DE-95B9-011C28B71673}" type="datetime1">
              <a:rPr lang="en-US" smtClean="0"/>
              <a:t>5/9/2022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373840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5DB4ED54-5B5E-4A04-93D3-5772E3CE3818}" type="datetime1">
              <a:rPr lang="en-US" smtClean="0"/>
              <a:t>5/9/2022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2945422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5/9/2022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3635363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5/9/2022</a:t>
            </a:fld>
            <a:endParaRPr lang="en-US"/>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a:p>
        </p:txBody>
      </p:sp>
    </p:spTree>
    <p:extLst>
      <p:ext uri="{BB962C8B-B14F-4D97-AF65-F5344CB8AC3E}">
        <p14:creationId xmlns:p14="http://schemas.microsoft.com/office/powerpoint/2010/main" val="1892177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5/9/2022</a:t>
            </a:fld>
            <a:endParaRPr lang="en-US"/>
          </a:p>
        </p:txBody>
      </p:sp>
      <p:sp>
        <p:nvSpPr>
          <p:cNvPr id="6" name="Footer Placeholder 5"/>
          <p:cNvSpPr>
            <a:spLocks noGrp="1"/>
          </p:cNvSpPr>
          <p:nvPr>
            <p:ph type="ftr" sz="quarter" idx="11"/>
          </p:nvPr>
        </p:nvSpPr>
        <p:spPr/>
        <p:txBody>
          <a:bodyPr/>
          <a:lstStyle/>
          <a:p>
            <a:pPr algn="l"/>
            <a:endParaRPr lang="en-US"/>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3665269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800">
                <a:solidFill>
                  <a:schemeClr val="tx1">
                    <a:lumMod val="75000"/>
                    <a:lumOff val="25000"/>
                  </a:schemeClr>
                </a:solidFill>
              </a:defRPr>
            </a:lvl1pPr>
          </a:lstStyle>
          <a:p>
            <a:fld id="{ED291B17-9318-49DB-B28B-6E5994AE9581}" type="datetime1">
              <a:rPr lang="en-US" smtClean="0"/>
              <a:t>5/9/2022</a:t>
            </a:fld>
            <a:endParaRPr lang="en-US"/>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800" cap="all">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800">
                <a:solidFill>
                  <a:schemeClr val="tx1">
                    <a:lumMod val="75000"/>
                    <a:lumOff val="25000"/>
                  </a:schemeClr>
                </a:solidFill>
              </a:defRPr>
            </a:lvl1pPr>
          </a:lstStyle>
          <a:p>
            <a:fld id="{3A98EE3D-8CD1-4C3F-BD1C-C98C9596463C}" type="slidenum">
              <a:rPr lang="en-US" smtClean="0"/>
              <a:t>‹#›</a:t>
            </a:fld>
            <a:endParaRPr lang="en-US"/>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298438596"/>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1" r:id="rId6"/>
    <p:sldLayoutId id="2147483727" r:id="rId7"/>
    <p:sldLayoutId id="2147483728" r:id="rId8"/>
    <p:sldLayoutId id="2147483729" r:id="rId9"/>
    <p:sldLayoutId id="2147483730" r:id="rId10"/>
    <p:sldLayoutId id="2147483732" r:id="rId11"/>
  </p:sldLayoutIdLst>
  <p:hf sldNum="0" hdr="0" ftr="0" dt="0"/>
  <p:txStyles>
    <p:titleStyle>
      <a:lvl1pPr algn="l" defTabSz="457200" rtl="0" eaLnBrk="1" latinLnBrk="0" hangingPunct="1">
        <a:lnSpc>
          <a:spcPct val="90000"/>
        </a:lnSpc>
        <a:spcBef>
          <a:spcPct val="0"/>
        </a:spcBef>
        <a:buNone/>
        <a:defRPr sz="44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20000"/>
        </a:lnSpc>
        <a:spcBef>
          <a:spcPct val="20000"/>
        </a:spcBef>
        <a:spcAft>
          <a:spcPts val="600"/>
        </a:spcAft>
        <a:buClr>
          <a:schemeClr val="accent1"/>
        </a:buClr>
        <a:buSzPct val="92000"/>
        <a:buFont typeface="Wingdings 2" panose="05020102010507070707" pitchFamily="18" charset="2"/>
        <a:buChar char=""/>
        <a:defRPr sz="15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2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20000"/>
        </a:lnSpc>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2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2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77F8016E-837B-4C70-B44C-E1627C028C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6">
            <a:extLst>
              <a:ext uri="{FF2B5EF4-FFF2-40B4-BE49-F238E27FC236}">
                <a16:creationId xmlns:a16="http://schemas.microsoft.com/office/drawing/2014/main" id="{5B9C6062-B8DD-49CC-9F05-D6DF7ABB65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a:extLst>
              <a:ext uri="{FF2B5EF4-FFF2-40B4-BE49-F238E27FC236}">
                <a16:creationId xmlns:a16="http://schemas.microsoft.com/office/drawing/2014/main" id="{0F846FCA-97FF-4271-8B97-C14BD3AA9B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8" name="Rectangle 30">
            <a:extLst>
              <a:ext uri="{FF2B5EF4-FFF2-40B4-BE49-F238E27FC236}">
                <a16:creationId xmlns:a16="http://schemas.microsoft.com/office/drawing/2014/main" id="{62DD2BC0-D31F-4903-8F54-0F60B9E3A2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useBgFill="1">
        <p:nvSpPr>
          <p:cNvPr id="40" name="Rectangle 32">
            <a:extLst>
              <a:ext uri="{FF2B5EF4-FFF2-40B4-BE49-F238E27FC236}">
                <a16:creationId xmlns:a16="http://schemas.microsoft.com/office/drawing/2014/main" id="{7140C5F6-42D5-4D5D-9636-0329EEFBA1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A136902F-662D-41C9-9EDC-56AC97826264}"/>
              </a:ext>
            </a:extLst>
          </p:cNvPr>
          <p:cNvPicPr>
            <a:picLocks noChangeAspect="1"/>
          </p:cNvPicPr>
          <p:nvPr/>
        </p:nvPicPr>
        <p:blipFill>
          <a:blip r:embed="rId2"/>
          <a:stretch>
            <a:fillRect/>
          </a:stretch>
        </p:blipFill>
        <p:spPr>
          <a:xfrm>
            <a:off x="643466" y="679701"/>
            <a:ext cx="3626159" cy="3136627"/>
          </a:xfrm>
          <a:prstGeom prst="rect">
            <a:avLst/>
          </a:prstGeom>
        </p:spPr>
      </p:pic>
      <p:pic>
        <p:nvPicPr>
          <p:cNvPr id="5" name="Picture 4">
            <a:extLst>
              <a:ext uri="{FF2B5EF4-FFF2-40B4-BE49-F238E27FC236}">
                <a16:creationId xmlns:a16="http://schemas.microsoft.com/office/drawing/2014/main" id="{F240E0A7-AC80-4CCA-950F-0D54F35B43FA}"/>
              </a:ext>
            </a:extLst>
          </p:cNvPr>
          <p:cNvPicPr>
            <a:picLocks noChangeAspect="1"/>
          </p:cNvPicPr>
          <p:nvPr/>
        </p:nvPicPr>
        <p:blipFill>
          <a:blip r:embed="rId3"/>
          <a:stretch>
            <a:fillRect/>
          </a:stretch>
        </p:blipFill>
        <p:spPr>
          <a:xfrm>
            <a:off x="5002233" y="652100"/>
            <a:ext cx="6546300" cy="3191829"/>
          </a:xfrm>
          <a:prstGeom prst="rect">
            <a:avLst/>
          </a:prstGeom>
        </p:spPr>
      </p:pic>
      <p:pic>
        <p:nvPicPr>
          <p:cNvPr id="7" name="Picture 6">
            <a:extLst>
              <a:ext uri="{FF2B5EF4-FFF2-40B4-BE49-F238E27FC236}">
                <a16:creationId xmlns:a16="http://schemas.microsoft.com/office/drawing/2014/main" id="{2314CBB9-30FE-4B5E-B30F-DAED3CBC0EC1}"/>
              </a:ext>
            </a:extLst>
          </p:cNvPr>
          <p:cNvPicPr>
            <a:picLocks noChangeAspect="1"/>
          </p:cNvPicPr>
          <p:nvPr/>
        </p:nvPicPr>
        <p:blipFill>
          <a:blip r:embed="rId4"/>
          <a:stretch>
            <a:fillRect/>
          </a:stretch>
        </p:blipFill>
        <p:spPr>
          <a:xfrm>
            <a:off x="643467" y="4999233"/>
            <a:ext cx="3626158" cy="841268"/>
          </a:xfrm>
          <a:prstGeom prst="rect">
            <a:avLst/>
          </a:prstGeom>
        </p:spPr>
      </p:pic>
      <p:sp>
        <p:nvSpPr>
          <p:cNvPr id="41" name="Rectangle 34">
            <a:extLst>
              <a:ext uri="{FF2B5EF4-FFF2-40B4-BE49-F238E27FC236}">
                <a16:creationId xmlns:a16="http://schemas.microsoft.com/office/drawing/2014/main" id="{457E30F7-3253-4621-AB18-6A383D3A38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498" y="4267831"/>
            <a:ext cx="7552502" cy="2590169"/>
          </a:xfrm>
          <a:prstGeom prst="rect">
            <a:avLst/>
          </a:prstGeom>
          <a:solidFill>
            <a:srgbClr val="465359"/>
          </a:solidFill>
          <a:ln w="6350" cmpd="sng">
            <a:noFill/>
          </a:ln>
          <a:effectLst/>
        </p:spPr>
        <p:style>
          <a:lnRef idx="1">
            <a:schemeClr val="accent1"/>
          </a:lnRef>
          <a:fillRef idx="3">
            <a:schemeClr val="accent1"/>
          </a:fillRef>
          <a:effectRef idx="2">
            <a:schemeClr val="accent1"/>
          </a:effectRef>
          <a:fontRef idx="minor">
            <a:schemeClr val="lt1"/>
          </a:fontRef>
        </p:style>
      </p:sp>
      <p:sp>
        <p:nvSpPr>
          <p:cNvPr id="8" name="Title 7">
            <a:extLst>
              <a:ext uri="{FF2B5EF4-FFF2-40B4-BE49-F238E27FC236}">
                <a16:creationId xmlns:a16="http://schemas.microsoft.com/office/drawing/2014/main" id="{516D4554-3B24-49F7-944B-7774BEC65FD5}"/>
              </a:ext>
            </a:extLst>
          </p:cNvPr>
          <p:cNvSpPr>
            <a:spLocks noGrp="1"/>
          </p:cNvSpPr>
          <p:nvPr>
            <p:ph type="title"/>
          </p:nvPr>
        </p:nvSpPr>
        <p:spPr>
          <a:xfrm>
            <a:off x="5089842" y="4571122"/>
            <a:ext cx="6591957" cy="1037907"/>
          </a:xfrm>
        </p:spPr>
        <p:txBody>
          <a:bodyPr vert="horz" lIns="91440" tIns="45720" rIns="91440" bIns="45720" rtlCol="0" anchor="b">
            <a:normAutofit/>
          </a:bodyPr>
          <a:lstStyle/>
          <a:p>
            <a:r>
              <a:rPr lang="en-US" sz="3300">
                <a:solidFill>
                  <a:srgbClr val="FFFFFF"/>
                </a:solidFill>
              </a:rPr>
              <a:t>Workforce development Plan	</a:t>
            </a:r>
          </a:p>
        </p:txBody>
      </p:sp>
      <p:sp>
        <p:nvSpPr>
          <p:cNvPr id="37" name="Rectangle 36">
            <a:extLst>
              <a:ext uri="{FF2B5EF4-FFF2-40B4-BE49-F238E27FC236}">
                <a16:creationId xmlns:a16="http://schemas.microsoft.com/office/drawing/2014/main" id="{B305829B-9491-4F93-8853-9BCABA78FD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20158"/>
            <a:ext cx="12188952" cy="9144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39" name="Rectangle 38">
            <a:extLst>
              <a:ext uri="{FF2B5EF4-FFF2-40B4-BE49-F238E27FC236}">
                <a16:creationId xmlns:a16="http://schemas.microsoft.com/office/drawing/2014/main" id="{51F966F2-031A-4EA8-B214-62BED34FFE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1359" y="-460"/>
            <a:ext cx="91440" cy="685800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018990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FFF8BA-E008-4068-851C-2CED296AC5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5830006-51AD-4345-B9E4-083063AB8A63}"/>
              </a:ext>
            </a:extLst>
          </p:cNvPr>
          <p:cNvSpPr>
            <a:spLocks noGrp="1"/>
          </p:cNvSpPr>
          <p:nvPr>
            <p:ph type="title"/>
          </p:nvPr>
        </p:nvSpPr>
        <p:spPr>
          <a:xfrm>
            <a:off x="581193" y="702156"/>
            <a:ext cx="4076153" cy="5156642"/>
          </a:xfrm>
        </p:spPr>
        <p:txBody>
          <a:bodyPr anchor="ctr">
            <a:normAutofit/>
          </a:bodyPr>
          <a:lstStyle/>
          <a:p>
            <a:r>
              <a:rPr lang="en-GB">
                <a:solidFill>
                  <a:schemeClr val="tx2"/>
                </a:solidFill>
              </a:rPr>
              <a:t>Training programme</a:t>
            </a:r>
          </a:p>
        </p:txBody>
      </p:sp>
      <p:sp>
        <p:nvSpPr>
          <p:cNvPr id="10" name="Rectangle 9">
            <a:extLst>
              <a:ext uri="{FF2B5EF4-FFF2-40B4-BE49-F238E27FC236}">
                <a16:creationId xmlns:a16="http://schemas.microsoft.com/office/drawing/2014/main" id="{832B0DA7-13B0-4805-B9BD-9BFACCB233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199"/>
            <a:ext cx="4210812" cy="949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D5D17921-1EF4-488E-A9AA-AC6B7F3CE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6743" y="457201"/>
            <a:ext cx="6834067" cy="94996"/>
          </a:xfrm>
          <a:prstGeom prst="rect">
            <a:avLst/>
          </a:prstGeom>
          <a:solidFill>
            <a:srgbClr val="3C474C"/>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6C5E9F42-D12A-4E57-BC06-113F5720B251}"/>
              </a:ext>
            </a:extLst>
          </p:cNvPr>
          <p:cNvSpPr>
            <a:spLocks noGrp="1"/>
          </p:cNvSpPr>
          <p:nvPr>
            <p:ph idx="1"/>
          </p:nvPr>
        </p:nvSpPr>
        <p:spPr>
          <a:xfrm>
            <a:off x="4776743" y="702156"/>
            <a:ext cx="6484091" cy="5156643"/>
          </a:xfrm>
        </p:spPr>
        <p:txBody>
          <a:bodyPr>
            <a:normAutofit/>
          </a:bodyPr>
          <a:lstStyle/>
          <a:p>
            <a:pPr marL="305435" indent="-305435"/>
            <a:r>
              <a:rPr lang="en-GB" sz="1600" dirty="0">
                <a:latin typeface="Calibri"/>
                <a:cs typeface="Calibri"/>
              </a:rPr>
              <a:t>All staff receive regular supervision, performance management and attend team meetings.</a:t>
            </a:r>
            <a:endParaRPr lang="en-US" sz="1600">
              <a:latin typeface="Calibri"/>
              <a:cs typeface="Calibri"/>
            </a:endParaRPr>
          </a:p>
          <a:p>
            <a:pPr marL="305435" indent="-305435"/>
            <a:r>
              <a:rPr lang="en-GB" sz="1600" dirty="0">
                <a:latin typeface="Calibri"/>
                <a:cs typeface="Calibri"/>
              </a:rPr>
              <a:t>Additional training is undertaken to ensure that the staff within each home can meet the needs of the young people within the home. This includes a mixture of online, face to face training and workshops and cover care planning, keyworker role, self-harming behaviours, behaviour that challenges, ODD and other conduct disorders, additional risk management, the role of the LADO, the role of the police, care standards, education standards, legislation, leadership and management, supervision, and the role of Ofsted to name a few. </a:t>
            </a:r>
          </a:p>
          <a:p>
            <a:pPr marL="305435" indent="-305435"/>
            <a:r>
              <a:rPr lang="en-GB" sz="1600" dirty="0">
                <a:latin typeface="Calibri"/>
                <a:cs typeface="Calibri"/>
              </a:rPr>
              <a:t>If required staff will be enrolled on NVQ L3 </a:t>
            </a:r>
          </a:p>
          <a:p>
            <a:pPr marL="305435" indent="-305435"/>
            <a:r>
              <a:rPr lang="en-GB" sz="1600" dirty="0">
                <a:latin typeface="Calibri"/>
                <a:cs typeface="Calibri"/>
              </a:rPr>
              <a:t>All senior team leaders and team leaders are encouraged to undertake NVQ L5 when ready.</a:t>
            </a:r>
          </a:p>
          <a:p>
            <a:pPr marL="305435" indent="-305435"/>
            <a:endParaRPr lang="en-GB"/>
          </a:p>
        </p:txBody>
      </p:sp>
    </p:spTree>
    <p:extLst>
      <p:ext uri="{BB962C8B-B14F-4D97-AF65-F5344CB8AC3E}">
        <p14:creationId xmlns:p14="http://schemas.microsoft.com/office/powerpoint/2010/main" val="3022643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8">
            <a:extLst>
              <a:ext uri="{FF2B5EF4-FFF2-40B4-BE49-F238E27FC236}">
                <a16:creationId xmlns:a16="http://schemas.microsoft.com/office/drawing/2014/main" id="{69B35BB5-1630-45F0-B55C-B6847DF216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0">
            <a:extLst>
              <a:ext uri="{FF2B5EF4-FFF2-40B4-BE49-F238E27FC236}">
                <a16:creationId xmlns:a16="http://schemas.microsoft.com/office/drawing/2014/main" id="{D3EF5146-0A37-42B3-AF51-CBFCE4002B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BB5D9FFE-0A82-46F5-A3E9-C8D62BBDDAB4}"/>
              </a:ext>
            </a:extLst>
          </p:cNvPr>
          <p:cNvSpPr>
            <a:spLocks noGrp="1"/>
          </p:cNvSpPr>
          <p:nvPr>
            <p:ph type="title"/>
          </p:nvPr>
        </p:nvSpPr>
        <p:spPr>
          <a:xfrm>
            <a:off x="581192" y="5264486"/>
            <a:ext cx="10883444" cy="958513"/>
          </a:xfrm>
        </p:spPr>
        <p:txBody>
          <a:bodyPr anchor="ctr">
            <a:normAutofit/>
          </a:bodyPr>
          <a:lstStyle/>
          <a:p>
            <a:r>
              <a:rPr lang="en-GB" sz="3100">
                <a:solidFill>
                  <a:srgbClr val="FFFEFF"/>
                </a:solidFill>
              </a:rPr>
              <a:t>Arrangements for supervision and performance management</a:t>
            </a:r>
          </a:p>
        </p:txBody>
      </p:sp>
      <p:sp>
        <p:nvSpPr>
          <p:cNvPr id="24" name="Rectangle 12">
            <a:extLst>
              <a:ext uri="{FF2B5EF4-FFF2-40B4-BE49-F238E27FC236}">
                <a16:creationId xmlns:a16="http://schemas.microsoft.com/office/drawing/2014/main" id="{D05C6BB3-F359-4E0C-B8DA-4CEA9EE8CA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14">
            <a:extLst>
              <a:ext uri="{FF2B5EF4-FFF2-40B4-BE49-F238E27FC236}">
                <a16:creationId xmlns:a16="http://schemas.microsoft.com/office/drawing/2014/main" id="{E512FDBA-7374-4A50-B15C-1C421A40B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16">
            <a:extLst>
              <a:ext uri="{FF2B5EF4-FFF2-40B4-BE49-F238E27FC236}">
                <a16:creationId xmlns:a16="http://schemas.microsoft.com/office/drawing/2014/main" id="{799D451D-9C66-42CF-BC10-324A4F6470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27" name="Content Placeholder 2">
            <a:extLst>
              <a:ext uri="{FF2B5EF4-FFF2-40B4-BE49-F238E27FC236}">
                <a16:creationId xmlns:a16="http://schemas.microsoft.com/office/drawing/2014/main" id="{7B4AE64D-65B9-4473-AC19-B2B920997FEB}"/>
              </a:ext>
            </a:extLst>
          </p:cNvPr>
          <p:cNvGraphicFramePr>
            <a:graphicFrameLocks noGrp="1"/>
          </p:cNvGraphicFramePr>
          <p:nvPr>
            <p:ph idx="1"/>
            <p:extLst>
              <p:ext uri="{D42A27DB-BD31-4B8C-83A1-F6EECF244321}">
                <p14:modId xmlns:p14="http://schemas.microsoft.com/office/powerpoint/2010/main" val="3692711222"/>
              </p:ext>
            </p:extLst>
          </p:nvPr>
        </p:nvGraphicFramePr>
        <p:xfrm>
          <a:off x="642938" y="858445"/>
          <a:ext cx="10906125" cy="39612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1009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BBA76128-9757-4F33-A428-BBE1F79BFA59}"/>
              </a:ext>
            </a:extLst>
          </p:cNvPr>
          <p:cNvSpPr>
            <a:spLocks noGrp="1"/>
          </p:cNvSpPr>
          <p:nvPr>
            <p:ph type="title"/>
          </p:nvPr>
        </p:nvSpPr>
        <p:spPr>
          <a:xfrm>
            <a:off x="771148" y="1037967"/>
            <a:ext cx="3054091" cy="4709131"/>
          </a:xfrm>
        </p:spPr>
        <p:txBody>
          <a:bodyPr anchor="ctr">
            <a:normAutofit/>
          </a:bodyPr>
          <a:lstStyle/>
          <a:p>
            <a:r>
              <a:rPr lang="en-GB" sz="3100">
                <a:solidFill>
                  <a:srgbClr val="FFFEFF"/>
                </a:solidFill>
              </a:rPr>
              <a:t>Staff contingency Arrangements</a:t>
            </a:r>
          </a:p>
        </p:txBody>
      </p:sp>
      <p:sp>
        <p:nvSpPr>
          <p:cNvPr id="3" name="Content Placeholder 2">
            <a:extLst>
              <a:ext uri="{FF2B5EF4-FFF2-40B4-BE49-F238E27FC236}">
                <a16:creationId xmlns:a16="http://schemas.microsoft.com/office/drawing/2014/main" id="{495BB09E-BEE1-4BAC-AB3E-62D3AFC65C6A}"/>
              </a:ext>
            </a:extLst>
          </p:cNvPr>
          <p:cNvSpPr>
            <a:spLocks noGrp="1"/>
          </p:cNvSpPr>
          <p:nvPr>
            <p:ph idx="1"/>
          </p:nvPr>
        </p:nvSpPr>
        <p:spPr>
          <a:xfrm>
            <a:off x="4534935" y="1037968"/>
            <a:ext cx="6725899" cy="4820832"/>
          </a:xfrm>
        </p:spPr>
        <p:txBody>
          <a:bodyPr>
            <a:normAutofit/>
          </a:bodyPr>
          <a:lstStyle/>
          <a:p>
            <a:pPr marL="305435" indent="-305435"/>
            <a:r>
              <a:rPr lang="en-GB" sz="1600" dirty="0">
                <a:latin typeface="Calibri"/>
                <a:cs typeface="Calibri"/>
              </a:rPr>
              <a:t>We have a large staff group across both homes who operate under the same ethos and methods of working. Whilst, for continuity of staff for the young people and keyworker sessions, we prefer to have the staff named at each home, it is possible for them to be able to work at both homes when necessary.</a:t>
            </a:r>
          </a:p>
          <a:p>
            <a:pPr marL="305435" indent="-305435"/>
            <a:r>
              <a:rPr lang="en-GB" sz="1600" dirty="0">
                <a:latin typeface="Calibri"/>
                <a:cs typeface="Calibri"/>
              </a:rPr>
              <a:t>We have also recruited a number of 'bank staff' that can be used when there is a shortage of staff.</a:t>
            </a:r>
          </a:p>
          <a:p>
            <a:pPr marL="305435" indent="-305435"/>
            <a:endParaRPr lang="en-GB"/>
          </a:p>
        </p:txBody>
      </p:sp>
    </p:spTree>
    <p:extLst>
      <p:ext uri="{BB962C8B-B14F-4D97-AF65-F5344CB8AC3E}">
        <p14:creationId xmlns:p14="http://schemas.microsoft.com/office/powerpoint/2010/main" val="12193757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F4358-C5C2-4B7C-B211-669AAFF7A2B1}"/>
              </a:ext>
            </a:extLst>
          </p:cNvPr>
          <p:cNvSpPr>
            <a:spLocks noGrp="1"/>
          </p:cNvSpPr>
          <p:nvPr>
            <p:ph type="title"/>
          </p:nvPr>
        </p:nvSpPr>
        <p:spPr>
          <a:xfrm>
            <a:off x="581192" y="702156"/>
            <a:ext cx="11029616" cy="1188720"/>
          </a:xfrm>
        </p:spPr>
        <p:txBody>
          <a:bodyPr>
            <a:normAutofit/>
          </a:bodyPr>
          <a:lstStyle/>
          <a:p>
            <a:r>
              <a:rPr lang="en-GB" sz="3700"/>
              <a:t>Management development and succession planning</a:t>
            </a:r>
          </a:p>
        </p:txBody>
      </p:sp>
      <p:graphicFrame>
        <p:nvGraphicFramePr>
          <p:cNvPr id="17" name="Content Placeholder 2">
            <a:extLst>
              <a:ext uri="{FF2B5EF4-FFF2-40B4-BE49-F238E27FC236}">
                <a16:creationId xmlns:a16="http://schemas.microsoft.com/office/drawing/2014/main" id="{1D6782DC-1543-4BA5-92DF-2C04152F00C3}"/>
              </a:ext>
            </a:extLst>
          </p:cNvPr>
          <p:cNvGraphicFramePr>
            <a:graphicFrameLocks noGrp="1"/>
          </p:cNvGraphicFramePr>
          <p:nvPr>
            <p:ph idx="1"/>
            <p:extLst>
              <p:ext uri="{D42A27DB-BD31-4B8C-83A1-F6EECF244321}">
                <p14:modId xmlns:p14="http://schemas.microsoft.com/office/powerpoint/2010/main" val="2022138120"/>
              </p:ext>
            </p:extLst>
          </p:nvPr>
        </p:nvGraphicFramePr>
        <p:xfrm>
          <a:off x="581025" y="2341563"/>
          <a:ext cx="11029950" cy="38142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01530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7E606-3A23-4067-822D-1F58B0E0B6E5}"/>
              </a:ext>
            </a:extLst>
          </p:cNvPr>
          <p:cNvSpPr>
            <a:spLocks noGrp="1"/>
          </p:cNvSpPr>
          <p:nvPr>
            <p:ph type="title"/>
          </p:nvPr>
        </p:nvSpPr>
        <p:spPr>
          <a:xfrm>
            <a:off x="581192" y="702157"/>
            <a:ext cx="11029616" cy="531840"/>
          </a:xfrm>
        </p:spPr>
        <p:txBody>
          <a:bodyPr>
            <a:normAutofit fontScale="90000"/>
          </a:bodyPr>
          <a:lstStyle/>
          <a:p>
            <a:r>
              <a:rPr lang="en-GB"/>
              <a:t>Index</a:t>
            </a:r>
          </a:p>
        </p:txBody>
      </p:sp>
      <p:graphicFrame>
        <p:nvGraphicFramePr>
          <p:cNvPr id="4" name="Table 4">
            <a:extLst>
              <a:ext uri="{FF2B5EF4-FFF2-40B4-BE49-F238E27FC236}">
                <a16:creationId xmlns:a16="http://schemas.microsoft.com/office/drawing/2014/main" id="{5940EDC0-42EA-4EB1-BCF9-D0C85DDB3DEA}"/>
              </a:ext>
            </a:extLst>
          </p:cNvPr>
          <p:cNvGraphicFramePr>
            <a:graphicFrameLocks noGrp="1"/>
          </p:cNvGraphicFramePr>
          <p:nvPr>
            <p:ph idx="1"/>
            <p:extLst>
              <p:ext uri="{D42A27DB-BD31-4B8C-83A1-F6EECF244321}">
                <p14:modId xmlns:p14="http://schemas.microsoft.com/office/powerpoint/2010/main" val="2493795256"/>
              </p:ext>
            </p:extLst>
          </p:nvPr>
        </p:nvGraphicFramePr>
        <p:xfrm>
          <a:off x="723733" y="1338957"/>
          <a:ext cx="11029950" cy="4874139"/>
        </p:xfrm>
        <a:graphic>
          <a:graphicData uri="http://schemas.openxmlformats.org/drawingml/2006/table">
            <a:tbl>
              <a:tblPr firstRow="1" bandRow="1">
                <a:tableStyleId>{5C22544A-7EE6-4342-B048-85BDC9FD1C3A}</a:tableStyleId>
              </a:tblPr>
              <a:tblGrid>
                <a:gridCol w="2100031">
                  <a:extLst>
                    <a:ext uri="{9D8B030D-6E8A-4147-A177-3AD203B41FA5}">
                      <a16:colId xmlns:a16="http://schemas.microsoft.com/office/drawing/2014/main" val="69302144"/>
                    </a:ext>
                  </a:extLst>
                </a:gridCol>
                <a:gridCol w="8929919">
                  <a:extLst>
                    <a:ext uri="{9D8B030D-6E8A-4147-A177-3AD203B41FA5}">
                      <a16:colId xmlns:a16="http://schemas.microsoft.com/office/drawing/2014/main" val="3790701453"/>
                    </a:ext>
                  </a:extLst>
                </a:gridCol>
              </a:tblGrid>
              <a:tr h="374934">
                <a:tc>
                  <a:txBody>
                    <a:bodyPr/>
                    <a:lstStyle/>
                    <a:p>
                      <a:r>
                        <a:rPr lang="en-GB" dirty="0"/>
                        <a:t>Page Number</a:t>
                      </a:r>
                    </a:p>
                  </a:txBody>
                  <a:tcPr/>
                </a:tc>
                <a:tc>
                  <a:txBody>
                    <a:bodyPr/>
                    <a:lstStyle/>
                    <a:p>
                      <a:r>
                        <a:rPr lang="en-GB" dirty="0"/>
                        <a:t>Section Title</a:t>
                      </a:r>
                    </a:p>
                  </a:txBody>
                  <a:tcPr/>
                </a:tc>
                <a:extLst>
                  <a:ext uri="{0D108BD9-81ED-4DB2-BD59-A6C34878D82A}">
                    <a16:rowId xmlns:a16="http://schemas.microsoft.com/office/drawing/2014/main" val="3955429886"/>
                  </a:ext>
                </a:extLst>
              </a:tr>
              <a:tr h="374934">
                <a:tc>
                  <a:txBody>
                    <a:bodyPr/>
                    <a:lstStyle/>
                    <a:p>
                      <a:r>
                        <a:rPr lang="en-GB" sz="1400" dirty="0"/>
                        <a:t>2</a:t>
                      </a:r>
                    </a:p>
                  </a:txBody>
                  <a:tcPr/>
                </a:tc>
                <a:tc>
                  <a:txBody>
                    <a:bodyPr/>
                    <a:lstStyle/>
                    <a:p>
                      <a:r>
                        <a:rPr lang="en-GB" sz="1600" dirty="0">
                          <a:latin typeface="Calibri"/>
                        </a:rPr>
                        <a:t>Index</a:t>
                      </a:r>
                    </a:p>
                  </a:txBody>
                  <a:tcPr/>
                </a:tc>
                <a:extLst>
                  <a:ext uri="{0D108BD9-81ED-4DB2-BD59-A6C34878D82A}">
                    <a16:rowId xmlns:a16="http://schemas.microsoft.com/office/drawing/2014/main" val="386691267"/>
                  </a:ext>
                </a:extLst>
              </a:tr>
              <a:tr h="374934">
                <a:tc>
                  <a:txBody>
                    <a:bodyPr/>
                    <a:lstStyle/>
                    <a:p>
                      <a:r>
                        <a:rPr lang="en-GB" sz="1400" dirty="0"/>
                        <a:t>3</a:t>
                      </a:r>
                    </a:p>
                  </a:txBody>
                  <a:tcPr/>
                </a:tc>
                <a:tc>
                  <a:txBody>
                    <a:bodyPr/>
                    <a:lstStyle/>
                    <a:p>
                      <a:r>
                        <a:rPr lang="en-GB" sz="1600" dirty="0">
                          <a:latin typeface="Calibri"/>
                        </a:rPr>
                        <a:t>Introduction</a:t>
                      </a:r>
                    </a:p>
                  </a:txBody>
                  <a:tcPr/>
                </a:tc>
                <a:extLst>
                  <a:ext uri="{0D108BD9-81ED-4DB2-BD59-A6C34878D82A}">
                    <a16:rowId xmlns:a16="http://schemas.microsoft.com/office/drawing/2014/main" val="614675275"/>
                  </a:ext>
                </a:extLst>
              </a:tr>
              <a:tr h="374934">
                <a:tc>
                  <a:txBody>
                    <a:bodyPr/>
                    <a:lstStyle/>
                    <a:p>
                      <a:r>
                        <a:rPr lang="en-GB" sz="1400" dirty="0"/>
                        <a:t>4</a:t>
                      </a:r>
                    </a:p>
                  </a:txBody>
                  <a:tcPr/>
                </a:tc>
                <a:tc>
                  <a:txBody>
                    <a:bodyPr/>
                    <a:lstStyle/>
                    <a:p>
                      <a:r>
                        <a:rPr lang="en-GB" sz="1600" dirty="0">
                          <a:latin typeface="Calibri"/>
                        </a:rPr>
                        <a:t>Management and Staffing Structure</a:t>
                      </a:r>
                    </a:p>
                  </a:txBody>
                  <a:tcPr/>
                </a:tc>
                <a:extLst>
                  <a:ext uri="{0D108BD9-81ED-4DB2-BD59-A6C34878D82A}">
                    <a16:rowId xmlns:a16="http://schemas.microsoft.com/office/drawing/2014/main" val="2797796315"/>
                  </a:ext>
                </a:extLst>
              </a:tr>
              <a:tr h="374933">
                <a:tc>
                  <a:txBody>
                    <a:bodyPr/>
                    <a:lstStyle/>
                    <a:p>
                      <a:r>
                        <a:rPr lang="en-GB" sz="1400" dirty="0"/>
                        <a:t>5</a:t>
                      </a:r>
                    </a:p>
                  </a:txBody>
                  <a:tcPr/>
                </a:tc>
                <a:tc>
                  <a:txBody>
                    <a:bodyPr/>
                    <a:lstStyle/>
                    <a:p>
                      <a:r>
                        <a:rPr lang="en-GB" sz="1600" dirty="0">
                          <a:latin typeface="Calibri"/>
                        </a:rPr>
                        <a:t>Multi-disciplinary Team</a:t>
                      </a:r>
                    </a:p>
                  </a:txBody>
                  <a:tcPr/>
                </a:tc>
                <a:extLst>
                  <a:ext uri="{0D108BD9-81ED-4DB2-BD59-A6C34878D82A}">
                    <a16:rowId xmlns:a16="http://schemas.microsoft.com/office/drawing/2014/main" val="789803491"/>
                  </a:ext>
                </a:extLst>
              </a:tr>
              <a:tr h="374934">
                <a:tc>
                  <a:txBody>
                    <a:bodyPr/>
                    <a:lstStyle/>
                    <a:p>
                      <a:r>
                        <a:rPr lang="en-GB" sz="1400" dirty="0"/>
                        <a:t>6</a:t>
                      </a:r>
                    </a:p>
                  </a:txBody>
                  <a:tcPr/>
                </a:tc>
                <a:tc>
                  <a:txBody>
                    <a:bodyPr/>
                    <a:lstStyle/>
                    <a:p>
                      <a:r>
                        <a:rPr lang="en-GB" sz="1600" dirty="0">
                          <a:latin typeface="Calibri"/>
                        </a:rPr>
                        <a:t>Recruitment and Selection</a:t>
                      </a:r>
                    </a:p>
                  </a:txBody>
                  <a:tcPr/>
                </a:tc>
                <a:extLst>
                  <a:ext uri="{0D108BD9-81ED-4DB2-BD59-A6C34878D82A}">
                    <a16:rowId xmlns:a16="http://schemas.microsoft.com/office/drawing/2014/main" val="892356135"/>
                  </a:ext>
                </a:extLst>
              </a:tr>
              <a:tr h="374933">
                <a:tc>
                  <a:txBody>
                    <a:bodyPr/>
                    <a:lstStyle/>
                    <a:p>
                      <a:pPr lvl="0">
                        <a:buNone/>
                      </a:pPr>
                      <a:r>
                        <a:rPr lang="en-GB" sz="1400" dirty="0"/>
                        <a:t>7</a:t>
                      </a:r>
                    </a:p>
                  </a:txBody>
                  <a:tcPr/>
                </a:tc>
                <a:tc>
                  <a:txBody>
                    <a:bodyPr/>
                    <a:lstStyle/>
                    <a:p>
                      <a:pPr lvl="0">
                        <a:buNone/>
                      </a:pPr>
                      <a:r>
                        <a:rPr lang="en-GB" sz="1600" dirty="0">
                          <a:latin typeface="Calibri"/>
                        </a:rPr>
                        <a:t>Staff Skill Base and Qualifications</a:t>
                      </a:r>
                    </a:p>
                  </a:txBody>
                  <a:tcPr/>
                </a:tc>
                <a:extLst>
                  <a:ext uri="{0D108BD9-81ED-4DB2-BD59-A6C34878D82A}">
                    <a16:rowId xmlns:a16="http://schemas.microsoft.com/office/drawing/2014/main" val="2254509392"/>
                  </a:ext>
                </a:extLst>
              </a:tr>
              <a:tr h="374934">
                <a:tc>
                  <a:txBody>
                    <a:bodyPr/>
                    <a:lstStyle/>
                    <a:p>
                      <a:r>
                        <a:rPr lang="en-GB" sz="1400" dirty="0"/>
                        <a:t>8</a:t>
                      </a:r>
                    </a:p>
                  </a:txBody>
                  <a:tcPr/>
                </a:tc>
                <a:tc>
                  <a:txBody>
                    <a:bodyPr/>
                    <a:lstStyle/>
                    <a:p>
                      <a:r>
                        <a:rPr lang="en-GB" sz="1600" dirty="0">
                          <a:latin typeface="Calibri"/>
                        </a:rPr>
                        <a:t>Induction Programme</a:t>
                      </a:r>
                    </a:p>
                  </a:txBody>
                  <a:tcPr/>
                </a:tc>
                <a:extLst>
                  <a:ext uri="{0D108BD9-81ED-4DB2-BD59-A6C34878D82A}">
                    <a16:rowId xmlns:a16="http://schemas.microsoft.com/office/drawing/2014/main" val="1470827688"/>
                  </a:ext>
                </a:extLst>
              </a:tr>
              <a:tr h="374934">
                <a:tc>
                  <a:txBody>
                    <a:bodyPr/>
                    <a:lstStyle/>
                    <a:p>
                      <a:r>
                        <a:rPr lang="en-GB" sz="1400" dirty="0"/>
                        <a:t>9</a:t>
                      </a:r>
                    </a:p>
                  </a:txBody>
                  <a:tcPr/>
                </a:tc>
                <a:tc>
                  <a:txBody>
                    <a:bodyPr/>
                    <a:lstStyle/>
                    <a:p>
                      <a:r>
                        <a:rPr lang="en-GB" sz="1600" dirty="0">
                          <a:latin typeface="Calibri"/>
                        </a:rPr>
                        <a:t>Mandatory Training</a:t>
                      </a:r>
                    </a:p>
                  </a:txBody>
                  <a:tcPr/>
                </a:tc>
                <a:extLst>
                  <a:ext uri="{0D108BD9-81ED-4DB2-BD59-A6C34878D82A}">
                    <a16:rowId xmlns:a16="http://schemas.microsoft.com/office/drawing/2014/main" val="1282582821"/>
                  </a:ext>
                </a:extLst>
              </a:tr>
              <a:tr h="374934">
                <a:tc>
                  <a:txBody>
                    <a:bodyPr/>
                    <a:lstStyle/>
                    <a:p>
                      <a:r>
                        <a:rPr lang="en-GB" sz="1400" dirty="0"/>
                        <a:t>10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latin typeface="Calibri"/>
                        </a:rPr>
                        <a:t>Training Programme</a:t>
                      </a:r>
                    </a:p>
                  </a:txBody>
                  <a:tcPr/>
                </a:tc>
                <a:extLst>
                  <a:ext uri="{0D108BD9-81ED-4DB2-BD59-A6C34878D82A}">
                    <a16:rowId xmlns:a16="http://schemas.microsoft.com/office/drawing/2014/main" val="3504863951"/>
                  </a:ext>
                </a:extLst>
              </a:tr>
              <a:tr h="374934">
                <a:tc>
                  <a:txBody>
                    <a:bodyPr/>
                    <a:lstStyle/>
                    <a:p>
                      <a:r>
                        <a:rPr lang="en-GB" sz="1400" dirty="0"/>
                        <a:t>11</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latin typeface="Calibri"/>
                        </a:rPr>
                        <a:t>Arrangements for Supervision and Performance Management</a:t>
                      </a:r>
                    </a:p>
                  </a:txBody>
                  <a:tcPr/>
                </a:tc>
                <a:extLst>
                  <a:ext uri="{0D108BD9-81ED-4DB2-BD59-A6C34878D82A}">
                    <a16:rowId xmlns:a16="http://schemas.microsoft.com/office/drawing/2014/main" val="1880142449"/>
                  </a:ext>
                </a:extLst>
              </a:tr>
              <a:tr h="374933">
                <a:tc>
                  <a:txBody>
                    <a:bodyPr/>
                    <a:lstStyle/>
                    <a:p>
                      <a:pPr lvl="0">
                        <a:buNone/>
                      </a:pPr>
                      <a:r>
                        <a:rPr lang="en-GB" sz="1400" dirty="0"/>
                        <a:t>12</a:t>
                      </a:r>
                    </a:p>
                  </a:txBody>
                  <a:tcPr/>
                </a:tc>
                <a:tc>
                  <a:txBody>
                    <a:bodyPr/>
                    <a:lstStyle/>
                    <a:p>
                      <a:pPr marL="0" lvl="0" indent="0" algn="l">
                        <a:lnSpc>
                          <a:spcPct val="100000"/>
                        </a:lnSpc>
                        <a:spcBef>
                          <a:spcPts val="0"/>
                        </a:spcBef>
                        <a:spcAft>
                          <a:spcPts val="0"/>
                        </a:spcAft>
                        <a:buNone/>
                      </a:pPr>
                      <a:r>
                        <a:rPr lang="en-GB" sz="1600" dirty="0">
                          <a:latin typeface="Calibri"/>
                        </a:rPr>
                        <a:t>Staff Contingency Arrangements</a:t>
                      </a:r>
                    </a:p>
                  </a:txBody>
                  <a:tcPr/>
                </a:tc>
                <a:extLst>
                  <a:ext uri="{0D108BD9-81ED-4DB2-BD59-A6C34878D82A}">
                    <a16:rowId xmlns:a16="http://schemas.microsoft.com/office/drawing/2014/main" val="4241752432"/>
                  </a:ext>
                </a:extLst>
              </a:tr>
              <a:tr h="374934">
                <a:tc>
                  <a:txBody>
                    <a:bodyPr/>
                    <a:lstStyle/>
                    <a:p>
                      <a:r>
                        <a:rPr lang="en-GB" sz="1400" dirty="0"/>
                        <a:t>13</a:t>
                      </a:r>
                    </a:p>
                  </a:txBody>
                  <a:tcPr/>
                </a:tc>
                <a:tc>
                  <a:txBody>
                    <a:bodyPr/>
                    <a:lstStyle/>
                    <a:p>
                      <a:r>
                        <a:rPr lang="en-GB" sz="1600" dirty="0">
                          <a:latin typeface="Calibri"/>
                        </a:rPr>
                        <a:t>Management Development and Succession Planning</a:t>
                      </a:r>
                    </a:p>
                  </a:txBody>
                  <a:tcPr/>
                </a:tc>
                <a:extLst>
                  <a:ext uri="{0D108BD9-81ED-4DB2-BD59-A6C34878D82A}">
                    <a16:rowId xmlns:a16="http://schemas.microsoft.com/office/drawing/2014/main" val="573458950"/>
                  </a:ext>
                </a:extLst>
              </a:tr>
            </a:tbl>
          </a:graphicData>
        </a:graphic>
      </p:graphicFrame>
    </p:spTree>
    <p:extLst>
      <p:ext uri="{BB962C8B-B14F-4D97-AF65-F5344CB8AC3E}">
        <p14:creationId xmlns:p14="http://schemas.microsoft.com/office/powerpoint/2010/main" val="1789596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98000"/>
                <a:satMod val="110000"/>
                <a:lumMod val="86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solidFill>
            <a:srgbClr val="4653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517018B-FAC6-4A9E-9540-7DB0BDBEA1DC}"/>
              </a:ext>
            </a:extLst>
          </p:cNvPr>
          <p:cNvSpPr>
            <a:spLocks noGrp="1"/>
          </p:cNvSpPr>
          <p:nvPr>
            <p:ph type="title"/>
          </p:nvPr>
        </p:nvSpPr>
        <p:spPr>
          <a:xfrm>
            <a:off x="959157" y="1113764"/>
            <a:ext cx="3269749" cy="4624327"/>
          </a:xfrm>
        </p:spPr>
        <p:txBody>
          <a:bodyPr anchor="ctr">
            <a:normAutofit/>
          </a:bodyPr>
          <a:lstStyle/>
          <a:p>
            <a:r>
              <a:rPr lang="en-GB" sz="3700">
                <a:solidFill>
                  <a:srgbClr val="FFFFFF"/>
                </a:solidFill>
              </a:rPr>
              <a:t>Introduction</a:t>
            </a:r>
            <a:endParaRPr lang="en-US" sz="3700">
              <a:solidFill>
                <a:srgbClr val="FFFFFF"/>
              </a:solidFill>
            </a:endParaRPr>
          </a:p>
        </p:txBody>
      </p:sp>
      <p:sp>
        <p:nvSpPr>
          <p:cNvPr id="3" name="Content Placeholder 2">
            <a:extLst>
              <a:ext uri="{FF2B5EF4-FFF2-40B4-BE49-F238E27FC236}">
                <a16:creationId xmlns:a16="http://schemas.microsoft.com/office/drawing/2014/main" id="{33830BEA-567F-4400-A865-3940FE1492C2}"/>
              </a:ext>
            </a:extLst>
          </p:cNvPr>
          <p:cNvSpPr>
            <a:spLocks noGrp="1"/>
          </p:cNvSpPr>
          <p:nvPr>
            <p:ph idx="1"/>
          </p:nvPr>
        </p:nvSpPr>
        <p:spPr>
          <a:xfrm>
            <a:off x="5155905" y="1113764"/>
            <a:ext cx="6108179" cy="4624327"/>
          </a:xfrm>
        </p:spPr>
        <p:txBody>
          <a:bodyPr vert="horz" lIns="91440" tIns="45720" rIns="91440" bIns="45720" rtlCol="0" anchor="ctr">
            <a:noAutofit/>
          </a:bodyPr>
          <a:lstStyle/>
          <a:p>
            <a:pPr marL="0" indent="0">
              <a:lnSpc>
                <a:spcPct val="110000"/>
              </a:lnSpc>
              <a:spcBef>
                <a:spcPts val="0"/>
              </a:spcBef>
              <a:buNone/>
            </a:pPr>
            <a:r>
              <a:rPr lang="en-GB" sz="1600" dirty="0">
                <a:latin typeface="Calibri"/>
                <a:ea typeface="+mn-lt"/>
                <a:cs typeface="+mn-lt"/>
              </a:rPr>
              <a:t>This Workforce Development Plan has been developed to ensure that KITES Children’s Services always has the optimum number of workers in our homes and school, with the right up to date knowledge and skills in place. </a:t>
            </a:r>
            <a:endParaRPr lang="en-US" sz="1600">
              <a:latin typeface="Calibri"/>
              <a:ea typeface="+mn-lt"/>
              <a:cs typeface="+mn-lt"/>
            </a:endParaRPr>
          </a:p>
          <a:p>
            <a:pPr marL="0" indent="0">
              <a:lnSpc>
                <a:spcPct val="110000"/>
              </a:lnSpc>
              <a:spcBef>
                <a:spcPts val="0"/>
              </a:spcBef>
              <a:buNone/>
            </a:pPr>
            <a:r>
              <a:rPr lang="en-GB" sz="1600" dirty="0">
                <a:latin typeface="Calibri"/>
                <a:ea typeface="+mn-lt"/>
                <a:cs typeface="+mn-lt"/>
              </a:rPr>
              <a:t>The main purpose of this Workforce Development Plan is: </a:t>
            </a:r>
          </a:p>
          <a:p>
            <a:pPr marL="285750" indent="-285750">
              <a:lnSpc>
                <a:spcPct val="110000"/>
              </a:lnSpc>
              <a:spcBef>
                <a:spcPts val="0"/>
              </a:spcBef>
              <a:buFont typeface="Arial,Sans-Serif" panose="05020102010507070707" pitchFamily="18" charset="2"/>
              <a:buChar char="•"/>
            </a:pPr>
            <a:r>
              <a:rPr lang="en-GB" sz="1600" dirty="0">
                <a:latin typeface="Calibri"/>
                <a:ea typeface="+mn-lt"/>
                <a:cs typeface="+mn-lt"/>
              </a:rPr>
              <a:t>To set out the staff requirements and criteria for in respect of each home and school.</a:t>
            </a:r>
          </a:p>
          <a:p>
            <a:pPr marL="285750" indent="-285750">
              <a:lnSpc>
                <a:spcPct val="110000"/>
              </a:lnSpc>
              <a:spcBef>
                <a:spcPts val="0"/>
              </a:spcBef>
              <a:buFont typeface="Arial,Sans-Serif" panose="05020102010507070707" pitchFamily="18" charset="2"/>
              <a:buChar char="•"/>
            </a:pPr>
            <a:r>
              <a:rPr lang="en-GB" sz="1600" dirty="0">
                <a:latin typeface="Calibri"/>
                <a:ea typeface="+mn-lt"/>
                <a:cs typeface="+mn-lt"/>
              </a:rPr>
              <a:t>To ensure business continuity plans are not undermined by the failure to retain or recruit key staff.</a:t>
            </a:r>
          </a:p>
          <a:p>
            <a:pPr marL="285750" indent="-285750">
              <a:lnSpc>
                <a:spcPct val="110000"/>
              </a:lnSpc>
              <a:spcBef>
                <a:spcPts val="0"/>
              </a:spcBef>
              <a:buFont typeface="Arial,Sans-Serif" panose="05020102010507070707" pitchFamily="18" charset="2"/>
              <a:buChar char="•"/>
            </a:pPr>
            <a:r>
              <a:rPr lang="en-GB" sz="1600" dirty="0">
                <a:latin typeface="Calibri"/>
                <a:ea typeface="+mn-lt"/>
                <a:cs typeface="+mn-lt"/>
              </a:rPr>
              <a:t>To anticipate the problems of potential excesses or deficits in employee numbers and plan to minimise the impact on business effectiveness.</a:t>
            </a:r>
          </a:p>
          <a:p>
            <a:pPr marL="285750" indent="-285750">
              <a:lnSpc>
                <a:spcPct val="110000"/>
              </a:lnSpc>
              <a:spcBef>
                <a:spcPts val="0"/>
              </a:spcBef>
              <a:buFont typeface="Arial,Sans-Serif" panose="05020102010507070707" pitchFamily="18" charset="2"/>
              <a:buChar char="•"/>
            </a:pPr>
            <a:r>
              <a:rPr lang="en-GB" sz="1600" dirty="0">
                <a:latin typeface="Calibri"/>
                <a:ea typeface="+mn-lt"/>
                <a:cs typeface="+mn-lt"/>
              </a:rPr>
              <a:t>Set out the offering regarding its workforce development, training, and support.</a:t>
            </a:r>
          </a:p>
          <a:p>
            <a:pPr marL="285750" indent="-285750">
              <a:lnSpc>
                <a:spcPct val="110000"/>
              </a:lnSpc>
              <a:spcBef>
                <a:spcPts val="0"/>
              </a:spcBef>
              <a:buFont typeface="Arial,Sans-Serif" panose="05020102010507070707" pitchFamily="18" charset="2"/>
              <a:buChar char="•"/>
            </a:pPr>
            <a:r>
              <a:rPr lang="en-GB" sz="1600" dirty="0">
                <a:latin typeface="Calibri"/>
                <a:ea typeface="+mn-lt"/>
                <a:cs typeface="+mn-lt"/>
              </a:rPr>
              <a:t>Ensure the organisation takes actions to always ensure it has the workforce it needs.</a:t>
            </a:r>
            <a:endParaRPr lang="en-GB" sz="1600">
              <a:latin typeface="Calibri"/>
              <a:cs typeface="Calibri"/>
            </a:endParaRPr>
          </a:p>
        </p:txBody>
      </p:sp>
    </p:spTree>
    <p:extLst>
      <p:ext uri="{BB962C8B-B14F-4D97-AF65-F5344CB8AC3E}">
        <p14:creationId xmlns:p14="http://schemas.microsoft.com/office/powerpoint/2010/main" val="383595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8DAA5-29D5-4FCF-BD18-807B17801A2D}"/>
              </a:ext>
            </a:extLst>
          </p:cNvPr>
          <p:cNvSpPr>
            <a:spLocks noGrp="1"/>
          </p:cNvSpPr>
          <p:nvPr>
            <p:ph type="title"/>
          </p:nvPr>
        </p:nvSpPr>
        <p:spPr>
          <a:xfrm>
            <a:off x="581192" y="702156"/>
            <a:ext cx="11029616" cy="647250"/>
          </a:xfrm>
        </p:spPr>
        <p:txBody>
          <a:bodyPr>
            <a:normAutofit fontScale="90000"/>
          </a:bodyPr>
          <a:lstStyle/>
          <a:p>
            <a:r>
              <a:rPr lang="en-GB"/>
              <a:t>Management and Staffing Structure</a:t>
            </a:r>
          </a:p>
        </p:txBody>
      </p:sp>
      <p:pic>
        <p:nvPicPr>
          <p:cNvPr id="5" name="Picture 5" descr="Diagram&#10;&#10;Description automatically generated">
            <a:extLst>
              <a:ext uri="{FF2B5EF4-FFF2-40B4-BE49-F238E27FC236}">
                <a16:creationId xmlns:a16="http://schemas.microsoft.com/office/drawing/2014/main" id="{27ECC439-78A0-4376-8749-755218F2B02A}"/>
              </a:ext>
            </a:extLst>
          </p:cNvPr>
          <p:cNvPicPr>
            <a:picLocks noGrp="1" noChangeAspect="1"/>
          </p:cNvPicPr>
          <p:nvPr>
            <p:ph idx="1"/>
          </p:nvPr>
        </p:nvPicPr>
        <p:blipFill>
          <a:blip r:embed="rId2"/>
          <a:stretch>
            <a:fillRect/>
          </a:stretch>
        </p:blipFill>
        <p:spPr>
          <a:xfrm>
            <a:off x="678089" y="1543512"/>
            <a:ext cx="11160791" cy="5255706"/>
          </a:xfrm>
        </p:spPr>
      </p:pic>
    </p:spTree>
    <p:extLst>
      <p:ext uri="{BB962C8B-B14F-4D97-AF65-F5344CB8AC3E}">
        <p14:creationId xmlns:p14="http://schemas.microsoft.com/office/powerpoint/2010/main" val="812135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747F1-0745-4E78-8955-74D814B8EAD9}"/>
              </a:ext>
            </a:extLst>
          </p:cNvPr>
          <p:cNvSpPr>
            <a:spLocks noGrp="1"/>
          </p:cNvSpPr>
          <p:nvPr>
            <p:ph type="title"/>
          </p:nvPr>
        </p:nvSpPr>
        <p:spPr>
          <a:xfrm>
            <a:off x="581192" y="702157"/>
            <a:ext cx="11029616" cy="638372"/>
          </a:xfrm>
        </p:spPr>
        <p:txBody>
          <a:bodyPr>
            <a:normAutofit fontScale="90000"/>
          </a:bodyPr>
          <a:lstStyle/>
          <a:p>
            <a:r>
              <a:rPr lang="en-GB"/>
              <a:t>Multi-disciplinary Team</a:t>
            </a:r>
          </a:p>
        </p:txBody>
      </p:sp>
      <p:sp>
        <p:nvSpPr>
          <p:cNvPr id="3" name="Content Placeholder 2">
            <a:extLst>
              <a:ext uri="{FF2B5EF4-FFF2-40B4-BE49-F238E27FC236}">
                <a16:creationId xmlns:a16="http://schemas.microsoft.com/office/drawing/2014/main" id="{56F2C819-4E4B-4334-8B84-D7FDD7DB2534}"/>
              </a:ext>
            </a:extLst>
          </p:cNvPr>
          <p:cNvSpPr>
            <a:spLocks noGrp="1"/>
          </p:cNvSpPr>
          <p:nvPr>
            <p:ph idx="1"/>
          </p:nvPr>
        </p:nvSpPr>
        <p:spPr>
          <a:xfrm>
            <a:off x="581192" y="2364926"/>
            <a:ext cx="11029615" cy="3610424"/>
          </a:xfrm>
        </p:spPr>
        <p:txBody>
          <a:bodyPr>
            <a:normAutofit fontScale="92500" lnSpcReduction="10000"/>
          </a:bodyPr>
          <a:lstStyle/>
          <a:p>
            <a:pPr marL="305435" indent="-305435"/>
            <a:r>
              <a:rPr lang="en-GB" sz="1400" dirty="0">
                <a:effectLst/>
                <a:latin typeface="Calibri"/>
                <a:ea typeface="Calibri" panose="020F0502020204030204" pitchFamily="34" charset="0"/>
                <a:cs typeface="Times New Roman"/>
              </a:rPr>
              <a:t>The services benefit from the provision of a multi-disciplinary team of professionals who support the young people with therapeutic input and support </a:t>
            </a:r>
            <a:r>
              <a:rPr lang="en-GB" sz="1400" dirty="0">
                <a:latin typeface="Calibri"/>
                <a:ea typeface="Calibri" panose="020F0502020204030204" pitchFamily="34" charset="0"/>
                <a:cs typeface="Times New Roman"/>
              </a:rPr>
              <a:t>the staff </a:t>
            </a:r>
            <a:r>
              <a:rPr lang="en-GB" sz="1400" dirty="0">
                <a:effectLst/>
                <a:latin typeface="Calibri"/>
                <a:ea typeface="Calibri" panose="020F0502020204030204" pitchFamily="34" charset="0"/>
                <a:cs typeface="Times New Roman"/>
              </a:rPr>
              <a:t>with strategies for supporting the young people.</a:t>
            </a:r>
            <a:r>
              <a:rPr lang="en-GB" sz="1400" dirty="0">
                <a:latin typeface="Calibri"/>
                <a:ea typeface="Calibri" panose="020F0502020204030204" pitchFamily="34" charset="0"/>
                <a:cs typeface="Times New Roman"/>
              </a:rPr>
              <a:t> </a:t>
            </a:r>
            <a:endParaRPr lang="en-US" sz="1400" dirty="0">
              <a:latin typeface="Calibri"/>
              <a:ea typeface="+mn-lt"/>
              <a:cs typeface="+mn-lt"/>
            </a:endParaRPr>
          </a:p>
          <a:p>
            <a:pPr marL="305435" indent="-305435"/>
            <a:r>
              <a:rPr lang="en-GB" sz="1400" b="1" dirty="0">
                <a:latin typeface="Calibri"/>
                <a:ea typeface="+mn-lt"/>
                <a:cs typeface="+mn-lt"/>
              </a:rPr>
              <a:t>Our team </a:t>
            </a:r>
            <a:r>
              <a:rPr lang="en-GB" sz="1400" dirty="0">
                <a:latin typeface="Calibri"/>
                <a:ea typeface="+mn-lt"/>
                <a:cs typeface="+mn-lt"/>
              </a:rPr>
              <a:t>is comprised of highly trained and experienced residential, therapeutic and educational practitioners, working together to provide an integrated and diverse programme of assessment and intervention designed to promote and enable the development of pro-social attitudes and behaviours, interpersonal and independence skills and other attributes key to maturation and life quality.</a:t>
            </a:r>
            <a:endParaRPr lang="en-US" sz="1400" dirty="0">
              <a:latin typeface="Calibri"/>
              <a:cs typeface="Calibri"/>
            </a:endParaRPr>
          </a:p>
          <a:p>
            <a:pPr marL="305435" indent="-305435"/>
            <a:r>
              <a:rPr lang="en-GB" sz="1400" b="1" dirty="0">
                <a:latin typeface="Calibri"/>
                <a:ea typeface="+mn-lt"/>
                <a:cs typeface="+mn-lt"/>
              </a:rPr>
              <a:t>Our model of intervention </a:t>
            </a:r>
            <a:r>
              <a:rPr lang="en-GB" sz="1400" dirty="0">
                <a:latin typeface="Calibri"/>
                <a:ea typeface="+mn-lt"/>
                <a:cs typeface="+mn-lt"/>
              </a:rPr>
              <a:t>centres on the G.E.T. I.T. framework, which is a contemporary, research led approach designed to ensure that treatment plans are continually relevant to the young person's individual needs and development:</a:t>
            </a:r>
            <a:endParaRPr lang="en-GB" sz="1400" dirty="0">
              <a:latin typeface="Calibri"/>
              <a:cs typeface="Calibri"/>
            </a:endParaRPr>
          </a:p>
          <a:p>
            <a:pPr marL="305435" indent="-305435"/>
            <a:r>
              <a:rPr lang="en-GB" sz="1400" dirty="0">
                <a:latin typeface="Calibri"/>
                <a:cs typeface="Calibri"/>
              </a:rPr>
              <a:t>The G.E.T. I.T Approach</a:t>
            </a:r>
            <a:endParaRPr lang="en-GB" sz="1400" dirty="0">
              <a:latin typeface="Calibri"/>
              <a:ea typeface="+mn-lt"/>
              <a:cs typeface="Calibri"/>
            </a:endParaRPr>
          </a:p>
          <a:p>
            <a:pPr marL="629920" lvl="1" indent="-305435"/>
            <a:r>
              <a:rPr lang="en-GB" sz="1400" b="1" dirty="0">
                <a:latin typeface="Calibri"/>
                <a:ea typeface="+mn-lt"/>
                <a:cs typeface="+mn-lt"/>
              </a:rPr>
              <a:t>G </a:t>
            </a:r>
            <a:r>
              <a:rPr lang="en-GB" sz="1400" dirty="0">
                <a:latin typeface="Calibri"/>
                <a:ea typeface="+mn-lt"/>
                <a:cs typeface="+mn-lt"/>
              </a:rPr>
              <a:t>stands for the Good Lives Model</a:t>
            </a:r>
            <a:endParaRPr lang="en-GB" sz="1400" dirty="0">
              <a:latin typeface="Calibri"/>
              <a:cs typeface="Calibri"/>
            </a:endParaRPr>
          </a:p>
          <a:p>
            <a:pPr marL="629920" lvl="1" indent="-305435"/>
            <a:r>
              <a:rPr lang="en-GB" sz="1400" b="1" dirty="0">
                <a:latin typeface="Calibri"/>
                <a:ea typeface="+mn-lt"/>
                <a:cs typeface="+mn-lt"/>
              </a:rPr>
              <a:t>E </a:t>
            </a:r>
            <a:r>
              <a:rPr lang="en-GB" sz="1400" dirty="0">
                <a:latin typeface="Calibri"/>
                <a:ea typeface="+mn-lt"/>
                <a:cs typeface="+mn-lt"/>
              </a:rPr>
              <a:t>stands for Evaluation of Risk</a:t>
            </a:r>
            <a:endParaRPr lang="en-GB" sz="1400" dirty="0">
              <a:latin typeface="Calibri"/>
              <a:cs typeface="Calibri"/>
            </a:endParaRPr>
          </a:p>
          <a:p>
            <a:pPr marL="629920" lvl="1" indent="-305435"/>
            <a:r>
              <a:rPr lang="en-GB" sz="1400" b="1" dirty="0">
                <a:latin typeface="Calibri"/>
                <a:ea typeface="+mn-lt"/>
                <a:cs typeface="+mn-lt"/>
              </a:rPr>
              <a:t>T</a:t>
            </a:r>
            <a:r>
              <a:rPr lang="en-GB" sz="1400" dirty="0">
                <a:latin typeface="Calibri"/>
                <a:ea typeface="+mn-lt"/>
                <a:cs typeface="+mn-lt"/>
              </a:rPr>
              <a:t> stands for the Thrive model of integrated, multi-departmental support and intervention</a:t>
            </a:r>
            <a:endParaRPr lang="en-GB" sz="1400" dirty="0">
              <a:latin typeface="Calibri"/>
              <a:cs typeface="Calibri"/>
            </a:endParaRPr>
          </a:p>
          <a:p>
            <a:pPr marL="629920" lvl="1" indent="-305435"/>
            <a:r>
              <a:rPr lang="en-GB" sz="1400" b="1" dirty="0">
                <a:latin typeface="Calibri"/>
                <a:ea typeface="+mn-lt"/>
                <a:cs typeface="+mn-lt"/>
              </a:rPr>
              <a:t>IT </a:t>
            </a:r>
            <a:r>
              <a:rPr lang="en-GB" sz="1400" dirty="0">
                <a:latin typeface="Calibri"/>
                <a:ea typeface="+mn-lt"/>
                <a:cs typeface="+mn-lt"/>
              </a:rPr>
              <a:t>stands for Integrated Treatment</a:t>
            </a:r>
            <a:endParaRPr lang="en-GB" sz="1400" dirty="0">
              <a:latin typeface="Calibri"/>
              <a:cs typeface="Calibri"/>
            </a:endParaRPr>
          </a:p>
          <a:p>
            <a:pPr marL="305435" indent="-305435"/>
            <a:endParaRPr lang="en-GB" sz="1200">
              <a:effectLst/>
              <a:latin typeface="Calibri" panose="020F0502020204030204" pitchFamily="34" charset="0"/>
              <a:ea typeface="Calibri" panose="020F0502020204030204" pitchFamily="34" charset="0"/>
              <a:cs typeface="Times New Roman" panose="02020603050405020304" pitchFamily="18" charset="0"/>
            </a:endParaRPr>
          </a:p>
          <a:p>
            <a:pPr marL="305435" indent="-305435"/>
            <a:endParaRPr lang="en-GB" sz="1800">
              <a:effectLst/>
              <a:latin typeface="Calibri" panose="020F0502020204030204" pitchFamily="34" charset="0"/>
              <a:ea typeface="Calibri" panose="020F0502020204030204" pitchFamily="34" charset="0"/>
              <a:cs typeface="Times New Roman" panose="02020603050405020304" pitchFamily="18" charset="0"/>
            </a:endParaRPr>
          </a:p>
          <a:p>
            <a:pPr marL="305435" indent="-305435"/>
            <a:endParaRPr lang="en-GB"/>
          </a:p>
        </p:txBody>
      </p:sp>
    </p:spTree>
    <p:extLst>
      <p:ext uri="{BB962C8B-B14F-4D97-AF65-F5344CB8AC3E}">
        <p14:creationId xmlns:p14="http://schemas.microsoft.com/office/powerpoint/2010/main" val="1628814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66F66-B2B5-4053-80FF-8A16968A77DA}"/>
              </a:ext>
            </a:extLst>
          </p:cNvPr>
          <p:cNvSpPr>
            <a:spLocks noGrp="1"/>
          </p:cNvSpPr>
          <p:nvPr>
            <p:ph type="title"/>
          </p:nvPr>
        </p:nvSpPr>
        <p:spPr>
          <a:xfrm>
            <a:off x="581192" y="702156"/>
            <a:ext cx="11029616" cy="1188720"/>
          </a:xfrm>
        </p:spPr>
        <p:txBody>
          <a:bodyPr>
            <a:normAutofit/>
          </a:bodyPr>
          <a:lstStyle/>
          <a:p>
            <a:r>
              <a:rPr lang="en-GB"/>
              <a:t>Recruitment and Selection</a:t>
            </a:r>
          </a:p>
        </p:txBody>
      </p:sp>
      <p:graphicFrame>
        <p:nvGraphicFramePr>
          <p:cNvPr id="6" name="Content Placeholder 2">
            <a:extLst>
              <a:ext uri="{FF2B5EF4-FFF2-40B4-BE49-F238E27FC236}">
                <a16:creationId xmlns:a16="http://schemas.microsoft.com/office/drawing/2014/main" id="{8A334068-D586-41C6-B9C2-D15A53C025C1}"/>
              </a:ext>
            </a:extLst>
          </p:cNvPr>
          <p:cNvGraphicFramePr>
            <a:graphicFrameLocks noGrp="1"/>
          </p:cNvGraphicFramePr>
          <p:nvPr>
            <p:ph idx="1"/>
            <p:extLst>
              <p:ext uri="{D42A27DB-BD31-4B8C-83A1-F6EECF244321}">
                <p14:modId xmlns:p14="http://schemas.microsoft.com/office/powerpoint/2010/main" val="4169331406"/>
              </p:ext>
            </p:extLst>
          </p:nvPr>
        </p:nvGraphicFramePr>
        <p:xfrm>
          <a:off x="581025" y="2341563"/>
          <a:ext cx="11029950" cy="38142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3272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98000"/>
                <a:satMod val="110000"/>
                <a:lumMod val="86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67BBF-917B-4206-AED6-542201C61132}"/>
              </a:ext>
            </a:extLst>
          </p:cNvPr>
          <p:cNvSpPr>
            <a:spLocks noGrp="1"/>
          </p:cNvSpPr>
          <p:nvPr>
            <p:ph type="title"/>
          </p:nvPr>
        </p:nvSpPr>
        <p:spPr>
          <a:xfrm>
            <a:off x="581192" y="702156"/>
            <a:ext cx="11029616" cy="1188720"/>
          </a:xfrm>
        </p:spPr>
        <p:txBody>
          <a:bodyPr>
            <a:normAutofit/>
          </a:bodyPr>
          <a:lstStyle/>
          <a:p>
            <a:r>
              <a:rPr lang="en-GB">
                <a:solidFill>
                  <a:schemeClr val="tx1">
                    <a:lumMod val="85000"/>
                    <a:lumOff val="15000"/>
                  </a:schemeClr>
                </a:solidFill>
              </a:rPr>
              <a:t>Staff Skill Base and Qualifications</a:t>
            </a:r>
          </a:p>
        </p:txBody>
      </p:sp>
      <p:graphicFrame>
        <p:nvGraphicFramePr>
          <p:cNvPr id="14" name="Content Placeholder 4">
            <a:extLst>
              <a:ext uri="{FF2B5EF4-FFF2-40B4-BE49-F238E27FC236}">
                <a16:creationId xmlns:a16="http://schemas.microsoft.com/office/drawing/2014/main" id="{21442DF2-BD46-40A9-A8E0-5A389F8198F4}"/>
              </a:ext>
            </a:extLst>
          </p:cNvPr>
          <p:cNvGraphicFramePr>
            <a:graphicFrameLocks noGrp="1"/>
          </p:cNvGraphicFramePr>
          <p:nvPr>
            <p:ph idx="1"/>
            <p:extLst>
              <p:ext uri="{D42A27DB-BD31-4B8C-83A1-F6EECF244321}">
                <p14:modId xmlns:p14="http://schemas.microsoft.com/office/powerpoint/2010/main" val="1698088807"/>
              </p:ext>
            </p:extLst>
          </p:nvPr>
        </p:nvGraphicFramePr>
        <p:xfrm>
          <a:off x="581025" y="2341563"/>
          <a:ext cx="11029950" cy="38142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75384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352E0-E90C-44CF-9CD0-8FBCC93E6B0C}"/>
              </a:ext>
            </a:extLst>
          </p:cNvPr>
          <p:cNvSpPr>
            <a:spLocks noGrp="1"/>
          </p:cNvSpPr>
          <p:nvPr>
            <p:ph type="title"/>
          </p:nvPr>
        </p:nvSpPr>
        <p:spPr>
          <a:xfrm>
            <a:off x="581192" y="702156"/>
            <a:ext cx="11010566" cy="506964"/>
          </a:xfrm>
        </p:spPr>
        <p:txBody>
          <a:bodyPr>
            <a:normAutofit fontScale="90000"/>
          </a:bodyPr>
          <a:lstStyle/>
          <a:p>
            <a:r>
              <a:rPr lang="en-GB" dirty="0"/>
              <a:t>INDUCTION PrOGRAMME</a:t>
            </a:r>
          </a:p>
        </p:txBody>
      </p:sp>
      <p:graphicFrame>
        <p:nvGraphicFramePr>
          <p:cNvPr id="4" name="Table 4">
            <a:extLst>
              <a:ext uri="{FF2B5EF4-FFF2-40B4-BE49-F238E27FC236}">
                <a16:creationId xmlns:a16="http://schemas.microsoft.com/office/drawing/2014/main" id="{302DF37D-4C5C-4A23-A5D4-99DE84A1B6A1}"/>
              </a:ext>
            </a:extLst>
          </p:cNvPr>
          <p:cNvGraphicFramePr>
            <a:graphicFrameLocks noGrp="1"/>
          </p:cNvGraphicFramePr>
          <p:nvPr>
            <p:ph idx="1"/>
            <p:extLst>
              <p:ext uri="{D42A27DB-BD31-4B8C-83A1-F6EECF244321}">
                <p14:modId xmlns:p14="http://schemas.microsoft.com/office/powerpoint/2010/main" val="3355065591"/>
              </p:ext>
            </p:extLst>
          </p:nvPr>
        </p:nvGraphicFramePr>
        <p:xfrm>
          <a:off x="581025" y="2381250"/>
          <a:ext cx="11015931" cy="4468988"/>
        </p:xfrm>
        <a:graphic>
          <a:graphicData uri="http://schemas.openxmlformats.org/drawingml/2006/table">
            <a:tbl>
              <a:tblPr firstRow="1" bandRow="1">
                <a:tableStyleId>{5C22544A-7EE6-4342-B048-85BDC9FD1C3A}</a:tableStyleId>
              </a:tblPr>
              <a:tblGrid>
                <a:gridCol w="1008527">
                  <a:extLst>
                    <a:ext uri="{9D8B030D-6E8A-4147-A177-3AD203B41FA5}">
                      <a16:colId xmlns:a16="http://schemas.microsoft.com/office/drawing/2014/main" val="1060395569"/>
                    </a:ext>
                  </a:extLst>
                </a:gridCol>
                <a:gridCol w="5437550">
                  <a:extLst>
                    <a:ext uri="{9D8B030D-6E8A-4147-A177-3AD203B41FA5}">
                      <a16:colId xmlns:a16="http://schemas.microsoft.com/office/drawing/2014/main" val="468628938"/>
                    </a:ext>
                  </a:extLst>
                </a:gridCol>
                <a:gridCol w="2483735">
                  <a:extLst>
                    <a:ext uri="{9D8B030D-6E8A-4147-A177-3AD203B41FA5}">
                      <a16:colId xmlns:a16="http://schemas.microsoft.com/office/drawing/2014/main" val="933824065"/>
                    </a:ext>
                  </a:extLst>
                </a:gridCol>
                <a:gridCol w="2086119">
                  <a:extLst>
                    <a:ext uri="{9D8B030D-6E8A-4147-A177-3AD203B41FA5}">
                      <a16:colId xmlns:a16="http://schemas.microsoft.com/office/drawing/2014/main" val="433095813"/>
                    </a:ext>
                  </a:extLst>
                </a:gridCol>
              </a:tblGrid>
              <a:tr h="504264">
                <a:tc>
                  <a:txBody>
                    <a:bodyPr/>
                    <a:lstStyle/>
                    <a:p>
                      <a:r>
                        <a:rPr lang="en-GB" sz="1400" b="1" dirty="0">
                          <a:solidFill>
                            <a:schemeClr val="tx1">
                              <a:lumMod val="95000"/>
                              <a:lumOff val="5000"/>
                            </a:schemeClr>
                          </a:solidFill>
                          <a:latin typeface="Calibri"/>
                        </a:rPr>
                        <a:t>Week 1</a:t>
                      </a:r>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400" b="1" dirty="0">
                          <a:solidFill>
                            <a:schemeClr val="tx1">
                              <a:lumMod val="95000"/>
                              <a:lumOff val="5000"/>
                            </a:schemeClr>
                          </a:solidFill>
                          <a:latin typeface="Calibri"/>
                        </a:rPr>
                        <a:t>Subject</a:t>
                      </a:r>
                    </a:p>
                  </a:txBody>
                  <a:tcPr/>
                </a:tc>
                <a:tc>
                  <a:txBody>
                    <a:bodyPr/>
                    <a:lstStyle/>
                    <a:p>
                      <a:r>
                        <a:rPr lang="en-GB" sz="1400" b="1" dirty="0">
                          <a:solidFill>
                            <a:schemeClr val="tx1">
                              <a:lumMod val="95000"/>
                              <a:lumOff val="5000"/>
                            </a:schemeClr>
                          </a:solidFill>
                          <a:latin typeface="Calibri"/>
                          <a:cs typeface="Calibri"/>
                        </a:rPr>
                        <a:t>Facilitator</a:t>
                      </a:r>
                    </a:p>
                  </a:txBody>
                  <a:tcPr/>
                </a:tc>
                <a:tc>
                  <a:txBody>
                    <a:bodyPr/>
                    <a:lstStyle/>
                    <a:p>
                      <a:r>
                        <a:rPr lang="en-GB" sz="1400" b="1" dirty="0">
                          <a:solidFill>
                            <a:schemeClr val="tx1">
                              <a:lumMod val="95000"/>
                              <a:lumOff val="5000"/>
                            </a:schemeClr>
                          </a:solidFill>
                          <a:latin typeface="Calibri"/>
                          <a:cs typeface="Calibri"/>
                        </a:rPr>
                        <a:t>Location</a:t>
                      </a:r>
                    </a:p>
                  </a:txBody>
                  <a:tcPr/>
                </a:tc>
                <a:extLst>
                  <a:ext uri="{0D108BD9-81ED-4DB2-BD59-A6C34878D82A}">
                    <a16:rowId xmlns:a16="http://schemas.microsoft.com/office/drawing/2014/main" val="221755069"/>
                  </a:ext>
                </a:extLst>
              </a:tr>
              <a:tr h="607218">
                <a:tc>
                  <a:txBody>
                    <a:bodyPr/>
                    <a:lstStyle/>
                    <a:p>
                      <a:pPr lvl="0">
                        <a:buNone/>
                      </a:pPr>
                      <a:r>
                        <a:rPr lang="en-GB" sz="1200" dirty="0">
                          <a:latin typeface="Calibri"/>
                        </a:rPr>
                        <a:t>Day 1</a:t>
                      </a:r>
                    </a:p>
                  </a:txBody>
                  <a:tcPr/>
                </a:tc>
                <a:tc>
                  <a:txBody>
                    <a:bodyPr/>
                    <a:lstStyle/>
                    <a:p>
                      <a:pPr marL="0" marR="0" lvl="0" indent="0" algn="l" rtl="0">
                        <a:lnSpc>
                          <a:spcPct val="100000"/>
                        </a:lnSpc>
                        <a:spcBef>
                          <a:spcPts val="0"/>
                        </a:spcBef>
                        <a:spcAft>
                          <a:spcPts val="0"/>
                        </a:spcAft>
                        <a:buClrTx/>
                        <a:buSzTx/>
                        <a:buFontTx/>
                        <a:buNone/>
                      </a:pPr>
                      <a:r>
                        <a:rPr lang="en-GB" sz="1200" dirty="0">
                          <a:latin typeface="Calibri"/>
                        </a:rPr>
                        <a:t>Welcome and Introduction</a:t>
                      </a:r>
                      <a:endParaRPr lang="en-US" sz="1200" dirty="0">
                        <a:latin typeface="Calibri"/>
                      </a:endParaRPr>
                    </a:p>
                    <a:p>
                      <a:pPr marL="0" marR="0" lvl="0" indent="0" algn="l" rtl="0">
                        <a:lnSpc>
                          <a:spcPct val="100000"/>
                        </a:lnSpc>
                        <a:spcBef>
                          <a:spcPts val="0"/>
                        </a:spcBef>
                        <a:spcAft>
                          <a:spcPts val="0"/>
                        </a:spcAft>
                        <a:buClrTx/>
                        <a:buSzTx/>
                        <a:buFontTx/>
                        <a:buNone/>
                      </a:pPr>
                      <a:r>
                        <a:rPr lang="en-GB" sz="1200" dirty="0">
                          <a:latin typeface="Calibri"/>
                        </a:rPr>
                        <a:t>Wellbeing</a:t>
                      </a:r>
                    </a:p>
                    <a:p>
                      <a:pPr marL="0" marR="0" lvl="0" indent="0" algn="l">
                        <a:lnSpc>
                          <a:spcPct val="100000"/>
                        </a:lnSpc>
                        <a:spcBef>
                          <a:spcPts val="0"/>
                        </a:spcBef>
                        <a:spcAft>
                          <a:spcPts val="0"/>
                        </a:spcAft>
                        <a:buClrTx/>
                        <a:buSzTx/>
                        <a:buFontTx/>
                        <a:buNone/>
                      </a:pPr>
                      <a:r>
                        <a:rPr lang="en-GB" sz="1200" dirty="0">
                          <a:latin typeface="Calibri"/>
                        </a:rPr>
                        <a:t>Code of Conduct and Expectations</a:t>
                      </a:r>
                      <a:endParaRPr lang="en-GB" dirty="0"/>
                    </a:p>
                    <a:p>
                      <a:pPr marL="0" marR="0" lvl="0" indent="0" algn="l">
                        <a:lnSpc>
                          <a:spcPct val="100000"/>
                        </a:lnSpc>
                        <a:spcBef>
                          <a:spcPts val="0"/>
                        </a:spcBef>
                        <a:spcAft>
                          <a:spcPts val="0"/>
                        </a:spcAft>
                        <a:buClrTx/>
                        <a:buSzTx/>
                        <a:buFontTx/>
                        <a:buNone/>
                      </a:pPr>
                      <a:endParaRPr lang="en-GB" sz="1200" dirty="0">
                        <a:latin typeface="Calibri"/>
                      </a:endParaRPr>
                    </a:p>
                    <a:p>
                      <a:pPr lvl="0">
                        <a:buNone/>
                      </a:pPr>
                      <a:r>
                        <a:rPr lang="en-GB" sz="1200" dirty="0">
                          <a:latin typeface="Calibri"/>
                        </a:rPr>
                        <a:t>Safeguarding and Child Protection</a:t>
                      </a:r>
                    </a:p>
                  </a:txBody>
                  <a:tcPr/>
                </a:tc>
                <a:tc>
                  <a:txBody>
                    <a:bodyPr/>
                    <a:lstStyle/>
                    <a:p>
                      <a:pPr marL="0" lvl="0" indent="0" algn="l">
                        <a:lnSpc>
                          <a:spcPct val="100000"/>
                        </a:lnSpc>
                        <a:spcBef>
                          <a:spcPts val="0"/>
                        </a:spcBef>
                        <a:spcAft>
                          <a:spcPts val="0"/>
                        </a:spcAft>
                        <a:buNone/>
                      </a:pPr>
                      <a:r>
                        <a:rPr lang="en-GB" sz="1200" dirty="0">
                          <a:latin typeface="Calibri"/>
                        </a:rPr>
                        <a:t>Director</a:t>
                      </a:r>
                      <a:endParaRPr lang="en-US" dirty="0"/>
                    </a:p>
                    <a:p>
                      <a:pPr marL="0" lvl="0" indent="0" algn="l">
                        <a:lnSpc>
                          <a:spcPct val="100000"/>
                        </a:lnSpc>
                        <a:spcBef>
                          <a:spcPts val="0"/>
                        </a:spcBef>
                        <a:spcAft>
                          <a:spcPts val="0"/>
                        </a:spcAft>
                        <a:buNone/>
                      </a:pPr>
                      <a:r>
                        <a:rPr lang="en-GB" sz="1200" dirty="0">
                          <a:latin typeface="Calibri"/>
                        </a:rPr>
                        <a:t>Head of Children's Services and </a:t>
                      </a:r>
                      <a:r>
                        <a:rPr lang="en-GB" sz="1200">
                          <a:latin typeface="Calibri"/>
                        </a:rPr>
                        <a:t>Registered Manager/Headteacher</a:t>
                      </a:r>
                    </a:p>
                    <a:p>
                      <a:pPr marL="0" lvl="0" indent="0" algn="l">
                        <a:lnSpc>
                          <a:spcPct val="100000"/>
                        </a:lnSpc>
                        <a:spcBef>
                          <a:spcPts val="0"/>
                        </a:spcBef>
                        <a:spcAft>
                          <a:spcPts val="0"/>
                        </a:spcAft>
                        <a:buNone/>
                      </a:pPr>
                      <a:endParaRPr lang="en-GB" sz="1200" dirty="0">
                        <a:latin typeface="Calibri"/>
                      </a:endParaRPr>
                    </a:p>
                    <a:p>
                      <a:pPr marL="0" lvl="0" indent="0" algn="l">
                        <a:lnSpc>
                          <a:spcPct val="100000"/>
                        </a:lnSpc>
                        <a:spcBef>
                          <a:spcPts val="0"/>
                        </a:spcBef>
                        <a:spcAft>
                          <a:spcPts val="0"/>
                        </a:spcAft>
                        <a:buNone/>
                      </a:pPr>
                      <a:r>
                        <a:rPr lang="en-GB" sz="1200">
                          <a:latin typeface="Calibri"/>
                        </a:rPr>
                        <a:t>Head of Children's Services</a:t>
                      </a:r>
                      <a:endParaRPr lang="en-GB"/>
                    </a:p>
                  </a:txBody>
                  <a:tcPr/>
                </a:tc>
                <a:tc>
                  <a:txBody>
                    <a:bodyPr/>
                    <a:lstStyle/>
                    <a:p>
                      <a:pPr marL="0" lvl="0" indent="0" algn="l">
                        <a:lnSpc>
                          <a:spcPct val="100000"/>
                        </a:lnSpc>
                        <a:spcBef>
                          <a:spcPts val="0"/>
                        </a:spcBef>
                        <a:spcAft>
                          <a:spcPts val="0"/>
                        </a:spcAft>
                        <a:buNone/>
                      </a:pPr>
                      <a:r>
                        <a:rPr lang="en-GB" sz="1200" dirty="0">
                          <a:latin typeface="Calibri"/>
                        </a:rPr>
                        <a:t>Head Office</a:t>
                      </a:r>
                    </a:p>
                  </a:txBody>
                  <a:tcPr/>
                </a:tc>
                <a:extLst>
                  <a:ext uri="{0D108BD9-81ED-4DB2-BD59-A6C34878D82A}">
                    <a16:rowId xmlns:a16="http://schemas.microsoft.com/office/drawing/2014/main" val="3794905610"/>
                  </a:ext>
                </a:extLst>
              </a:tr>
              <a:tr h="658345">
                <a:tc>
                  <a:txBody>
                    <a:bodyPr/>
                    <a:lstStyle/>
                    <a:p>
                      <a:r>
                        <a:rPr lang="en-GB" sz="1200" dirty="0">
                          <a:latin typeface="Calibri"/>
                        </a:rPr>
                        <a:t>Day 2</a:t>
                      </a:r>
                    </a:p>
                  </a:txBody>
                  <a:tcPr/>
                </a:tc>
                <a:tc>
                  <a:txBody>
                    <a:bodyPr/>
                    <a:lstStyle/>
                    <a:p>
                      <a:pPr marL="0" lvl="0" indent="0" algn="l" defTabSz="457200">
                        <a:lnSpc>
                          <a:spcPct val="100000"/>
                        </a:lnSpc>
                        <a:spcBef>
                          <a:spcPts val="0"/>
                        </a:spcBef>
                        <a:spcAft>
                          <a:spcPts val="0"/>
                        </a:spcAft>
                        <a:buNone/>
                        <a:tabLst/>
                        <a:defRPr/>
                      </a:pPr>
                      <a:r>
                        <a:rPr lang="en-GB" sz="1200" dirty="0">
                          <a:latin typeface="Calibri"/>
                        </a:rPr>
                        <a:t>ClearCare</a:t>
                      </a:r>
                    </a:p>
                    <a:p>
                      <a:pPr marL="0" lvl="0" indent="0" algn="l">
                        <a:lnSpc>
                          <a:spcPct val="100000"/>
                        </a:lnSpc>
                        <a:spcBef>
                          <a:spcPts val="0"/>
                        </a:spcBef>
                        <a:spcAft>
                          <a:spcPts val="0"/>
                        </a:spcAft>
                        <a:buNone/>
                      </a:pPr>
                      <a:r>
                        <a:rPr lang="en-GB" sz="1200" dirty="0">
                          <a:latin typeface="Calibri"/>
                        </a:rPr>
                        <a:t>When I Work</a:t>
                      </a:r>
                    </a:p>
                    <a:p>
                      <a:pPr marL="0" lvl="0" indent="0" algn="l">
                        <a:lnSpc>
                          <a:spcPct val="100000"/>
                        </a:lnSpc>
                        <a:spcBef>
                          <a:spcPts val="0"/>
                        </a:spcBef>
                        <a:spcAft>
                          <a:spcPts val="0"/>
                        </a:spcAft>
                        <a:buNone/>
                      </a:pPr>
                      <a:r>
                        <a:rPr lang="en-GB" sz="1200" dirty="0">
                          <a:latin typeface="Calibri"/>
                        </a:rPr>
                        <a:t>Recording and Reporting</a:t>
                      </a:r>
                    </a:p>
                    <a:p>
                      <a:pPr marL="0" lvl="0" indent="0" algn="l">
                        <a:lnSpc>
                          <a:spcPct val="100000"/>
                        </a:lnSpc>
                        <a:spcBef>
                          <a:spcPts val="0"/>
                        </a:spcBef>
                        <a:spcAft>
                          <a:spcPts val="0"/>
                        </a:spcAft>
                        <a:buNone/>
                      </a:pPr>
                      <a:r>
                        <a:rPr lang="en-GB" sz="1200" dirty="0">
                          <a:latin typeface="Calibri"/>
                        </a:rPr>
                        <a:t>Risk Assessment</a:t>
                      </a:r>
                    </a:p>
                  </a:txBody>
                  <a:tcPr/>
                </a:tc>
                <a:tc>
                  <a:txBody>
                    <a:bodyPr/>
                    <a:lstStyle/>
                    <a:p>
                      <a:pPr marL="0" marR="0" lvl="0" indent="0" algn="l">
                        <a:lnSpc>
                          <a:spcPct val="100000"/>
                        </a:lnSpc>
                        <a:spcBef>
                          <a:spcPts val="0"/>
                        </a:spcBef>
                        <a:spcAft>
                          <a:spcPts val="0"/>
                        </a:spcAft>
                        <a:buClrTx/>
                        <a:buSzTx/>
                        <a:buFontTx/>
                        <a:buNone/>
                      </a:pPr>
                      <a:r>
                        <a:rPr lang="en-GB" sz="1200" dirty="0">
                          <a:latin typeface="Calibri"/>
                        </a:rPr>
                        <a:t>Outreach Co-ordinator</a:t>
                      </a:r>
                    </a:p>
                    <a:p>
                      <a:pPr marL="0" marR="0" lvl="0" indent="0" algn="l">
                        <a:lnSpc>
                          <a:spcPct val="100000"/>
                        </a:lnSpc>
                        <a:spcBef>
                          <a:spcPts val="0"/>
                        </a:spcBef>
                        <a:spcAft>
                          <a:spcPts val="0"/>
                        </a:spcAft>
                        <a:buClrTx/>
                        <a:buSzTx/>
                        <a:buFontTx/>
                        <a:buNone/>
                      </a:pPr>
                      <a:r>
                        <a:rPr lang="en-GB" sz="1200" dirty="0">
                          <a:latin typeface="Calibri"/>
                        </a:rPr>
                        <a:t>Registered Manager</a:t>
                      </a: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GB" sz="1200" dirty="0">
                          <a:latin typeface="Calibri"/>
                        </a:rPr>
                        <a:t>Head Office</a:t>
                      </a:r>
                    </a:p>
                  </a:txBody>
                  <a:tcPr/>
                </a:tc>
                <a:extLst>
                  <a:ext uri="{0D108BD9-81ED-4DB2-BD59-A6C34878D82A}">
                    <a16:rowId xmlns:a16="http://schemas.microsoft.com/office/drawing/2014/main" val="4181128208"/>
                  </a:ext>
                </a:extLst>
              </a:tr>
              <a:tr h="464343">
                <a:tc>
                  <a:txBody>
                    <a:bodyPr/>
                    <a:lstStyle/>
                    <a:p>
                      <a:r>
                        <a:rPr lang="en-GB" sz="1200" dirty="0">
                          <a:latin typeface="Calibri"/>
                        </a:rPr>
                        <a:t>Day 3</a:t>
                      </a:r>
                    </a:p>
                  </a:txBody>
                  <a:tcPr/>
                </a:tc>
                <a:tc>
                  <a:txBody>
                    <a:bodyPr/>
                    <a:lstStyle/>
                    <a:p>
                      <a:r>
                        <a:rPr lang="en-GB" sz="1200" dirty="0">
                          <a:latin typeface="Calibri"/>
                        </a:rPr>
                        <a:t>GETIT</a:t>
                      </a:r>
                    </a:p>
                    <a:p>
                      <a:pPr lvl="0">
                        <a:buNone/>
                      </a:pPr>
                      <a:r>
                        <a:rPr lang="en-GB" sz="1200" dirty="0">
                          <a:latin typeface="Calibri"/>
                        </a:rPr>
                        <a:t>Harmful Sexual Behaviour and Risk Management</a:t>
                      </a:r>
                    </a:p>
                  </a:txBody>
                  <a:tcPr/>
                </a:tc>
                <a:tc>
                  <a:txBody>
                    <a:bodyPr/>
                    <a:lstStyle/>
                    <a:p>
                      <a:r>
                        <a:rPr lang="en-GB" sz="1200" dirty="0">
                          <a:latin typeface="Calibri"/>
                        </a:rPr>
                        <a:t>Head of Therapy and Registered Manager</a:t>
                      </a:r>
                    </a:p>
                  </a:txBody>
                  <a:tcPr/>
                </a:tc>
                <a:tc>
                  <a:txBody>
                    <a:bodyPr/>
                    <a:lstStyle/>
                    <a:p>
                      <a:r>
                        <a:rPr lang="en-GB" sz="1200" dirty="0">
                          <a:latin typeface="Calibri"/>
                        </a:rPr>
                        <a:t>Head Office</a:t>
                      </a:r>
                    </a:p>
                  </a:txBody>
                  <a:tcPr/>
                </a:tc>
                <a:extLst>
                  <a:ext uri="{0D108BD9-81ED-4DB2-BD59-A6C34878D82A}">
                    <a16:rowId xmlns:a16="http://schemas.microsoft.com/office/drawing/2014/main" val="2982833176"/>
                  </a:ext>
                </a:extLst>
              </a:tr>
              <a:tr h="574301">
                <a:tc>
                  <a:txBody>
                    <a:bodyPr/>
                    <a:lstStyle/>
                    <a:p>
                      <a:r>
                        <a:rPr lang="en-GB" sz="1200" dirty="0">
                          <a:latin typeface="Calibri"/>
                        </a:rPr>
                        <a:t>Day 4</a:t>
                      </a: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GB" sz="1200" dirty="0">
                          <a:latin typeface="Calibri"/>
                        </a:rPr>
                        <a:t>Shadowing within the home/school, 5-week Induction checklist commences and Mandatory online courses.</a:t>
                      </a: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GB" sz="1200" dirty="0">
                          <a:latin typeface="Calibri"/>
                        </a:rPr>
                        <a:t>Registered Manager / Headteacher</a:t>
                      </a:r>
                    </a:p>
                  </a:txBody>
                  <a:tcPr/>
                </a:tc>
                <a:tc>
                  <a:txBody>
                    <a:bodyPr/>
                    <a:lstStyle/>
                    <a:p>
                      <a:r>
                        <a:rPr lang="en-GB" sz="1200" dirty="0">
                          <a:latin typeface="Calibri"/>
                        </a:rPr>
                        <a:t>Within the home or school</a:t>
                      </a:r>
                    </a:p>
                  </a:txBody>
                  <a:tcPr/>
                </a:tc>
                <a:extLst>
                  <a:ext uri="{0D108BD9-81ED-4DB2-BD59-A6C34878D82A}">
                    <a16:rowId xmlns:a16="http://schemas.microsoft.com/office/drawing/2014/main" val="1683158903"/>
                  </a:ext>
                </a:extLst>
              </a:tr>
              <a:tr h="338878">
                <a:tc>
                  <a:txBody>
                    <a:bodyPr/>
                    <a:lstStyle/>
                    <a:p>
                      <a:r>
                        <a:rPr lang="en-GB" sz="1200" dirty="0">
                          <a:latin typeface="Calibri"/>
                        </a:rPr>
                        <a:t>Day 5</a:t>
                      </a:r>
                    </a:p>
                  </a:txBody>
                  <a:tcPr/>
                </a:tc>
                <a:tc>
                  <a:txBody>
                    <a:bodyPr/>
                    <a:lstStyle/>
                    <a:p>
                      <a:pPr lvl="0" algn="l">
                        <a:lnSpc>
                          <a:spcPct val="100000"/>
                        </a:lnSpc>
                        <a:spcBef>
                          <a:spcPts val="0"/>
                        </a:spcBef>
                        <a:spcAft>
                          <a:spcPts val="0"/>
                        </a:spcAft>
                        <a:buNone/>
                      </a:pPr>
                      <a:r>
                        <a:rPr lang="en-GB" sz="1200" b="0" i="0" u="none" strike="noStrike" noProof="0" dirty="0">
                          <a:latin typeface="Calibri"/>
                        </a:rPr>
                        <a:t>Shadowing within the home/school, 5-week Induction checklist commences and Mandatory online courses.</a:t>
                      </a:r>
                      <a:endParaRPr lang="en-GB" sz="1200" b="0" i="0" u="none" strike="noStrike" noProof="0" dirty="0"/>
                    </a:p>
                    <a:p>
                      <a:pPr lvl="0">
                        <a:buNone/>
                      </a:pPr>
                      <a:endParaRPr lang="en-GB" sz="1200">
                        <a:latin typeface="Calibri"/>
                      </a:endParaRPr>
                    </a:p>
                  </a:txBody>
                  <a:tcPr/>
                </a:tc>
                <a:tc>
                  <a:txBody>
                    <a:bodyPr/>
                    <a:lstStyle/>
                    <a:p>
                      <a:pPr marL="0" marR="0" lvl="0" indent="0" algn="l" rtl="0">
                        <a:lnSpc>
                          <a:spcPct val="100000"/>
                        </a:lnSpc>
                        <a:spcBef>
                          <a:spcPts val="0"/>
                        </a:spcBef>
                        <a:spcAft>
                          <a:spcPts val="0"/>
                        </a:spcAft>
                        <a:buClrTx/>
                        <a:buSzTx/>
                        <a:buFontTx/>
                        <a:buNone/>
                      </a:pPr>
                      <a:r>
                        <a:rPr lang="en-GB" sz="1200" dirty="0">
                          <a:latin typeface="Calibri"/>
                        </a:rPr>
                        <a:t>Registered Manager / Headteacher</a:t>
                      </a:r>
                      <a:endParaRPr lang="en-US" dirty="0"/>
                    </a:p>
                  </a:txBody>
                  <a:tcPr/>
                </a:tc>
                <a:tc>
                  <a:txBody>
                    <a:bodyPr/>
                    <a:lstStyle/>
                    <a:p>
                      <a:pPr lvl="0">
                        <a:buNone/>
                      </a:pPr>
                      <a:r>
                        <a:rPr lang="en-GB" sz="1200" dirty="0">
                          <a:latin typeface="Calibri"/>
                        </a:rPr>
                        <a:t>Within the home or school</a:t>
                      </a:r>
                      <a:endParaRPr lang="en-US" dirty="0"/>
                    </a:p>
                  </a:txBody>
                  <a:tcPr/>
                </a:tc>
                <a:extLst>
                  <a:ext uri="{0D108BD9-81ED-4DB2-BD59-A6C34878D82A}">
                    <a16:rowId xmlns:a16="http://schemas.microsoft.com/office/drawing/2014/main" val="1113474392"/>
                  </a:ext>
                </a:extLst>
              </a:tr>
              <a:tr h="338877">
                <a:tc>
                  <a:txBody>
                    <a:bodyPr/>
                    <a:lstStyle/>
                    <a:p>
                      <a:pPr lvl="0">
                        <a:buNone/>
                      </a:pPr>
                      <a:r>
                        <a:rPr lang="en-GB" sz="1200" b="1" dirty="0">
                          <a:latin typeface="Calibri"/>
                        </a:rPr>
                        <a:t>Week 2 to 5</a:t>
                      </a:r>
                    </a:p>
                  </a:txBody>
                  <a:tcPr>
                    <a:solidFill>
                      <a:schemeClr val="accent1"/>
                    </a:solidFill>
                  </a:tcPr>
                </a:tc>
                <a:tc>
                  <a:txBody>
                    <a:bodyPr/>
                    <a:lstStyle/>
                    <a:p>
                      <a:pPr lvl="0">
                        <a:buNone/>
                      </a:pPr>
                      <a:r>
                        <a:rPr lang="en-GB" sz="1200" dirty="0">
                          <a:latin typeface="Calibri"/>
                        </a:rPr>
                        <a:t>Continue 5-week Induction checklist and mandatory online courses</a:t>
                      </a:r>
                    </a:p>
                  </a:txBody>
                  <a:tcPr>
                    <a:solidFill>
                      <a:schemeClr val="accent1"/>
                    </a:solidFill>
                  </a:tcPr>
                </a:tc>
                <a:tc>
                  <a:txBody>
                    <a:bodyPr/>
                    <a:lstStyle/>
                    <a:p>
                      <a:pPr marL="0" marR="0" lvl="0" indent="0" algn="l" rtl="0">
                        <a:lnSpc>
                          <a:spcPct val="100000"/>
                        </a:lnSpc>
                        <a:spcBef>
                          <a:spcPts val="0"/>
                        </a:spcBef>
                        <a:spcAft>
                          <a:spcPts val="0"/>
                        </a:spcAft>
                        <a:buClrTx/>
                        <a:buSzTx/>
                        <a:buFontTx/>
                        <a:buNone/>
                      </a:pPr>
                      <a:r>
                        <a:rPr lang="en-GB" sz="1200" dirty="0">
                          <a:latin typeface="Calibri"/>
                        </a:rPr>
                        <a:t>Registered Manager / Headteacher</a:t>
                      </a:r>
                      <a:endParaRPr lang="en-US" dirty="0"/>
                    </a:p>
                  </a:txBody>
                  <a:tcPr>
                    <a:solidFill>
                      <a:schemeClr val="accent1"/>
                    </a:solidFill>
                  </a:tcPr>
                </a:tc>
                <a:tc>
                  <a:txBody>
                    <a:bodyPr/>
                    <a:lstStyle/>
                    <a:p>
                      <a:pPr lvl="0">
                        <a:buNone/>
                      </a:pPr>
                      <a:r>
                        <a:rPr lang="en-GB" sz="1200" dirty="0">
                          <a:latin typeface="Calibri"/>
                        </a:rPr>
                        <a:t>Within the home or school</a:t>
                      </a:r>
                    </a:p>
                    <a:p>
                      <a:pPr lvl="0">
                        <a:buNone/>
                      </a:pPr>
                      <a:endParaRPr lang="en-GB" sz="1200" dirty="0">
                        <a:latin typeface="Calibri"/>
                      </a:endParaRPr>
                    </a:p>
                  </a:txBody>
                  <a:tcPr>
                    <a:solidFill>
                      <a:schemeClr val="accent1"/>
                    </a:solidFill>
                  </a:tcPr>
                </a:tc>
                <a:extLst>
                  <a:ext uri="{0D108BD9-81ED-4DB2-BD59-A6C34878D82A}">
                    <a16:rowId xmlns:a16="http://schemas.microsoft.com/office/drawing/2014/main" val="3450431788"/>
                  </a:ext>
                </a:extLst>
              </a:tr>
            </a:tbl>
          </a:graphicData>
        </a:graphic>
      </p:graphicFrame>
      <p:sp>
        <p:nvSpPr>
          <p:cNvPr id="5" name="TextBox 4">
            <a:extLst>
              <a:ext uri="{FF2B5EF4-FFF2-40B4-BE49-F238E27FC236}">
                <a16:creationId xmlns:a16="http://schemas.microsoft.com/office/drawing/2014/main" id="{01026C05-8CE6-420B-B741-D81E8129DA27}"/>
              </a:ext>
            </a:extLst>
          </p:cNvPr>
          <p:cNvSpPr txBox="1"/>
          <p:nvPr/>
        </p:nvSpPr>
        <p:spPr>
          <a:xfrm>
            <a:off x="648093" y="1410679"/>
            <a:ext cx="11029950" cy="874085"/>
          </a:xfrm>
          <a:prstGeom prst="rect">
            <a:avLst/>
          </a:prstGeom>
          <a:noFill/>
        </p:spPr>
        <p:txBody>
          <a:bodyPr wrap="square" lIns="91440" tIns="45720" rIns="91440" bIns="45720" rtlCol="0" anchor="t">
            <a:spAutoFit/>
          </a:bodyPr>
          <a:lstStyle/>
          <a:p>
            <a:pPr>
              <a:lnSpc>
                <a:spcPct val="107000"/>
              </a:lnSpc>
              <a:spcAft>
                <a:spcPts val="800"/>
              </a:spcAft>
            </a:pPr>
            <a:r>
              <a:rPr lang="en-GB" sz="1200">
                <a:effectLst/>
                <a:latin typeface="Calibri"/>
                <a:ea typeface="Calibri" panose="020F0502020204030204" pitchFamily="34" charset="0"/>
                <a:cs typeface="Times New Roman"/>
              </a:rPr>
              <a:t>All staff are provided with an Induction programme prior to commencing work. They complete </a:t>
            </a:r>
            <a:r>
              <a:rPr lang="en-GB" sz="1200">
                <a:latin typeface="Calibri"/>
                <a:ea typeface="Calibri" panose="020F0502020204030204" pitchFamily="34" charset="0"/>
                <a:cs typeface="Times New Roman"/>
              </a:rPr>
              <a:t>2  </a:t>
            </a:r>
            <a:r>
              <a:rPr lang="en-GB" sz="1200">
                <a:effectLst/>
                <a:latin typeface="Calibri"/>
                <a:ea typeface="Calibri" panose="020F0502020204030204" pitchFamily="34" charset="0"/>
                <a:cs typeface="Times New Roman"/>
              </a:rPr>
              <a:t>days at Head Office prior to working within the home</a:t>
            </a:r>
            <a:r>
              <a:rPr lang="en-GB" sz="1200">
                <a:latin typeface="Calibri"/>
                <a:ea typeface="Calibri" panose="020F0502020204030204" pitchFamily="34" charset="0"/>
                <a:cs typeface="Times New Roman"/>
              </a:rPr>
              <a:t> or school.</a:t>
            </a:r>
            <a:r>
              <a:rPr lang="en-GB" sz="1200">
                <a:effectLst/>
                <a:latin typeface="Calibri"/>
                <a:ea typeface="Calibri" panose="020F0502020204030204" pitchFamily="34" charset="0"/>
                <a:cs typeface="Times New Roman"/>
              </a:rPr>
              <a:t> The purpose of this programme is to ensure that all staff receive the basic induction and mandatory training required for the role, to ensure that new starters are familiar with our mission and ethos. It also provides the opportunity to clarify expectation and to ensure that boundaries of professional behaviour are maintained. The programme consists of the following training modules:</a:t>
            </a:r>
          </a:p>
        </p:txBody>
      </p:sp>
    </p:spTree>
    <p:extLst>
      <p:ext uri="{BB962C8B-B14F-4D97-AF65-F5344CB8AC3E}">
        <p14:creationId xmlns:p14="http://schemas.microsoft.com/office/powerpoint/2010/main" val="2109581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1F1056-9A78-4FBC-9404-54512B6B5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E612F9-6949-4BD9-AAC3-72CBC69E132A}"/>
              </a:ext>
            </a:extLst>
          </p:cNvPr>
          <p:cNvSpPr>
            <a:spLocks noGrp="1"/>
          </p:cNvSpPr>
          <p:nvPr>
            <p:ph type="title"/>
          </p:nvPr>
        </p:nvSpPr>
        <p:spPr>
          <a:xfrm>
            <a:off x="581192" y="702156"/>
            <a:ext cx="10679642" cy="650394"/>
          </a:xfrm>
        </p:spPr>
        <p:txBody>
          <a:bodyPr>
            <a:normAutofit/>
          </a:bodyPr>
          <a:lstStyle/>
          <a:p>
            <a:r>
              <a:rPr lang="en-GB" sz="3600">
                <a:solidFill>
                  <a:schemeClr val="accent1"/>
                </a:solidFill>
              </a:rPr>
              <a:t>Mandatory Training</a:t>
            </a:r>
          </a:p>
        </p:txBody>
      </p:sp>
      <p:sp>
        <p:nvSpPr>
          <p:cNvPr id="10" name="Rectangle 9">
            <a:extLst>
              <a:ext uri="{FF2B5EF4-FFF2-40B4-BE49-F238E27FC236}">
                <a16:creationId xmlns:a16="http://schemas.microsoft.com/office/drawing/2014/main" id="{9659E4B7-86DE-4B00-A707-DD85CE5DB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C037B748-60DE-46A5-9004-153A19E30DA4}"/>
              </a:ext>
            </a:extLst>
          </p:cNvPr>
          <p:cNvSpPr>
            <a:spLocks noGrp="1"/>
          </p:cNvSpPr>
          <p:nvPr>
            <p:ph idx="1"/>
          </p:nvPr>
        </p:nvSpPr>
        <p:spPr>
          <a:xfrm>
            <a:off x="233811" y="2034767"/>
            <a:ext cx="11508876" cy="4736200"/>
          </a:xfrm>
        </p:spPr>
        <p:txBody>
          <a:bodyPr>
            <a:normAutofit fontScale="25000" lnSpcReduction="20000"/>
          </a:bodyPr>
          <a:lstStyle/>
          <a:p>
            <a:pPr marL="0" indent="0" algn="just">
              <a:lnSpc>
                <a:spcPct val="107000"/>
              </a:lnSpc>
              <a:spcAft>
                <a:spcPts val="800"/>
              </a:spcAft>
              <a:buNone/>
            </a:pPr>
            <a:r>
              <a:rPr lang="en-GB" sz="4400" dirty="0">
                <a:latin typeface="Calibri"/>
                <a:cs typeface="Calibri"/>
              </a:rPr>
              <a:t>All staff are </a:t>
            </a:r>
            <a:r>
              <a:rPr lang="en-GB" sz="4400" dirty="0">
                <a:effectLst/>
                <a:latin typeface="Calibri"/>
                <a:ea typeface="Calibri" panose="020F0502020204030204" pitchFamily="34" charset="0"/>
                <a:cs typeface="Times New Roman"/>
              </a:rPr>
              <a:t>required to complete a series of mandatory training courses within 6 months of commencing employment, in order to comply with current legislation and the regulations for Children’s Homes and to ensure that our young people are cared for by staff with relevant and up-to-date knowledge. Including:</a:t>
            </a:r>
            <a:endParaRPr lang="en-US" sz="4400" dirty="0">
              <a:latin typeface="Calibri"/>
              <a:cs typeface="Times New Roman"/>
            </a:endParaRPr>
          </a:p>
          <a:p>
            <a:pPr marL="0" indent="0">
              <a:buNone/>
            </a:pPr>
            <a:r>
              <a:rPr lang="en-GB" sz="4400" dirty="0">
                <a:latin typeface="Calibri"/>
                <a:ea typeface="Calibri" panose="020F0502020204030204" pitchFamily="34" charset="0"/>
                <a:cs typeface="Times New Roman"/>
              </a:rPr>
              <a:t>Safeguarding and Child Protection</a:t>
            </a:r>
            <a:endParaRPr lang="en-GB" sz="4400" dirty="0">
              <a:latin typeface="Calibri"/>
              <a:ea typeface="Calibri" panose="020F0502020204030204" pitchFamily="34" charset="0"/>
              <a:cs typeface="Times New Roman" panose="02020603050405020304" pitchFamily="18" charset="0"/>
            </a:endParaRPr>
          </a:p>
          <a:p>
            <a:pPr marL="0" indent="0">
              <a:buNone/>
            </a:pPr>
            <a:r>
              <a:rPr lang="en-GB" sz="4400" dirty="0">
                <a:latin typeface="Calibri"/>
                <a:ea typeface="Calibri" panose="020F0502020204030204" pitchFamily="34" charset="0"/>
                <a:cs typeface="Times New Roman"/>
              </a:rPr>
              <a:t>Harmful Sexual Behaviour</a:t>
            </a:r>
          </a:p>
          <a:p>
            <a:pPr marL="0" indent="0">
              <a:buNone/>
            </a:pPr>
            <a:r>
              <a:rPr lang="en-GB" sz="4400" dirty="0">
                <a:latin typeface="Calibri"/>
                <a:ea typeface="Calibri" panose="020F0502020204030204" pitchFamily="34" charset="0"/>
                <a:cs typeface="Times New Roman"/>
              </a:rPr>
              <a:t>CSE</a:t>
            </a:r>
            <a:endParaRPr lang="en-GB" sz="4400" dirty="0">
              <a:latin typeface="Calibri"/>
              <a:ea typeface="Calibri" panose="020F0502020204030204" pitchFamily="34" charset="0"/>
              <a:cs typeface="Times New Roman" panose="02020603050405020304" pitchFamily="18" charset="0"/>
            </a:endParaRPr>
          </a:p>
          <a:p>
            <a:pPr marL="0" indent="0">
              <a:buNone/>
            </a:pPr>
            <a:r>
              <a:rPr lang="en-GB" sz="4400" dirty="0">
                <a:latin typeface="Calibri"/>
                <a:ea typeface="Calibri" panose="020F0502020204030204" pitchFamily="34" charset="0"/>
                <a:cs typeface="Times New Roman"/>
              </a:rPr>
              <a:t>Radicalisation and Extremism (PREVENT)</a:t>
            </a:r>
            <a:endParaRPr lang="en-GB" sz="4400" dirty="0">
              <a:latin typeface="Calibri"/>
              <a:ea typeface="Calibri" panose="020F0502020204030204" pitchFamily="34" charset="0"/>
              <a:cs typeface="Times New Roman" panose="02020603050405020304" pitchFamily="18" charset="0"/>
            </a:endParaRPr>
          </a:p>
          <a:p>
            <a:pPr marL="0" indent="0">
              <a:buNone/>
            </a:pPr>
            <a:r>
              <a:rPr lang="en-GB" sz="4400" dirty="0">
                <a:latin typeface="Calibri"/>
                <a:ea typeface="Calibri" panose="020F0502020204030204" pitchFamily="34" charset="0"/>
                <a:cs typeface="Times New Roman"/>
              </a:rPr>
              <a:t>Equality and Diversity</a:t>
            </a:r>
            <a:endParaRPr lang="en-GB" sz="4400" dirty="0">
              <a:effectLst/>
              <a:latin typeface="Calibri"/>
              <a:ea typeface="Calibri" panose="020F0502020204030204" pitchFamily="34" charset="0"/>
              <a:cs typeface="Times New Roman" panose="02020603050405020304" pitchFamily="18" charset="0"/>
            </a:endParaRPr>
          </a:p>
          <a:p>
            <a:pPr marL="0" indent="0">
              <a:buNone/>
            </a:pPr>
            <a:r>
              <a:rPr lang="en-GB" sz="4400" dirty="0">
                <a:latin typeface="Calibri"/>
                <a:ea typeface="Calibri" panose="020F0502020204030204" pitchFamily="34" charset="0"/>
                <a:cs typeface="Times New Roman"/>
              </a:rPr>
              <a:t>Countering Bullying</a:t>
            </a:r>
            <a:endParaRPr lang="en-GB" sz="4400" dirty="0">
              <a:effectLst/>
              <a:latin typeface="Calibri"/>
              <a:ea typeface="Calibri" panose="020F0502020204030204" pitchFamily="34" charset="0"/>
              <a:cs typeface="Times New Roman" panose="02020603050405020304" pitchFamily="18" charset="0"/>
            </a:endParaRPr>
          </a:p>
          <a:p>
            <a:pPr marL="0" indent="0">
              <a:buNone/>
            </a:pPr>
            <a:r>
              <a:rPr lang="en-GB" sz="4400" dirty="0">
                <a:latin typeface="Calibri"/>
                <a:ea typeface="Calibri" panose="020F0502020204030204" pitchFamily="34" charset="0"/>
                <a:cs typeface="Times New Roman"/>
              </a:rPr>
              <a:t>Fire Safety</a:t>
            </a:r>
            <a:endParaRPr lang="en-GB" sz="4400" dirty="0">
              <a:latin typeface="Calibri"/>
              <a:ea typeface="Calibri" panose="020F0502020204030204" pitchFamily="34" charset="0"/>
              <a:cs typeface="Times New Roman" panose="02020603050405020304" pitchFamily="18" charset="0"/>
            </a:endParaRPr>
          </a:p>
          <a:p>
            <a:pPr marL="0" indent="0">
              <a:buNone/>
            </a:pPr>
            <a:r>
              <a:rPr lang="en-GB" sz="4400" dirty="0">
                <a:latin typeface="Calibri"/>
                <a:ea typeface="Calibri" panose="020F0502020204030204" pitchFamily="34" charset="0"/>
                <a:cs typeface="Times New Roman"/>
              </a:rPr>
              <a:t>First Aid</a:t>
            </a:r>
            <a:endParaRPr lang="en-GB" sz="4400" dirty="0">
              <a:latin typeface="Calibri"/>
              <a:ea typeface="Calibri" panose="020F0502020204030204" pitchFamily="34" charset="0"/>
              <a:cs typeface="Times New Roman" panose="02020603050405020304" pitchFamily="18" charset="0"/>
            </a:endParaRPr>
          </a:p>
          <a:p>
            <a:pPr marL="0" indent="0">
              <a:buNone/>
            </a:pPr>
            <a:r>
              <a:rPr lang="en-GB" sz="4400" dirty="0">
                <a:latin typeface="Calibri"/>
                <a:ea typeface="Calibri" panose="020F0502020204030204" pitchFamily="34" charset="0"/>
                <a:cs typeface="Times New Roman"/>
              </a:rPr>
              <a:t>Food Safety and Hygiene</a:t>
            </a:r>
            <a:endParaRPr lang="en-GB" sz="4400" dirty="0">
              <a:latin typeface="Calibri"/>
              <a:ea typeface="Calibri" panose="020F0502020204030204" pitchFamily="34" charset="0"/>
              <a:cs typeface="Times New Roman" panose="02020603050405020304" pitchFamily="18" charset="0"/>
            </a:endParaRPr>
          </a:p>
          <a:p>
            <a:pPr marL="0" indent="0">
              <a:buNone/>
            </a:pPr>
            <a:r>
              <a:rPr lang="en-GB" sz="4400" dirty="0">
                <a:latin typeface="Calibri"/>
                <a:ea typeface="Calibri" panose="020F0502020204030204" pitchFamily="34" charset="0"/>
                <a:cs typeface="Times New Roman"/>
              </a:rPr>
              <a:t>Health and Safety including COSHH</a:t>
            </a:r>
            <a:endParaRPr lang="en-GB" sz="4400" dirty="0">
              <a:latin typeface="Calibri"/>
              <a:ea typeface="Calibri" panose="020F0502020204030204" pitchFamily="34" charset="0"/>
              <a:cs typeface="Times New Roman" panose="02020603050405020304" pitchFamily="18" charset="0"/>
            </a:endParaRPr>
          </a:p>
          <a:p>
            <a:pPr marL="0" indent="0">
              <a:buNone/>
            </a:pPr>
            <a:r>
              <a:rPr lang="en-GB" sz="4400" dirty="0">
                <a:latin typeface="Calibri"/>
                <a:ea typeface="Calibri" panose="020F0502020204030204" pitchFamily="34" charset="0"/>
                <a:cs typeface="Times New Roman"/>
              </a:rPr>
              <a:t>Administration of Medication</a:t>
            </a:r>
            <a:endParaRPr lang="en-GB" sz="4400" dirty="0">
              <a:latin typeface="Calibri"/>
              <a:ea typeface="Calibri" panose="020F0502020204030204" pitchFamily="34" charset="0"/>
              <a:cs typeface="Times New Roman" panose="02020603050405020304" pitchFamily="18" charset="0"/>
            </a:endParaRPr>
          </a:p>
          <a:p>
            <a:pPr marL="0" indent="0">
              <a:buNone/>
            </a:pPr>
            <a:r>
              <a:rPr lang="en-GB" sz="4400" dirty="0">
                <a:latin typeface="Calibri"/>
                <a:ea typeface="Calibri" panose="020F0502020204030204" pitchFamily="34" charset="0"/>
                <a:cs typeface="Times New Roman"/>
              </a:rPr>
              <a:t>Reporting and Recording</a:t>
            </a:r>
            <a:endParaRPr lang="en-GB" sz="4400" dirty="0">
              <a:latin typeface="Calibri"/>
              <a:ea typeface="Calibri" panose="020F0502020204030204" pitchFamily="34" charset="0"/>
              <a:cs typeface="Times New Roman" panose="02020603050405020304" pitchFamily="18" charset="0"/>
            </a:endParaRPr>
          </a:p>
          <a:p>
            <a:pPr marL="0" indent="0">
              <a:buNone/>
            </a:pPr>
            <a:r>
              <a:rPr lang="en-GB" sz="4400" dirty="0">
                <a:latin typeface="Calibri"/>
                <a:ea typeface="Calibri" panose="020F0502020204030204" pitchFamily="34" charset="0"/>
                <a:cs typeface="Times New Roman"/>
              </a:rPr>
              <a:t>Risk Management</a:t>
            </a:r>
            <a:endParaRPr lang="en-GB" sz="4400" dirty="0">
              <a:latin typeface="Calibri"/>
              <a:ea typeface="Calibri" panose="020F0502020204030204" pitchFamily="34" charset="0"/>
              <a:cs typeface="Times New Roman" panose="02020603050405020304" pitchFamily="18" charset="0"/>
            </a:endParaRPr>
          </a:p>
          <a:p>
            <a:pPr marL="0" indent="0">
              <a:buNone/>
            </a:pPr>
            <a:r>
              <a:rPr lang="en-GB" sz="4400" dirty="0">
                <a:latin typeface="Calibri"/>
                <a:ea typeface="Calibri" panose="020F0502020204030204" pitchFamily="34" charset="0"/>
                <a:cs typeface="Times New Roman"/>
              </a:rPr>
              <a:t>Internet Safety</a:t>
            </a:r>
            <a:endParaRPr lang="en-GB" sz="4400" dirty="0">
              <a:latin typeface="Calibri"/>
              <a:ea typeface="Calibri" panose="020F0502020204030204" pitchFamily="34" charset="0"/>
              <a:cs typeface="Times New Roman" panose="02020603050405020304" pitchFamily="18" charset="0"/>
            </a:endParaRPr>
          </a:p>
          <a:p>
            <a:pPr marL="0" indent="0">
              <a:buNone/>
            </a:pPr>
            <a:r>
              <a:rPr lang="en-GB" sz="4400" dirty="0">
                <a:latin typeface="Calibri"/>
                <a:ea typeface="Calibri" panose="020F0502020204030204" pitchFamily="34" charset="0"/>
                <a:cs typeface="Times New Roman"/>
              </a:rPr>
              <a:t>SHADES De-escalation and Physical Intervention Training</a:t>
            </a:r>
            <a:endParaRPr lang="en-GB" sz="4400" dirty="0">
              <a:latin typeface="Calibri"/>
              <a:ea typeface="Calibri" panose="020F0502020204030204" pitchFamily="34" charset="0"/>
              <a:cs typeface="Times New Roman" panose="02020603050405020304" pitchFamily="18" charset="0"/>
            </a:endParaRPr>
          </a:p>
          <a:p>
            <a:pPr marL="0" indent="0">
              <a:buNone/>
            </a:pPr>
            <a:r>
              <a:rPr lang="en-GB" sz="4400" dirty="0">
                <a:latin typeface="Calibri"/>
                <a:ea typeface="Calibri" panose="020F0502020204030204" pitchFamily="34" charset="0"/>
                <a:cs typeface="Times New Roman"/>
              </a:rPr>
              <a:t>Autism</a:t>
            </a:r>
            <a:endParaRPr lang="en-GB" sz="4400" dirty="0">
              <a:latin typeface="Calibri"/>
              <a:ea typeface="Calibri" panose="020F0502020204030204" pitchFamily="34" charset="0"/>
              <a:cs typeface="Times New Roman" panose="02020603050405020304" pitchFamily="18" charset="0"/>
            </a:endParaRPr>
          </a:p>
          <a:p>
            <a:pPr marL="0" indent="0">
              <a:buNone/>
            </a:pPr>
            <a:r>
              <a:rPr lang="en-GB" sz="4400" dirty="0">
                <a:latin typeface="Calibri"/>
                <a:ea typeface="Calibri" panose="020F0502020204030204" pitchFamily="34" charset="0"/>
                <a:cs typeface="Times New Roman"/>
              </a:rPr>
              <a:t>Behaviour that Challenges</a:t>
            </a:r>
            <a:endParaRPr lang="en-GB" sz="4400" dirty="0">
              <a:latin typeface="Calibri"/>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en-GB" sz="1100">
              <a:latin typeface="Calibri" panose="020F0502020204030204" pitchFamily="34" charset="0"/>
              <a:ea typeface="Calibri" panose="020F0502020204030204" pitchFamily="34" charset="0"/>
              <a:cs typeface="Times New Roman" panose="02020603050405020304" pitchFamily="18" charset="0"/>
            </a:endParaRPr>
          </a:p>
          <a:p>
            <a:pPr marL="629920" lvl="1" indent="-305435" algn="just">
              <a:lnSpc>
                <a:spcPct val="107000"/>
              </a:lnSpc>
              <a:spcAft>
                <a:spcPts val="800"/>
              </a:spcAft>
            </a:pPr>
            <a:endParaRPr lang="en-GB" sz="1200">
              <a:latin typeface="Calibri" panose="020F0502020204030204" pitchFamily="34" charset="0"/>
              <a:ea typeface="Calibri" panose="020F0502020204030204" pitchFamily="34" charset="0"/>
              <a:cs typeface="Times New Roman" panose="02020603050405020304" pitchFamily="18" charset="0"/>
            </a:endParaRPr>
          </a:p>
          <a:p>
            <a:pPr marL="629920" lvl="1" indent="-305435" algn="just">
              <a:lnSpc>
                <a:spcPct val="107000"/>
              </a:lnSpc>
              <a:spcAft>
                <a:spcPts val="800"/>
              </a:spcAft>
            </a:pPr>
            <a:endParaRPr lang="en-GB" sz="1200">
              <a:latin typeface="Calibri" panose="020F0502020204030204" pitchFamily="34" charset="0"/>
              <a:ea typeface="Calibri" panose="020F0502020204030204" pitchFamily="34" charset="0"/>
              <a:cs typeface="Times New Roman" panose="02020603050405020304" pitchFamily="18" charset="0"/>
            </a:endParaRPr>
          </a:p>
          <a:p>
            <a:pPr marL="629920" lvl="1" indent="-305435" algn="just">
              <a:lnSpc>
                <a:spcPct val="107000"/>
              </a:lnSpc>
              <a:spcAft>
                <a:spcPts val="800"/>
              </a:spcAft>
            </a:pPr>
            <a:endParaRPr lang="en-GB" sz="1600">
              <a:latin typeface="Calibri" panose="020F0502020204030204" pitchFamily="34" charset="0"/>
              <a:ea typeface="Calibri" panose="020F0502020204030204" pitchFamily="34" charset="0"/>
              <a:cs typeface="Times New Roman" panose="02020603050405020304" pitchFamily="18" charset="0"/>
            </a:endParaRPr>
          </a:p>
          <a:p>
            <a:pPr marL="305435" indent="-305435" algn="just">
              <a:lnSpc>
                <a:spcPct val="107000"/>
              </a:lnSpc>
              <a:spcAft>
                <a:spcPts val="800"/>
              </a:spcAft>
            </a:pPr>
            <a:endParaRPr lang="en-GB" sz="180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1800" dirty="0">
                <a:effectLst/>
                <a:latin typeface="Calibri"/>
                <a:ea typeface="Calibri" panose="020F0502020204030204" pitchFamily="34" charset="0"/>
                <a:cs typeface="Times New Roman"/>
              </a:rPr>
              <a:t>	</a:t>
            </a:r>
            <a:endParaRPr lang="en-GB" dirty="0">
              <a:latin typeface="Calibri"/>
              <a:cs typeface="Times New Roman"/>
            </a:endParaRPr>
          </a:p>
        </p:txBody>
      </p:sp>
    </p:spTree>
    <p:extLst>
      <p:ext uri="{BB962C8B-B14F-4D97-AF65-F5344CB8AC3E}">
        <p14:creationId xmlns:p14="http://schemas.microsoft.com/office/powerpoint/2010/main" val="771014111"/>
      </p:ext>
    </p:extLst>
  </p:cSld>
  <p:clrMapOvr>
    <a:masterClrMapping/>
  </p:clrMapOvr>
</p:sld>
</file>

<file path=ppt/theme/theme1.xml><?xml version="1.0" encoding="utf-8"?>
<a:theme xmlns:a="http://schemas.openxmlformats.org/drawingml/2006/main" name="DividendVTI">
  <a:themeElements>
    <a:clrScheme name="AnalogousFromDarkSeedLeftStep">
      <a:dk1>
        <a:srgbClr val="000000"/>
      </a:dk1>
      <a:lt1>
        <a:srgbClr val="FFFFFF"/>
      </a:lt1>
      <a:dk2>
        <a:srgbClr val="2F211A"/>
      </a:dk2>
      <a:lt2>
        <a:srgbClr val="F2F0F3"/>
      </a:lt2>
      <a:accent1>
        <a:srgbClr val="74AF45"/>
      </a:accent1>
      <a:accent2>
        <a:srgbClr val="99A938"/>
      </a:accent2>
      <a:accent3>
        <a:srgbClr val="BC9D4A"/>
      </a:accent3>
      <a:accent4>
        <a:srgbClr val="B15F3B"/>
      </a:accent4>
      <a:accent5>
        <a:srgbClr val="C34D5A"/>
      </a:accent5>
      <a:accent6>
        <a:srgbClr val="B13B79"/>
      </a:accent6>
      <a:hlink>
        <a:srgbClr val="C04A43"/>
      </a:hlink>
      <a:folHlink>
        <a:srgbClr val="7F7F7F"/>
      </a:folHlink>
    </a:clrScheme>
    <a:fontScheme name="Dividend">
      <a:majorFont>
        <a:latin typeface="Univers Condensed"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Univers"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dlc_DocId xmlns="2412a510-4c64-448d-9501-0e9bb7450609">XVTAZUJVTSQM-307003130-1721266</_dlc_DocId>
    <_dlc_DocIdUrl xmlns="2412a510-4c64-448d-9501-0e9bb7450609">
      <Url>https://onetouchhealth.sharepoint.com/sites/TrixData/_layouts/15/DocIdRedir.aspx?ID=XVTAZUJVTSQM-307003130-1721266</Url>
      <Description>XVTAZUJVTSQM-307003130-1721266</Description>
    </_dlc_DocIdUrl>
    <MigrationWizIdVersion xmlns="b7f336ec-8e78-434b-b427-21fcecaa0ab0" xsi:nil="true"/>
    <lcf76f155ced4ddcb4097134ff3c332f0 xmlns="b7f336ec-8e78-434b-b427-21fcecaa0ab0" xsi:nil="true"/>
    <MigrationWizId xmlns="b7f336ec-8e78-434b-b427-21fcecaa0ab0" xsi:nil="true"/>
    <MigrationWizIdPermissions xmlns="b7f336ec-8e78-434b-b427-21fcecaa0ab0" xsi:nil="true"/>
    <_Flow_SignoffStatus xmlns="b7f336ec-8e78-434b-b427-21fcecaa0ab0" xsi:nil="true"/>
    <TaxCatchAll xmlns="2412a510-4c64-448d-9501-0e9bb7450609" xsi:nil="true"/>
    <lcf76f155ced4ddcb4097134ff3c332f xmlns="b7f336ec-8e78-434b-b427-21fcecaa0ab0">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C158C8ED44F9E48BBE01A42F74DC71E" ma:contentTypeVersion="20" ma:contentTypeDescription="Create a new document." ma:contentTypeScope="" ma:versionID="c197ca11b7af7bda6dde04a97e850320">
  <xsd:schema xmlns:xsd="http://www.w3.org/2001/XMLSchema" xmlns:xs="http://www.w3.org/2001/XMLSchema" xmlns:p="http://schemas.microsoft.com/office/2006/metadata/properties" xmlns:ns2="2412a510-4c64-448d-9501-0e9bb7450609" xmlns:ns3="b7f336ec-8e78-434b-b427-21fcecaa0ab0" targetNamespace="http://schemas.microsoft.com/office/2006/metadata/properties" ma:root="true" ma:fieldsID="7efab510bcc779bb3d2fe4d3beb2139c" ns2:_="" ns3:_="">
    <xsd:import namespace="2412a510-4c64-448d-9501-0e9bb7450609"/>
    <xsd:import namespace="b7f336ec-8e78-434b-b427-21fcecaa0ab0"/>
    <xsd:element name="properties">
      <xsd:complexType>
        <xsd:sequence>
          <xsd:element name="documentManagement">
            <xsd:complexType>
              <xsd:all>
                <xsd:element ref="ns2:_dlc_DocId" minOccurs="0"/>
                <xsd:element ref="ns2:_dlc_DocIdUrl" minOccurs="0"/>
                <xsd:element ref="ns2:_dlc_DocIdPersistId" minOccurs="0"/>
                <xsd:element ref="ns3:MigrationWizId" minOccurs="0"/>
                <xsd:element ref="ns3:MigrationWizIdPermissions" minOccurs="0"/>
                <xsd:element ref="ns3:MigrationWizIdVersion" minOccurs="0"/>
                <xsd:element ref="ns3:lcf76f155ced4ddcb4097134ff3c332f0"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2:SharedWithUsers" minOccurs="0"/>
                <xsd:element ref="ns2:SharedWithDetails" minOccurs="0"/>
                <xsd:element ref="ns3:MediaServiceLocation" minOccurs="0"/>
                <xsd:element ref="ns3:MediaServiceObjectDetectorVersions" minOccurs="0"/>
                <xsd:element ref="ns3:_Flow_SignoffStatu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12a510-4c64-448d-9501-0e9bb7450609"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21" nillable="true" ma:displayName="Taxonomy Catch All Column" ma:hidden="true" ma:list="{bbfd4978-5222-4f91-b1f8-69ee88ca9f91}" ma:internalName="TaxCatchAll" ma:showField="CatchAllData" ma:web="2412a510-4c64-448d-9501-0e9bb7450609">
      <xsd:complexType>
        <xsd:complexContent>
          <xsd:extension base="dms:MultiChoiceLookup">
            <xsd:sequence>
              <xsd:element name="Value" type="dms:Lookup" maxOccurs="unbounded" minOccurs="0" nillable="true"/>
            </xsd:sequence>
          </xsd:extension>
        </xsd:complexContent>
      </xsd:complex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6"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7f336ec-8e78-434b-b427-21fcecaa0ab0" elementFormDefault="qualified">
    <xsd:import namespace="http://schemas.microsoft.com/office/2006/documentManagement/types"/>
    <xsd:import namespace="http://schemas.microsoft.com/office/infopath/2007/PartnerControls"/>
    <xsd:element name="MigrationWizId" ma:index="11" nillable="true" ma:displayName="MigrationWizId" ma:internalName="MigrationWizId">
      <xsd:simpleType>
        <xsd:restriction base="dms:Text"/>
      </xsd:simpleType>
    </xsd:element>
    <xsd:element name="MigrationWizIdPermissions" ma:index="12" nillable="true" ma:displayName="MigrationWizIdPermissions" ma:internalName="MigrationWizIdPermissions">
      <xsd:simpleType>
        <xsd:restriction base="dms:Text"/>
      </xsd:simpleType>
    </xsd:element>
    <xsd:element name="MigrationWizIdVersion" ma:index="13" nillable="true" ma:displayName="MigrationWizIdVersion" ma:internalName="MigrationWizIdVersion">
      <xsd:simpleType>
        <xsd:restriction base="dms:Text"/>
      </xsd:simpleType>
    </xsd:element>
    <xsd:element name="lcf76f155ced4ddcb4097134ff3c332f0" ma:index="14" nillable="true" ma:displayName="Image Tags_0" ma:hidden="true" ma:internalName="lcf76f155ced4ddcb4097134ff3c332f0" ma:readOnly="false">
      <xsd:simpleType>
        <xsd:restriction base="dms:Note"/>
      </xsd:simpleType>
    </xsd:element>
    <xsd:element name="MediaServiceMetadata" ma:index="15" nillable="true" ma:displayName="MediaServiceMetadata" ma:hidden="true" ma:internalName="MediaServiceMetadata" ma:readOnly="true">
      <xsd:simpleType>
        <xsd:restriction base="dms:Note"/>
      </xsd:simpleType>
    </xsd:element>
    <xsd:element name="MediaServiceFastMetadata" ma:index="16" nillable="true" ma:displayName="MediaServiceFastMetadata" ma:hidden="true" ma:internalName="MediaServiceFastMetadata" ma:readOnly="true">
      <xsd:simpleType>
        <xsd:restriction base="dms:Note"/>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e5ed8af3-778a-4786-8df9-be30e2284153"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MediaServiceGenerationTime" ma:index="23" nillable="true" ma:displayName="MediaServiceGenerationTime" ma:hidden="true" ma:internalName="MediaServiceGenerationTime" ma:readOnly="true">
      <xsd:simpleType>
        <xsd:restriction base="dms:Text"/>
      </xsd:simpleType>
    </xsd:element>
    <xsd:element name="MediaServiceEventHashCode" ma:index="24" nillable="true" ma:displayName="MediaServiceEventHashCode" ma:hidden="true" ma:internalName="MediaServiceEventHashCode" ma:readOnly="true">
      <xsd:simpleType>
        <xsd:restriction base="dms:Text"/>
      </xsd:simpleType>
    </xsd:element>
    <xsd:element name="MediaServiceLocation" ma:index="27" nillable="true" ma:displayName="Location" ma:description="" ma:indexed="true" ma:internalName="MediaServiceLocation" ma:readOnly="true">
      <xsd:simpleType>
        <xsd:restriction base="dms:Text"/>
      </xsd:simple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_Flow_SignoffStatus" ma:index="29" nillable="true" ma:displayName="Sign-off status" ma:internalName="Sign_x002d_off_x0020_status">
      <xsd:simpleType>
        <xsd:restriction base="dms:Text"/>
      </xsd:simpleType>
    </xsd:element>
    <xsd:element name="MediaServiceSearchProperties" ma:index="3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37429201-0012-44B9-A0B8-0DE9C346014E}">
  <ds:schemaRefs>
    <ds:schemaRef ds:uri="http://schemas.microsoft.com/sharepoint/v3/contenttype/forms"/>
  </ds:schemaRefs>
</ds:datastoreItem>
</file>

<file path=customXml/itemProps2.xml><?xml version="1.0" encoding="utf-8"?>
<ds:datastoreItem xmlns:ds="http://schemas.openxmlformats.org/officeDocument/2006/customXml" ds:itemID="{81A9166C-7D9C-4055-91E6-FA7E30BF4917}">
  <ds:schemaRefs>
    <ds:schemaRef ds:uri="2f502fe1-2c86-4294-86d6-bc166bb7289e"/>
    <ds:schemaRef ds:uri="adedf483-0d61-4fbb-b1dd-b68165a5fd4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1AC28FD3-2388-4B2D-B00E-11E6CDA8B746}"/>
</file>

<file path=customXml/itemProps4.xml><?xml version="1.0" encoding="utf-8"?>
<ds:datastoreItem xmlns:ds="http://schemas.openxmlformats.org/officeDocument/2006/customXml" ds:itemID="{C3F4F155-BD8E-4414-8018-238DBB5FD3F3}"/>
</file>

<file path=docProps/app.xml><?xml version="1.0" encoding="utf-8"?>
<Properties xmlns="http://schemas.openxmlformats.org/officeDocument/2006/extended-properties" xmlns:vt="http://schemas.openxmlformats.org/officeDocument/2006/docPropsVTypes">
  <TotalTime>0</TotalTime>
  <Words>1300</Words>
  <Application>Microsoft Office PowerPoint</Application>
  <PresentationFormat>Widescreen</PresentationFormat>
  <Paragraphs>138</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Arial,Sans-Serif</vt:lpstr>
      <vt:lpstr>Calibri</vt:lpstr>
      <vt:lpstr>Univers</vt:lpstr>
      <vt:lpstr>Univers Condensed</vt:lpstr>
      <vt:lpstr>Wingdings 2</vt:lpstr>
      <vt:lpstr>DividendVTI</vt:lpstr>
      <vt:lpstr>Workforce development Plan </vt:lpstr>
      <vt:lpstr>Index</vt:lpstr>
      <vt:lpstr>Introduction</vt:lpstr>
      <vt:lpstr>Management and Staffing Structure</vt:lpstr>
      <vt:lpstr>Multi-disciplinary Team</vt:lpstr>
      <vt:lpstr>Recruitment and Selection</vt:lpstr>
      <vt:lpstr>Staff Skill Base and Qualifications</vt:lpstr>
      <vt:lpstr>INDUCTION PrOGRAMME</vt:lpstr>
      <vt:lpstr>Mandatory Training</vt:lpstr>
      <vt:lpstr>Training programme</vt:lpstr>
      <vt:lpstr>Arrangements for supervision and performance management</vt:lpstr>
      <vt:lpstr>Staff contingency Arrangements</vt:lpstr>
      <vt:lpstr>Management development and succession planning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WORKFORCE DEVELOPMENT PLAN</dc:title>
  <dc:creator>Deb Carr</dc:creator>
  <cp:lastModifiedBy>Dawn Sentance</cp:lastModifiedBy>
  <cp:revision>161</cp:revision>
  <dcterms:created xsi:type="dcterms:W3CDTF">2021-07-06T15:37:44Z</dcterms:created>
  <dcterms:modified xsi:type="dcterms:W3CDTF">2022-05-09T13:39:41Z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0x0101004C158C8ED44F9E48BBE01A42F74DC71E</vt:lpwstr>
  </property>
  <property fmtid="{D5CDD505-2E9C-101B-9397-08002B2CF9AE}" pid="3" name="_dlc_DocIdItemGuid">
    <vt:lpwstr>1c4d7bc7-81b5-4d27-b250-a2750eb02bfc</vt:lpwstr>
  </property>
  <property fmtid="{D5CDD505-2E9C-101B-9397-08002B2CF9AE}" pid="4" name="Order">
    <vt:r8>24500</vt:r8>
  </property>
  <property fmtid="{D5CDD505-2E9C-101B-9397-08002B2CF9AE}" pid="5" name="MediaServiceImageTags">
    <vt:lpwstr/>
  </property>
</Properties>
</file>