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5"/>
  </p:sldMasterIdLst>
  <p:notesMasterIdLst>
    <p:notesMasterId r:id="rId17"/>
  </p:notesMasterIdLst>
  <p:sldIdLst>
    <p:sldId id="257" r:id="rId6"/>
    <p:sldId id="264" r:id="rId7"/>
    <p:sldId id="529" r:id="rId8"/>
    <p:sldId id="531" r:id="rId9"/>
    <p:sldId id="260" r:id="rId10"/>
    <p:sldId id="530" r:id="rId11"/>
    <p:sldId id="528" r:id="rId12"/>
    <p:sldId id="532" r:id="rId13"/>
    <p:sldId id="525" r:id="rId14"/>
    <p:sldId id="526" r:id="rId15"/>
    <p:sldId id="524"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9" autoAdjust="0"/>
    <p:restoredTop sz="94660"/>
  </p:normalViewPr>
  <p:slideViewPr>
    <p:cSldViewPr snapToGrid="0">
      <p:cViewPr varScale="1">
        <p:scale>
          <a:sx n="114" d="100"/>
          <a:sy n="114" d="100"/>
        </p:scale>
        <p:origin x="186"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2FE6D22-F662-443D-84FC-C517E43BC58A}" type="doc">
      <dgm:prSet loTypeId="urn:microsoft.com/office/officeart/2005/8/layout/hChevron3" loCatId="process" qsTypeId="urn:microsoft.com/office/officeart/2005/8/quickstyle/simple4" qsCatId="simple" csTypeId="urn:microsoft.com/office/officeart/2005/8/colors/colorful5" csCatId="colorful" phldr="1"/>
      <dgm:spPr/>
      <dgm:t>
        <a:bodyPr/>
        <a:lstStyle/>
        <a:p>
          <a:endParaRPr lang="en-US"/>
        </a:p>
      </dgm:t>
    </dgm:pt>
    <dgm:pt modelId="{AD3C4FA7-6D0A-4DB5-AEEA-49095AFB9485}">
      <dgm:prSet/>
      <dgm:spPr>
        <a:solidFill>
          <a:schemeClr val="accent2">
            <a:lumMod val="60000"/>
            <a:lumOff val="40000"/>
          </a:schemeClr>
        </a:solidFill>
      </dgm:spPr>
      <dgm:t>
        <a:bodyPr/>
        <a:lstStyle/>
        <a:p>
          <a:r>
            <a:rPr lang="en-GB" dirty="0">
              <a:solidFill>
                <a:schemeClr val="tx1"/>
              </a:solidFill>
            </a:rPr>
            <a:t>Every family who is considered for initial child protection case conference is considered for a </a:t>
          </a:r>
          <a:r>
            <a:rPr lang="en-GB" b="1" dirty="0">
              <a:solidFill>
                <a:schemeClr val="tx1"/>
              </a:solidFill>
            </a:rPr>
            <a:t>Safeguarding Family Group Conference </a:t>
          </a:r>
          <a:r>
            <a:rPr lang="en-GB" dirty="0">
              <a:solidFill>
                <a:schemeClr val="tx1"/>
              </a:solidFill>
            </a:rPr>
            <a:t>as an alternative</a:t>
          </a:r>
          <a:endParaRPr lang="en-US" dirty="0">
            <a:solidFill>
              <a:schemeClr val="tx1"/>
            </a:solidFill>
          </a:endParaRPr>
        </a:p>
      </dgm:t>
    </dgm:pt>
    <dgm:pt modelId="{EC6A3810-4636-42AE-A5D1-005BE6F22715}" type="parTrans" cxnId="{677E3374-9CEC-4BCC-8123-6AC150CE137C}">
      <dgm:prSet/>
      <dgm:spPr/>
      <dgm:t>
        <a:bodyPr/>
        <a:lstStyle/>
        <a:p>
          <a:endParaRPr lang="en-US"/>
        </a:p>
      </dgm:t>
    </dgm:pt>
    <dgm:pt modelId="{A1FE1C7F-05E1-4859-BD19-640CA8FCEEB5}" type="sibTrans" cxnId="{677E3374-9CEC-4BCC-8123-6AC150CE137C}">
      <dgm:prSet/>
      <dgm:spPr/>
      <dgm:t>
        <a:bodyPr/>
        <a:lstStyle/>
        <a:p>
          <a:endParaRPr lang="en-US"/>
        </a:p>
      </dgm:t>
    </dgm:pt>
    <dgm:pt modelId="{92DA2B0F-EE74-460D-AE5D-2D842F219AB8}">
      <dgm:prSet/>
      <dgm:spPr>
        <a:solidFill>
          <a:schemeClr val="accent1">
            <a:lumMod val="60000"/>
            <a:lumOff val="40000"/>
          </a:schemeClr>
        </a:solidFill>
      </dgm:spPr>
      <dgm:t>
        <a:bodyPr/>
        <a:lstStyle/>
        <a:p>
          <a:r>
            <a:rPr lang="en-GB" dirty="0">
              <a:solidFill>
                <a:schemeClr val="tx1"/>
              </a:solidFill>
            </a:rPr>
            <a:t>Where a </a:t>
          </a:r>
          <a:r>
            <a:rPr lang="en-GB" b="1" dirty="0">
              <a:solidFill>
                <a:schemeClr val="tx1"/>
              </a:solidFill>
            </a:rPr>
            <a:t>SFGC</a:t>
          </a:r>
          <a:r>
            <a:rPr lang="en-GB" dirty="0">
              <a:solidFill>
                <a:schemeClr val="tx1"/>
              </a:solidFill>
            </a:rPr>
            <a:t> is not considered suitable, we have made significant changes </a:t>
          </a:r>
          <a:r>
            <a:rPr lang="en-GB" b="1" dirty="0">
              <a:solidFill>
                <a:schemeClr val="tx1"/>
              </a:solidFill>
            </a:rPr>
            <a:t>before, during </a:t>
          </a:r>
          <a:r>
            <a:rPr lang="en-GB" dirty="0">
              <a:solidFill>
                <a:schemeClr val="tx1"/>
              </a:solidFill>
            </a:rPr>
            <a:t>and </a:t>
          </a:r>
          <a:r>
            <a:rPr lang="en-GB" b="1" dirty="0">
              <a:solidFill>
                <a:schemeClr val="tx1"/>
              </a:solidFill>
            </a:rPr>
            <a:t>after</a:t>
          </a:r>
          <a:r>
            <a:rPr lang="en-GB" dirty="0">
              <a:solidFill>
                <a:schemeClr val="tx1"/>
              </a:solidFill>
            </a:rPr>
            <a:t> the </a:t>
          </a:r>
          <a:r>
            <a:rPr lang="en-GB" b="1" dirty="0">
              <a:solidFill>
                <a:schemeClr val="tx1"/>
              </a:solidFill>
            </a:rPr>
            <a:t>Initial Child Protection case Conference</a:t>
          </a:r>
          <a:r>
            <a:rPr lang="en-GB" dirty="0">
              <a:solidFill>
                <a:schemeClr val="tx1"/>
              </a:solidFill>
            </a:rPr>
            <a:t>:</a:t>
          </a:r>
          <a:endParaRPr lang="en-US" dirty="0">
            <a:solidFill>
              <a:schemeClr val="tx1"/>
            </a:solidFill>
          </a:endParaRPr>
        </a:p>
      </dgm:t>
    </dgm:pt>
    <dgm:pt modelId="{5CAB0229-F6F4-438C-B09C-67B483771E80}" type="parTrans" cxnId="{FB77E7E0-81CA-48AC-B159-144F90508C12}">
      <dgm:prSet/>
      <dgm:spPr/>
      <dgm:t>
        <a:bodyPr/>
        <a:lstStyle/>
        <a:p>
          <a:endParaRPr lang="en-US"/>
        </a:p>
      </dgm:t>
    </dgm:pt>
    <dgm:pt modelId="{D916E3F7-1AFF-434D-8D5B-6ABD9FE72F19}" type="sibTrans" cxnId="{FB77E7E0-81CA-48AC-B159-144F90508C12}">
      <dgm:prSet/>
      <dgm:spPr/>
      <dgm:t>
        <a:bodyPr/>
        <a:lstStyle/>
        <a:p>
          <a:endParaRPr lang="en-US"/>
        </a:p>
      </dgm:t>
    </dgm:pt>
    <dgm:pt modelId="{1FF98107-342C-4B65-93BF-1C068B407034}" type="pres">
      <dgm:prSet presAssocID="{52FE6D22-F662-443D-84FC-C517E43BC58A}" presName="Name0" presStyleCnt="0">
        <dgm:presLayoutVars>
          <dgm:dir/>
          <dgm:resizeHandles val="exact"/>
        </dgm:presLayoutVars>
      </dgm:prSet>
      <dgm:spPr/>
    </dgm:pt>
    <dgm:pt modelId="{6E502BED-110A-43C7-9FC8-33FBED1B4DFB}" type="pres">
      <dgm:prSet presAssocID="{AD3C4FA7-6D0A-4DB5-AEEA-49095AFB9485}" presName="parTxOnly" presStyleLbl="node1" presStyleIdx="0" presStyleCnt="2" custScaleX="166477" custScaleY="203994">
        <dgm:presLayoutVars>
          <dgm:bulletEnabled val="1"/>
        </dgm:presLayoutVars>
      </dgm:prSet>
      <dgm:spPr/>
    </dgm:pt>
    <dgm:pt modelId="{BDB73072-2745-4048-9D83-313C241DB38D}" type="pres">
      <dgm:prSet presAssocID="{A1FE1C7F-05E1-4859-BD19-640CA8FCEEB5}" presName="parSpace" presStyleCnt="0"/>
      <dgm:spPr/>
    </dgm:pt>
    <dgm:pt modelId="{DBDD4D01-6AC7-4D69-A098-A2BB8ABA1A18}" type="pres">
      <dgm:prSet presAssocID="{92DA2B0F-EE74-460D-AE5D-2D842F219AB8}" presName="parTxOnly" presStyleLbl="node1" presStyleIdx="1" presStyleCnt="2" custScaleX="165105" custScaleY="201566">
        <dgm:presLayoutVars>
          <dgm:bulletEnabled val="1"/>
        </dgm:presLayoutVars>
      </dgm:prSet>
      <dgm:spPr/>
    </dgm:pt>
  </dgm:ptLst>
  <dgm:cxnLst>
    <dgm:cxn modelId="{5E88AF62-854B-4150-96EA-C7C94EB523DF}" type="presOf" srcId="{AD3C4FA7-6D0A-4DB5-AEEA-49095AFB9485}" destId="{6E502BED-110A-43C7-9FC8-33FBED1B4DFB}" srcOrd="0" destOrd="0" presId="urn:microsoft.com/office/officeart/2005/8/layout/hChevron3"/>
    <dgm:cxn modelId="{677E3374-9CEC-4BCC-8123-6AC150CE137C}" srcId="{52FE6D22-F662-443D-84FC-C517E43BC58A}" destId="{AD3C4FA7-6D0A-4DB5-AEEA-49095AFB9485}" srcOrd="0" destOrd="0" parTransId="{EC6A3810-4636-42AE-A5D1-005BE6F22715}" sibTransId="{A1FE1C7F-05E1-4859-BD19-640CA8FCEEB5}"/>
    <dgm:cxn modelId="{571D127C-300A-4433-B2F9-209C258A3A80}" type="presOf" srcId="{52FE6D22-F662-443D-84FC-C517E43BC58A}" destId="{1FF98107-342C-4B65-93BF-1C068B407034}" srcOrd="0" destOrd="0" presId="urn:microsoft.com/office/officeart/2005/8/layout/hChevron3"/>
    <dgm:cxn modelId="{4AA53DD9-A5E5-42ED-A655-58DCDA3A9453}" type="presOf" srcId="{92DA2B0F-EE74-460D-AE5D-2D842F219AB8}" destId="{DBDD4D01-6AC7-4D69-A098-A2BB8ABA1A18}" srcOrd="0" destOrd="0" presId="urn:microsoft.com/office/officeart/2005/8/layout/hChevron3"/>
    <dgm:cxn modelId="{FB77E7E0-81CA-48AC-B159-144F90508C12}" srcId="{52FE6D22-F662-443D-84FC-C517E43BC58A}" destId="{92DA2B0F-EE74-460D-AE5D-2D842F219AB8}" srcOrd="1" destOrd="0" parTransId="{5CAB0229-F6F4-438C-B09C-67B483771E80}" sibTransId="{D916E3F7-1AFF-434D-8D5B-6ABD9FE72F19}"/>
    <dgm:cxn modelId="{7CC12434-F999-4260-96ED-FAB61C02184C}" type="presParOf" srcId="{1FF98107-342C-4B65-93BF-1C068B407034}" destId="{6E502BED-110A-43C7-9FC8-33FBED1B4DFB}" srcOrd="0" destOrd="0" presId="urn:microsoft.com/office/officeart/2005/8/layout/hChevron3"/>
    <dgm:cxn modelId="{089CDDFA-3DA6-47AE-965B-4AE0D15BB9AF}" type="presParOf" srcId="{1FF98107-342C-4B65-93BF-1C068B407034}" destId="{BDB73072-2745-4048-9D83-313C241DB38D}" srcOrd="1" destOrd="0" presId="urn:microsoft.com/office/officeart/2005/8/layout/hChevron3"/>
    <dgm:cxn modelId="{BA9C6C7E-3270-480D-9027-CB18BBAF92A7}" type="presParOf" srcId="{1FF98107-342C-4B65-93BF-1C068B407034}" destId="{DBDD4D01-6AC7-4D69-A098-A2BB8ABA1A18}" srcOrd="2" destOrd="0" presId="urn:microsoft.com/office/officeart/2005/8/layout/hChevron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E502BED-110A-43C7-9FC8-33FBED1B4DFB}">
      <dsp:nvSpPr>
        <dsp:cNvPr id="0" name=""/>
        <dsp:cNvSpPr/>
      </dsp:nvSpPr>
      <dsp:spPr>
        <a:xfrm>
          <a:off x="2386" y="1390749"/>
          <a:ext cx="5759309" cy="2822887"/>
        </a:xfrm>
        <a:prstGeom prst="homePlate">
          <a:avLst/>
        </a:prstGeom>
        <a:solidFill>
          <a:schemeClr val="accent2">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22682" tIns="61341" rIns="30671" bIns="61341" numCol="1" spcCol="1270" anchor="ctr" anchorCtr="0">
          <a:noAutofit/>
        </a:bodyPr>
        <a:lstStyle/>
        <a:p>
          <a:pPr marL="0" lvl="0" indent="0" algn="ctr" defTabSz="1022350">
            <a:lnSpc>
              <a:spcPct val="90000"/>
            </a:lnSpc>
            <a:spcBef>
              <a:spcPct val="0"/>
            </a:spcBef>
            <a:spcAft>
              <a:spcPct val="35000"/>
            </a:spcAft>
            <a:buNone/>
          </a:pPr>
          <a:r>
            <a:rPr lang="en-GB" sz="2300" kern="1200" dirty="0">
              <a:solidFill>
                <a:schemeClr val="tx1"/>
              </a:solidFill>
            </a:rPr>
            <a:t>Every family who is considered for initial child protection case conference is considered for a </a:t>
          </a:r>
          <a:r>
            <a:rPr lang="en-GB" sz="2300" b="1" kern="1200" dirty="0">
              <a:solidFill>
                <a:schemeClr val="tx1"/>
              </a:solidFill>
            </a:rPr>
            <a:t>Safeguarding Family Group Conference </a:t>
          </a:r>
          <a:r>
            <a:rPr lang="en-GB" sz="2300" kern="1200" dirty="0">
              <a:solidFill>
                <a:schemeClr val="tx1"/>
              </a:solidFill>
            </a:rPr>
            <a:t>as an alternative</a:t>
          </a:r>
          <a:endParaRPr lang="en-US" sz="2300" kern="1200" dirty="0">
            <a:solidFill>
              <a:schemeClr val="tx1"/>
            </a:solidFill>
          </a:endParaRPr>
        </a:p>
      </dsp:txBody>
      <dsp:txXfrm>
        <a:off x="2386" y="1390749"/>
        <a:ext cx="5053587" cy="2822887"/>
      </dsp:txXfrm>
    </dsp:sp>
    <dsp:sp modelId="{DBDD4D01-6AC7-4D69-A098-A2BB8ABA1A18}">
      <dsp:nvSpPr>
        <dsp:cNvPr id="0" name=""/>
        <dsp:cNvSpPr/>
      </dsp:nvSpPr>
      <dsp:spPr>
        <a:xfrm>
          <a:off x="5069790" y="1407549"/>
          <a:ext cx="5711844" cy="2789288"/>
        </a:xfrm>
        <a:prstGeom prst="chevron">
          <a:avLst/>
        </a:prstGeom>
        <a:solidFill>
          <a:schemeClr val="accent1">
            <a:lumMod val="60000"/>
            <a:lumOff val="4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88011" tIns="58674" rIns="29337" bIns="58674" numCol="1" spcCol="1270" anchor="ctr" anchorCtr="0">
          <a:noAutofit/>
        </a:bodyPr>
        <a:lstStyle/>
        <a:p>
          <a:pPr marL="0" lvl="0" indent="0" algn="ctr" defTabSz="977900">
            <a:lnSpc>
              <a:spcPct val="90000"/>
            </a:lnSpc>
            <a:spcBef>
              <a:spcPct val="0"/>
            </a:spcBef>
            <a:spcAft>
              <a:spcPct val="35000"/>
            </a:spcAft>
            <a:buNone/>
          </a:pPr>
          <a:r>
            <a:rPr lang="en-GB" sz="2200" kern="1200" dirty="0">
              <a:solidFill>
                <a:schemeClr val="tx1"/>
              </a:solidFill>
            </a:rPr>
            <a:t>Where a </a:t>
          </a:r>
          <a:r>
            <a:rPr lang="en-GB" sz="2200" b="1" kern="1200" dirty="0">
              <a:solidFill>
                <a:schemeClr val="tx1"/>
              </a:solidFill>
            </a:rPr>
            <a:t>SFGC</a:t>
          </a:r>
          <a:r>
            <a:rPr lang="en-GB" sz="2200" kern="1200" dirty="0">
              <a:solidFill>
                <a:schemeClr val="tx1"/>
              </a:solidFill>
            </a:rPr>
            <a:t> is not considered suitable, we have made significant changes </a:t>
          </a:r>
          <a:r>
            <a:rPr lang="en-GB" sz="2200" b="1" kern="1200" dirty="0">
              <a:solidFill>
                <a:schemeClr val="tx1"/>
              </a:solidFill>
            </a:rPr>
            <a:t>before, during </a:t>
          </a:r>
          <a:r>
            <a:rPr lang="en-GB" sz="2200" kern="1200" dirty="0">
              <a:solidFill>
                <a:schemeClr val="tx1"/>
              </a:solidFill>
            </a:rPr>
            <a:t>and </a:t>
          </a:r>
          <a:r>
            <a:rPr lang="en-GB" sz="2200" b="1" kern="1200" dirty="0">
              <a:solidFill>
                <a:schemeClr val="tx1"/>
              </a:solidFill>
            </a:rPr>
            <a:t>after</a:t>
          </a:r>
          <a:r>
            <a:rPr lang="en-GB" sz="2200" kern="1200" dirty="0">
              <a:solidFill>
                <a:schemeClr val="tx1"/>
              </a:solidFill>
            </a:rPr>
            <a:t> the </a:t>
          </a:r>
          <a:r>
            <a:rPr lang="en-GB" sz="2200" b="1" kern="1200" dirty="0">
              <a:solidFill>
                <a:schemeClr val="tx1"/>
              </a:solidFill>
            </a:rPr>
            <a:t>Initial Child Protection case Conference</a:t>
          </a:r>
          <a:r>
            <a:rPr lang="en-GB" sz="2200" kern="1200" dirty="0">
              <a:solidFill>
                <a:schemeClr val="tx1"/>
              </a:solidFill>
            </a:rPr>
            <a:t>:</a:t>
          </a:r>
          <a:endParaRPr lang="en-US" sz="2200" kern="1200" dirty="0">
            <a:solidFill>
              <a:schemeClr val="tx1"/>
            </a:solidFill>
          </a:endParaRPr>
        </a:p>
      </dsp:txBody>
      <dsp:txXfrm>
        <a:off x="6464434" y="1407549"/>
        <a:ext cx="2922556" cy="2789288"/>
      </dsp:txXfrm>
    </dsp:sp>
  </dsp:spTree>
</dsp:drawing>
</file>

<file path=ppt/diagrams/layout1.xml><?xml version="1.0" encoding="utf-8"?>
<dgm:layoutDef xmlns:dgm="http://schemas.openxmlformats.org/drawingml/2006/diagram" xmlns:a="http://schemas.openxmlformats.org/drawingml/2006/main" uniqueId="urn:microsoft.com/office/officeart/2005/8/layout/hChevron3">
  <dgm:title val=""/>
  <dgm:desc val=""/>
  <dgm:catLst>
    <dgm:cat type="process" pri="1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root des" func="maxDepth" op="gte" val="2">
        <dgm:constrLst>
          <dgm:constr type="w" for="ch" forName="parAndChTx" refType="w"/>
          <dgm:constr type="primFontSz" for="ch" ptType="node" op="equ"/>
          <dgm:constr type="w" for="ch" forName="parAndChSpace" refType="w" refFor="ch" refForName="parAndChTx" fact="-0.2"/>
          <dgm:constr type="w" for="ch" ptType="sibTrans" op="equ"/>
        </dgm:constrLst>
        <dgm:ruleLst/>
        <dgm:forEach name="Name6" axis="ch" ptType="node">
          <dgm:layoutNode name="parAndChTx">
            <dgm:varLst>
              <dgm:bulletEnabled val="1"/>
            </dgm:varLst>
            <dgm:alg type="tx"/>
            <dgm:choose name="Name7">
              <dgm:if name="Name8" func="var" arg="dir" op="equ" val="norm">
                <dgm:choose name="Name9">
                  <dgm:if name="Name10" axis="self" ptType="node" func="pos" op="equ" val="1">
                    <dgm:shape xmlns:r="http://schemas.openxmlformats.org/officeDocument/2006/relationships"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4"/>
                    </dgm:constrLst>
                  </dgm:if>
                  <dgm:else name="Name11">
                    <dgm:shape xmlns:r="http://schemas.openxmlformats.org/officeDocument/2006/relationships"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if>
              <dgm:else name="Name12">
                <dgm:choose name="Name13">
                  <dgm:if name="Name14" axis="self" ptType="node" func="pos" op="equ" val="1">
                    <dgm:shape xmlns:r="http://schemas.openxmlformats.org/officeDocument/2006/relationships" rot="180" type="homePlate"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4"/>
                      <dgm:constr type="rMarg" refType="w" fact="0.1"/>
                    </dgm:constrLst>
                  </dgm:if>
                  <dgm:else name="Name15">
                    <dgm:shape xmlns:r="http://schemas.openxmlformats.org/officeDocument/2006/relationships" rot="180" type="chevron" r:blip="">
                      <dgm:adjLst>
                        <dgm:adj idx="1" val="0.25"/>
                      </dgm:adjLst>
                    </dgm:shape>
                    <dgm:presOf axis="desOrSelf" ptType="node"/>
                    <dgm:constrLst>
                      <dgm:constr type="h" refType="w" op="equ" fact="0.8"/>
                      <dgm:constr type="primFontSz" val="65"/>
                      <dgm:constr type="tMarg" refType="primFontSz" fact="0.2"/>
                      <dgm:constr type="bMarg" refType="primFontSz" fact="0.2"/>
                      <dgm:constr type="lMarg" refType="w" fact="0.1"/>
                      <dgm:constr type="rMarg" refType="w" fact="0.1"/>
                    </dgm:constrLst>
                  </dgm:else>
                </dgm:choose>
              </dgm:else>
            </dgm:choose>
            <dgm:ruleLst>
              <dgm:rule type="primFontSz" val="5" fact="NaN" max="NaN"/>
            </dgm:ruleLst>
          </dgm:layoutNode>
          <dgm:forEach name="Name16" axis="followSib" ptType="sibTrans" cnt="1">
            <dgm:layoutNode name="parAndChSpace">
              <dgm:alg type="sp"/>
              <dgm:shape xmlns:r="http://schemas.openxmlformats.org/officeDocument/2006/relationships" r:blip="">
                <dgm:adjLst/>
              </dgm:shape>
              <dgm:presOf/>
              <dgm:constrLst/>
              <dgm:ruleLst/>
            </dgm:layoutNode>
          </dgm:forEach>
        </dgm:forEach>
      </dgm:if>
      <dgm:else name="Name17">
        <dgm:constrLst>
          <dgm:constr type="w" for="ch" forName="parTxOnly" refType="w"/>
          <dgm:constr type="primFontSz" for="ch" ptType="node" op="equ"/>
          <dgm:constr type="w" for="ch" forName="parSpace" refType="w" refFor="ch" refForName="parTxOnly" fact="-0.2"/>
          <dgm:constr type="w" for="ch" ptType="sibTrans" op="equ"/>
        </dgm:constrLst>
        <dgm:ruleLst/>
        <dgm:forEach name="Name18" axis="ch" ptType="node">
          <dgm:layoutNode name="parTxOnly">
            <dgm:varLst>
              <dgm:bulletEnabled val="1"/>
            </dgm:varLst>
            <dgm:alg type="tx"/>
            <dgm:presOf axis="desOrSelf" ptType="node"/>
            <dgm:choose name="Name19">
              <dgm:if name="Name20" func="var" arg="dir" op="equ" val="norm">
                <dgm:choose name="Name21">
                  <dgm:if name="Name22" axis="self" ptType="node" func="pos" op="equ" val="1">
                    <dgm:shape xmlns:r="http://schemas.openxmlformats.org/officeDocument/2006/relationships" type="homePlate" r:blip="">
                      <dgm:adjLst/>
                    </dgm:shape>
                    <dgm:constrLst>
                      <dgm:constr type="h" refType="w" op="equ" fact="0.4"/>
                      <dgm:constr type="primFontSz" val="65"/>
                      <dgm:constr type="tMarg" refType="primFontSz" fact="0.21"/>
                      <dgm:constr type="bMarg" refType="primFontSz" fact="0.21"/>
                      <dgm:constr type="lMarg" refType="primFontSz" fact="0.42"/>
                      <dgm:constr type="rMarg" refType="primFontSz" fact="0.105"/>
                    </dgm:constrLst>
                  </dgm:if>
                  <dgm:else name="Name23">
                    <dgm:shape xmlns:r="http://schemas.openxmlformats.org/officeDocument/2006/relationships" type="chevron" r:blip="">
                      <dgm:adjLst/>
                    </dgm:shape>
                    <dgm:constrLst>
                      <dgm:constr type="h" refType="w" op="equ" fact="0.4"/>
                      <dgm:constr type="primFontSz" val="65"/>
                      <dgm:constr type="tMarg" refType="primFontSz" fact="0.21"/>
                      <dgm:constr type="bMarg" refType="primFontSz" fact="0.21"/>
                      <dgm:constr type="lMarg" refType="primFontSz" fact="0.315"/>
                      <dgm:constr type="rMarg" refType="primFontSz" fact="0.105"/>
                    </dgm:constrLst>
                  </dgm:else>
                </dgm:choose>
              </dgm:if>
              <dgm:else name="Name24">
                <dgm:choose name="Name25">
                  <dgm:if name="Name26" axis="self" ptType="node" func="pos" op="equ" val="1">
                    <dgm:shape xmlns:r="http://schemas.openxmlformats.org/officeDocument/2006/relationships" rot="180" type="homePlate"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42"/>
                    </dgm:constrLst>
                  </dgm:if>
                  <dgm:else name="Name27">
                    <dgm:shape xmlns:r="http://schemas.openxmlformats.org/officeDocument/2006/relationships" rot="180" type="chevron" r:blip="">
                      <dgm:adjLst/>
                    </dgm:shape>
                    <dgm:constrLst>
                      <dgm:constr type="h" refType="w" op="equ" fact="0.4"/>
                      <dgm:constr type="primFontSz" val="65"/>
                      <dgm:constr type="tMarg" refType="primFontSz" fact="0.21"/>
                      <dgm:constr type="bMarg" refType="primFontSz" fact="0.21"/>
                      <dgm:constr type="lMarg" refType="primFontSz" fact="0.105"/>
                      <dgm:constr type="rMarg" refType="primFontSz" fact="0.315"/>
                    </dgm:constrLst>
                  </dgm:else>
                </dgm:choose>
              </dgm:else>
            </dgm:choose>
            <dgm:ruleLst>
              <dgm:rule type="primFontSz" val="5" fact="NaN" max="NaN"/>
            </dgm:ruleLst>
          </dgm:layoutNode>
          <dgm:forEach name="Name28" axis="followSib" ptType="sibTrans" cnt="1">
            <dgm:layoutNode name="parSpace">
              <dgm:alg type="sp"/>
              <dgm:shape xmlns:r="http://schemas.openxmlformats.org/officeDocument/2006/relationships" r:blip="">
                <dgm:adjLst/>
              </dgm:shape>
              <dgm:presOf/>
              <dgm:constrLst/>
              <dgm:ruleLst/>
            </dgm:layoutNode>
          </dgm:forEach>
        </dgm:forEach>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23E0716-1596-4480-B475-DA68B0C31D1E}" type="datetimeFigureOut">
              <a:rPr lang="en-GB" smtClean="0"/>
              <a:t>10/11/2022</a:t>
            </a:fld>
            <a:endParaRPr lang="en-GB"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2960EE-C72E-43FA-B550-204D49614DF8}" type="slidenum">
              <a:rPr lang="en-GB" smtClean="0"/>
              <a:t>‹#›</a:t>
            </a:fld>
            <a:endParaRPr lang="en-GB" dirty="0"/>
          </a:p>
        </p:txBody>
      </p:sp>
    </p:spTree>
    <p:extLst>
      <p:ext uri="{BB962C8B-B14F-4D97-AF65-F5344CB8AC3E}">
        <p14:creationId xmlns:p14="http://schemas.microsoft.com/office/powerpoint/2010/main" val="39886730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811B7A3-533A-4642-A18F-533C61FF43D5}" type="slidenum">
              <a:rPr lang="en-GB" smtClean="0"/>
              <a:t>9</a:t>
            </a:fld>
            <a:endParaRPr lang="en-GB" dirty="0"/>
          </a:p>
        </p:txBody>
      </p:sp>
    </p:spTree>
    <p:extLst>
      <p:ext uri="{BB962C8B-B14F-4D97-AF65-F5344CB8AC3E}">
        <p14:creationId xmlns:p14="http://schemas.microsoft.com/office/powerpoint/2010/main" val="23000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0811B7A3-533A-4642-A18F-533C61FF43D5}" type="slidenum">
              <a:rPr lang="en-GB" smtClean="0"/>
              <a:t>10</a:t>
            </a:fld>
            <a:endParaRPr lang="en-GB" dirty="0"/>
          </a:p>
        </p:txBody>
      </p:sp>
    </p:spTree>
    <p:extLst>
      <p:ext uri="{BB962C8B-B14F-4D97-AF65-F5344CB8AC3E}">
        <p14:creationId xmlns:p14="http://schemas.microsoft.com/office/powerpoint/2010/main" val="14032864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7D2097-0A9D-466F-BF55-15664B7A51D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87051D7-7A5A-4018-A7C5-C78FD462F4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3CCE357A-AEF5-4059-98E4-3C3CC3CCA2CB}"/>
              </a:ext>
            </a:extLst>
          </p:cNvPr>
          <p:cNvSpPr>
            <a:spLocks noGrp="1"/>
          </p:cNvSpPr>
          <p:nvPr>
            <p:ph type="dt" sz="half" idx="10"/>
          </p:nvPr>
        </p:nvSpPr>
        <p:spPr/>
        <p:txBody>
          <a:bodyPr/>
          <a:lstStyle/>
          <a:p>
            <a:fld id="{64C37B7E-3A3F-4296-821D-E8EDE6AB0F18}" type="datetimeFigureOut">
              <a:rPr lang="en-GB" smtClean="0"/>
              <a:t>10/11/2022</a:t>
            </a:fld>
            <a:endParaRPr lang="en-GB" dirty="0"/>
          </a:p>
        </p:txBody>
      </p:sp>
      <p:sp>
        <p:nvSpPr>
          <p:cNvPr id="5" name="Footer Placeholder 4">
            <a:extLst>
              <a:ext uri="{FF2B5EF4-FFF2-40B4-BE49-F238E27FC236}">
                <a16:creationId xmlns:a16="http://schemas.microsoft.com/office/drawing/2014/main" id="{D254B135-641F-44D0-A3C3-10AEA3A9EA71}"/>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F65431A0-1BEA-41F7-AC33-DBDB703004C5}"/>
              </a:ext>
            </a:extLst>
          </p:cNvPr>
          <p:cNvSpPr>
            <a:spLocks noGrp="1"/>
          </p:cNvSpPr>
          <p:nvPr>
            <p:ph type="sldNum" sz="quarter" idx="12"/>
          </p:nvPr>
        </p:nvSpPr>
        <p:spPr/>
        <p:txBody>
          <a:bodyPr/>
          <a:lstStyle/>
          <a:p>
            <a:fld id="{F4056B3C-BE0A-4E50-B3F9-594D8377130E}" type="slidenum">
              <a:rPr lang="en-GB" smtClean="0"/>
              <a:t>‹#›</a:t>
            </a:fld>
            <a:endParaRPr lang="en-GB" dirty="0"/>
          </a:p>
        </p:txBody>
      </p:sp>
    </p:spTree>
    <p:extLst>
      <p:ext uri="{BB962C8B-B14F-4D97-AF65-F5344CB8AC3E}">
        <p14:creationId xmlns:p14="http://schemas.microsoft.com/office/powerpoint/2010/main" val="27337068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78B21D-DAED-4AE1-A43A-7FDFB5ADA37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206E7EA-3865-4F37-BC99-EAF2B51C46D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5431312-2E74-4089-98BC-408AF14CCFA0}"/>
              </a:ext>
            </a:extLst>
          </p:cNvPr>
          <p:cNvSpPr>
            <a:spLocks noGrp="1"/>
          </p:cNvSpPr>
          <p:nvPr>
            <p:ph type="dt" sz="half" idx="10"/>
          </p:nvPr>
        </p:nvSpPr>
        <p:spPr/>
        <p:txBody>
          <a:bodyPr/>
          <a:lstStyle/>
          <a:p>
            <a:fld id="{64C37B7E-3A3F-4296-821D-E8EDE6AB0F18}" type="datetimeFigureOut">
              <a:rPr lang="en-GB" smtClean="0"/>
              <a:t>10/11/2022</a:t>
            </a:fld>
            <a:endParaRPr lang="en-GB" dirty="0"/>
          </a:p>
        </p:txBody>
      </p:sp>
      <p:sp>
        <p:nvSpPr>
          <p:cNvPr id="5" name="Footer Placeholder 4">
            <a:extLst>
              <a:ext uri="{FF2B5EF4-FFF2-40B4-BE49-F238E27FC236}">
                <a16:creationId xmlns:a16="http://schemas.microsoft.com/office/drawing/2014/main" id="{B51F3827-F5B0-4A45-92E9-40BCEE524D8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1108F376-61E7-47EE-A203-BC7E1D8DAEFA}"/>
              </a:ext>
            </a:extLst>
          </p:cNvPr>
          <p:cNvSpPr>
            <a:spLocks noGrp="1"/>
          </p:cNvSpPr>
          <p:nvPr>
            <p:ph type="sldNum" sz="quarter" idx="12"/>
          </p:nvPr>
        </p:nvSpPr>
        <p:spPr/>
        <p:txBody>
          <a:bodyPr/>
          <a:lstStyle/>
          <a:p>
            <a:fld id="{F4056B3C-BE0A-4E50-B3F9-594D8377130E}" type="slidenum">
              <a:rPr lang="en-GB" smtClean="0"/>
              <a:t>‹#›</a:t>
            </a:fld>
            <a:endParaRPr lang="en-GB" dirty="0"/>
          </a:p>
        </p:txBody>
      </p:sp>
    </p:spTree>
    <p:extLst>
      <p:ext uri="{BB962C8B-B14F-4D97-AF65-F5344CB8AC3E}">
        <p14:creationId xmlns:p14="http://schemas.microsoft.com/office/powerpoint/2010/main" val="11545024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DF511F3-838F-411F-94AB-46BE258074F4}"/>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90752AF-7ADA-458D-B221-1CE766ED2CB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10934CB-F998-427F-B8E5-2FEDCA357E42}"/>
              </a:ext>
            </a:extLst>
          </p:cNvPr>
          <p:cNvSpPr>
            <a:spLocks noGrp="1"/>
          </p:cNvSpPr>
          <p:nvPr>
            <p:ph type="dt" sz="half" idx="10"/>
          </p:nvPr>
        </p:nvSpPr>
        <p:spPr/>
        <p:txBody>
          <a:bodyPr/>
          <a:lstStyle/>
          <a:p>
            <a:fld id="{64C37B7E-3A3F-4296-821D-E8EDE6AB0F18}" type="datetimeFigureOut">
              <a:rPr lang="en-GB" smtClean="0"/>
              <a:t>10/11/2022</a:t>
            </a:fld>
            <a:endParaRPr lang="en-GB" dirty="0"/>
          </a:p>
        </p:txBody>
      </p:sp>
      <p:sp>
        <p:nvSpPr>
          <p:cNvPr id="5" name="Footer Placeholder 4">
            <a:extLst>
              <a:ext uri="{FF2B5EF4-FFF2-40B4-BE49-F238E27FC236}">
                <a16:creationId xmlns:a16="http://schemas.microsoft.com/office/drawing/2014/main" id="{4976E72B-D93E-4B8C-AF4F-447FE5E01D59}"/>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9A8D027E-CFFE-46D0-B4CF-94AFBFEABBA2}"/>
              </a:ext>
            </a:extLst>
          </p:cNvPr>
          <p:cNvSpPr>
            <a:spLocks noGrp="1"/>
          </p:cNvSpPr>
          <p:nvPr>
            <p:ph type="sldNum" sz="quarter" idx="12"/>
          </p:nvPr>
        </p:nvSpPr>
        <p:spPr/>
        <p:txBody>
          <a:bodyPr/>
          <a:lstStyle/>
          <a:p>
            <a:fld id="{F4056B3C-BE0A-4E50-B3F9-594D8377130E}" type="slidenum">
              <a:rPr lang="en-GB" smtClean="0"/>
              <a:t>‹#›</a:t>
            </a:fld>
            <a:endParaRPr lang="en-GB" dirty="0"/>
          </a:p>
        </p:txBody>
      </p:sp>
    </p:spTree>
    <p:extLst>
      <p:ext uri="{BB962C8B-B14F-4D97-AF65-F5344CB8AC3E}">
        <p14:creationId xmlns:p14="http://schemas.microsoft.com/office/powerpoint/2010/main" val="2898972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Title and Content with Background">
    <p:spTree>
      <p:nvGrpSpPr>
        <p:cNvPr id="1" name=""/>
        <p:cNvGrpSpPr/>
        <p:nvPr/>
      </p:nvGrpSpPr>
      <p:grpSpPr>
        <a:xfrm>
          <a:off x="0" y="0"/>
          <a:ext cx="0" cy="0"/>
          <a:chOff x="0" y="0"/>
          <a:chExt cx="0" cy="0"/>
        </a:xfrm>
      </p:grpSpPr>
      <p:pic>
        <p:nvPicPr>
          <p:cNvPr id="4" name="Picture 3"/>
          <p:cNvPicPr>
            <a:picLocks noChangeAspect="1"/>
          </p:cNvPicPr>
          <p:nvPr userDrawn="1"/>
        </p:nvPicPr>
        <p:blipFill rotWithShape="1">
          <a:blip r:embed="rId2" cstate="screen">
            <a:extLst>
              <a:ext uri="{28A0092B-C50C-407E-A947-70E740481C1C}">
                <a14:useLocalDpi xmlns:a14="http://schemas.microsoft.com/office/drawing/2010/main"/>
              </a:ext>
            </a:extLst>
          </a:blip>
          <a:srcRect r="5502"/>
          <a:stretch/>
        </p:blipFill>
        <p:spPr>
          <a:xfrm>
            <a:off x="4809378" y="642942"/>
            <a:ext cx="7382625" cy="5008483"/>
          </a:xfrm>
          <a:prstGeom prst="rect">
            <a:avLst/>
          </a:prstGeom>
        </p:spPr>
      </p:pic>
      <p:sp>
        <p:nvSpPr>
          <p:cNvPr id="2" name="Title 1"/>
          <p:cNvSpPr>
            <a:spLocks noGrp="1"/>
          </p:cNvSpPr>
          <p:nvPr>
            <p:ph type="title" hasCustomPrompt="1"/>
          </p:nvPr>
        </p:nvSpPr>
        <p:spPr>
          <a:xfrm>
            <a:off x="857251" y="642938"/>
            <a:ext cx="10477500" cy="757419"/>
          </a:xfrm>
        </p:spPr>
        <p:txBody>
          <a:bodyPr>
            <a:noAutofit/>
          </a:bodyPr>
          <a:lstStyle>
            <a:lvl1pPr>
              <a:defRPr sz="3600" b="1">
                <a:solidFill>
                  <a:srgbClr val="008C96"/>
                </a:solidFill>
                <a:latin typeface="+mn-lt"/>
              </a:defRPr>
            </a:lvl1pPr>
          </a:lstStyle>
          <a:p>
            <a:r>
              <a:rPr lang="en-US" dirty="0"/>
              <a:t>Click to edit title</a:t>
            </a:r>
            <a:endParaRPr lang="en-GB" dirty="0"/>
          </a:p>
        </p:txBody>
      </p:sp>
      <p:sp>
        <p:nvSpPr>
          <p:cNvPr id="3" name="Content Placeholder 2"/>
          <p:cNvSpPr>
            <a:spLocks noGrp="1"/>
          </p:cNvSpPr>
          <p:nvPr>
            <p:ph idx="1"/>
          </p:nvPr>
        </p:nvSpPr>
        <p:spPr>
          <a:xfrm>
            <a:off x="857251" y="1910081"/>
            <a:ext cx="10476000" cy="3847928"/>
          </a:xfrm>
        </p:spPr>
        <p:txBody>
          <a:bodyPr/>
          <a:lstStyle>
            <a:lvl1pPr>
              <a:defRPr sz="2800" b="1">
                <a:solidFill>
                  <a:srgbClr val="008C96"/>
                </a:solidFill>
              </a:defRPr>
            </a:lvl1pPr>
            <a:lvl2pPr>
              <a:defRPr sz="2400" b="1">
                <a:solidFill>
                  <a:srgbClr val="F2A900"/>
                </a:solidFill>
              </a:defRPr>
            </a:lvl2pPr>
            <a:lvl3pPr>
              <a:defRPr sz="2000" b="1">
                <a:solidFill>
                  <a:schemeClr val="bg1">
                    <a:lumMod val="50000"/>
                  </a:schemeClr>
                </a:solidFill>
              </a:defRPr>
            </a:lvl3pPr>
            <a:lvl4pPr>
              <a:defRPr sz="1800">
                <a:solidFill>
                  <a:schemeClr val="bg1">
                    <a:lumMod val="50000"/>
                  </a:schemeClr>
                </a:solidFill>
              </a:defRPr>
            </a:lvl4pPr>
            <a:lvl5pPr>
              <a:defRPr sz="1600">
                <a:solidFill>
                  <a:schemeClr val="bg1">
                    <a:lumMod val="50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Subtitle 2"/>
          <p:cNvSpPr>
            <a:spLocks noGrp="1"/>
          </p:cNvSpPr>
          <p:nvPr>
            <p:ph type="subTitle" idx="10"/>
          </p:nvPr>
        </p:nvSpPr>
        <p:spPr>
          <a:xfrm>
            <a:off x="857251" y="1427430"/>
            <a:ext cx="10476000" cy="354414"/>
          </a:xfrm>
        </p:spPr>
        <p:txBody>
          <a:bodyPr>
            <a:noAutofit/>
          </a:bodyPr>
          <a:lstStyle>
            <a:lvl1pPr marL="0" indent="0" algn="l">
              <a:lnSpc>
                <a:spcPts val="2004"/>
              </a:lnSpc>
              <a:spcAft>
                <a:spcPts val="0"/>
              </a:spcAft>
              <a:buNone/>
              <a:defRPr sz="2000" b="0">
                <a:solidFill>
                  <a:srgbClr val="F2A900"/>
                </a:solidFill>
              </a:defRPr>
            </a:lvl1pPr>
            <a:lvl2pPr marL="342874" indent="0" algn="ctr">
              <a:buNone/>
              <a:defRPr>
                <a:solidFill>
                  <a:schemeClr val="tx1">
                    <a:tint val="75000"/>
                  </a:schemeClr>
                </a:solidFill>
              </a:defRPr>
            </a:lvl2pPr>
            <a:lvl3pPr marL="685748" indent="0" algn="ctr">
              <a:buNone/>
              <a:defRPr>
                <a:solidFill>
                  <a:schemeClr val="tx1">
                    <a:tint val="75000"/>
                  </a:schemeClr>
                </a:solidFill>
              </a:defRPr>
            </a:lvl3pPr>
            <a:lvl4pPr marL="1028622" indent="0" algn="ctr">
              <a:buNone/>
              <a:defRPr>
                <a:solidFill>
                  <a:schemeClr val="tx1">
                    <a:tint val="75000"/>
                  </a:schemeClr>
                </a:solidFill>
              </a:defRPr>
            </a:lvl4pPr>
            <a:lvl5pPr marL="1371496" indent="0" algn="ctr">
              <a:buNone/>
              <a:defRPr>
                <a:solidFill>
                  <a:schemeClr val="tx1">
                    <a:tint val="75000"/>
                  </a:schemeClr>
                </a:solidFill>
              </a:defRPr>
            </a:lvl5pPr>
            <a:lvl6pPr marL="1714369" indent="0" algn="ctr">
              <a:buNone/>
              <a:defRPr>
                <a:solidFill>
                  <a:schemeClr val="tx1">
                    <a:tint val="75000"/>
                  </a:schemeClr>
                </a:solidFill>
              </a:defRPr>
            </a:lvl6pPr>
            <a:lvl7pPr marL="2057243" indent="0" algn="ctr">
              <a:buNone/>
              <a:defRPr>
                <a:solidFill>
                  <a:schemeClr val="tx1">
                    <a:tint val="75000"/>
                  </a:schemeClr>
                </a:solidFill>
              </a:defRPr>
            </a:lvl7pPr>
            <a:lvl8pPr marL="2400117" indent="0" algn="ctr">
              <a:buNone/>
              <a:defRPr>
                <a:solidFill>
                  <a:schemeClr val="tx1">
                    <a:tint val="75000"/>
                  </a:schemeClr>
                </a:solidFill>
              </a:defRPr>
            </a:lvl8pPr>
            <a:lvl9pPr marL="2742991" indent="0" algn="ctr">
              <a:buNone/>
              <a:defRPr>
                <a:solidFill>
                  <a:schemeClr val="tx1">
                    <a:tint val="75000"/>
                  </a:schemeClr>
                </a:solidFill>
              </a:defRPr>
            </a:lvl9pPr>
          </a:lstStyle>
          <a:p>
            <a:r>
              <a:rPr lang="en-US" dirty="0"/>
              <a:t>Click to edit Master subtitle style</a:t>
            </a:r>
            <a:endParaRPr lang="en-GB" dirty="0"/>
          </a:p>
        </p:txBody>
      </p:sp>
      <p:pic>
        <p:nvPicPr>
          <p:cNvPr id="8" name="Picture 7" descr="A close up of a logo&#10;&#10;Description automatically generated">
            <a:extLst>
              <a:ext uri="{FF2B5EF4-FFF2-40B4-BE49-F238E27FC236}">
                <a16:creationId xmlns:a16="http://schemas.microsoft.com/office/drawing/2014/main" id="{FF9BED92-90CE-4A88-9047-6198F7E3525C}"/>
              </a:ext>
            </a:extLst>
          </p:cNvPr>
          <p:cNvPicPr>
            <a:picLocks noChangeAspect="1"/>
          </p:cNvPicPr>
          <p:nvPr userDrawn="1"/>
        </p:nvPicPr>
        <p:blipFill>
          <a:blip r:embed="rId3" cstate="email">
            <a:extLst>
              <a:ext uri="{28A0092B-C50C-407E-A947-70E740481C1C}">
                <a14:useLocalDpi xmlns:a14="http://schemas.microsoft.com/office/drawing/2010/main"/>
              </a:ext>
            </a:extLst>
          </a:blip>
          <a:stretch>
            <a:fillRect/>
          </a:stretch>
        </p:blipFill>
        <p:spPr>
          <a:xfrm>
            <a:off x="7566235" y="5886248"/>
            <a:ext cx="3767016" cy="810701"/>
          </a:xfrm>
          <a:prstGeom prst="rect">
            <a:avLst/>
          </a:prstGeom>
        </p:spPr>
      </p:pic>
    </p:spTree>
    <p:extLst>
      <p:ext uri="{BB962C8B-B14F-4D97-AF65-F5344CB8AC3E}">
        <p14:creationId xmlns:p14="http://schemas.microsoft.com/office/powerpoint/2010/main" val="2787666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35439C-F3D8-4174-B197-B2E7E35B545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3B61E0D-31A8-4C4F-B9C5-824FA2C829E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2902B06-8A95-4280-9B0A-8A120D62D493}"/>
              </a:ext>
            </a:extLst>
          </p:cNvPr>
          <p:cNvSpPr>
            <a:spLocks noGrp="1"/>
          </p:cNvSpPr>
          <p:nvPr>
            <p:ph type="dt" sz="half" idx="10"/>
          </p:nvPr>
        </p:nvSpPr>
        <p:spPr/>
        <p:txBody>
          <a:bodyPr/>
          <a:lstStyle/>
          <a:p>
            <a:fld id="{64C37B7E-3A3F-4296-821D-E8EDE6AB0F18}" type="datetimeFigureOut">
              <a:rPr lang="en-GB" smtClean="0"/>
              <a:t>10/11/2022</a:t>
            </a:fld>
            <a:endParaRPr lang="en-GB" dirty="0"/>
          </a:p>
        </p:txBody>
      </p:sp>
      <p:sp>
        <p:nvSpPr>
          <p:cNvPr id="5" name="Footer Placeholder 4">
            <a:extLst>
              <a:ext uri="{FF2B5EF4-FFF2-40B4-BE49-F238E27FC236}">
                <a16:creationId xmlns:a16="http://schemas.microsoft.com/office/drawing/2014/main" id="{2B662362-E2CD-4045-B28D-AC27C60C02C7}"/>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288A7B5F-AC95-4E23-B622-A56BE0EE1794}"/>
              </a:ext>
            </a:extLst>
          </p:cNvPr>
          <p:cNvSpPr>
            <a:spLocks noGrp="1"/>
          </p:cNvSpPr>
          <p:nvPr>
            <p:ph type="sldNum" sz="quarter" idx="12"/>
          </p:nvPr>
        </p:nvSpPr>
        <p:spPr/>
        <p:txBody>
          <a:bodyPr/>
          <a:lstStyle/>
          <a:p>
            <a:fld id="{F4056B3C-BE0A-4E50-B3F9-594D8377130E}" type="slidenum">
              <a:rPr lang="en-GB" smtClean="0"/>
              <a:t>‹#›</a:t>
            </a:fld>
            <a:endParaRPr lang="en-GB" dirty="0"/>
          </a:p>
        </p:txBody>
      </p:sp>
    </p:spTree>
    <p:extLst>
      <p:ext uri="{BB962C8B-B14F-4D97-AF65-F5344CB8AC3E}">
        <p14:creationId xmlns:p14="http://schemas.microsoft.com/office/powerpoint/2010/main" val="41308823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09753-7884-4998-BF29-D7C1656734B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01E317D1-8C9D-4BC4-8C32-98867BDCF45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E79444B-395A-454B-92BB-D7FA04985FE0}"/>
              </a:ext>
            </a:extLst>
          </p:cNvPr>
          <p:cNvSpPr>
            <a:spLocks noGrp="1"/>
          </p:cNvSpPr>
          <p:nvPr>
            <p:ph type="dt" sz="half" idx="10"/>
          </p:nvPr>
        </p:nvSpPr>
        <p:spPr/>
        <p:txBody>
          <a:bodyPr/>
          <a:lstStyle/>
          <a:p>
            <a:fld id="{64C37B7E-3A3F-4296-821D-E8EDE6AB0F18}" type="datetimeFigureOut">
              <a:rPr lang="en-GB" smtClean="0"/>
              <a:t>10/11/2022</a:t>
            </a:fld>
            <a:endParaRPr lang="en-GB" dirty="0"/>
          </a:p>
        </p:txBody>
      </p:sp>
      <p:sp>
        <p:nvSpPr>
          <p:cNvPr id="5" name="Footer Placeholder 4">
            <a:extLst>
              <a:ext uri="{FF2B5EF4-FFF2-40B4-BE49-F238E27FC236}">
                <a16:creationId xmlns:a16="http://schemas.microsoft.com/office/drawing/2014/main" id="{AA02E16B-AE78-4130-B0F1-A35E285FE9A5}"/>
              </a:ext>
            </a:extLst>
          </p:cNvPr>
          <p:cNvSpPr>
            <a:spLocks noGrp="1"/>
          </p:cNvSpPr>
          <p:nvPr>
            <p:ph type="ftr" sz="quarter" idx="11"/>
          </p:nvPr>
        </p:nvSpPr>
        <p:spPr/>
        <p:txBody>
          <a:bodyPr/>
          <a:lstStyle/>
          <a:p>
            <a:endParaRPr lang="en-GB" dirty="0"/>
          </a:p>
        </p:txBody>
      </p:sp>
      <p:sp>
        <p:nvSpPr>
          <p:cNvPr id="6" name="Slide Number Placeholder 5">
            <a:extLst>
              <a:ext uri="{FF2B5EF4-FFF2-40B4-BE49-F238E27FC236}">
                <a16:creationId xmlns:a16="http://schemas.microsoft.com/office/drawing/2014/main" id="{DBB93C6F-4CA2-48AA-8DF3-8E96FFCBB0CF}"/>
              </a:ext>
            </a:extLst>
          </p:cNvPr>
          <p:cNvSpPr>
            <a:spLocks noGrp="1"/>
          </p:cNvSpPr>
          <p:nvPr>
            <p:ph type="sldNum" sz="quarter" idx="12"/>
          </p:nvPr>
        </p:nvSpPr>
        <p:spPr/>
        <p:txBody>
          <a:bodyPr/>
          <a:lstStyle/>
          <a:p>
            <a:fld id="{F4056B3C-BE0A-4E50-B3F9-594D8377130E}" type="slidenum">
              <a:rPr lang="en-GB" smtClean="0"/>
              <a:t>‹#›</a:t>
            </a:fld>
            <a:endParaRPr lang="en-GB" dirty="0"/>
          </a:p>
        </p:txBody>
      </p:sp>
    </p:spTree>
    <p:extLst>
      <p:ext uri="{BB962C8B-B14F-4D97-AF65-F5344CB8AC3E}">
        <p14:creationId xmlns:p14="http://schemas.microsoft.com/office/powerpoint/2010/main" val="2480113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2FC1EA-71F8-4DD1-BAE0-3A79762B072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D2C915F7-C048-4E29-A020-1B983B53559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589EB034-5A1A-4577-BC77-E0045E66FC6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D9E93C4-713E-41A1-A5D0-F1335E930CFD}"/>
              </a:ext>
            </a:extLst>
          </p:cNvPr>
          <p:cNvSpPr>
            <a:spLocks noGrp="1"/>
          </p:cNvSpPr>
          <p:nvPr>
            <p:ph type="dt" sz="half" idx="10"/>
          </p:nvPr>
        </p:nvSpPr>
        <p:spPr/>
        <p:txBody>
          <a:bodyPr/>
          <a:lstStyle/>
          <a:p>
            <a:fld id="{64C37B7E-3A3F-4296-821D-E8EDE6AB0F18}" type="datetimeFigureOut">
              <a:rPr lang="en-GB" smtClean="0"/>
              <a:t>10/11/2022</a:t>
            </a:fld>
            <a:endParaRPr lang="en-GB" dirty="0"/>
          </a:p>
        </p:txBody>
      </p:sp>
      <p:sp>
        <p:nvSpPr>
          <p:cNvPr id="6" name="Footer Placeholder 5">
            <a:extLst>
              <a:ext uri="{FF2B5EF4-FFF2-40B4-BE49-F238E27FC236}">
                <a16:creationId xmlns:a16="http://schemas.microsoft.com/office/drawing/2014/main" id="{704058C3-896E-4C15-9E1D-32AF377CD4A8}"/>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3D709495-7F62-40A0-868A-35FE0C084BF0}"/>
              </a:ext>
            </a:extLst>
          </p:cNvPr>
          <p:cNvSpPr>
            <a:spLocks noGrp="1"/>
          </p:cNvSpPr>
          <p:nvPr>
            <p:ph type="sldNum" sz="quarter" idx="12"/>
          </p:nvPr>
        </p:nvSpPr>
        <p:spPr/>
        <p:txBody>
          <a:bodyPr/>
          <a:lstStyle/>
          <a:p>
            <a:fld id="{F4056B3C-BE0A-4E50-B3F9-594D8377130E}" type="slidenum">
              <a:rPr lang="en-GB" smtClean="0"/>
              <a:t>‹#›</a:t>
            </a:fld>
            <a:endParaRPr lang="en-GB" dirty="0"/>
          </a:p>
        </p:txBody>
      </p:sp>
    </p:spTree>
    <p:extLst>
      <p:ext uri="{BB962C8B-B14F-4D97-AF65-F5344CB8AC3E}">
        <p14:creationId xmlns:p14="http://schemas.microsoft.com/office/powerpoint/2010/main" val="3995506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136276-EBB9-4E94-993F-2431E76397B6}"/>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7E98E4B-435D-4E9F-B4D4-3914FEF4D6F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52EC28-22F5-40F7-8E83-499156C9DD0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13602C82-9E21-4B95-8E94-9273565591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6358B99-A2D4-4286-A48B-55E0C4494EC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610BB8E0-7397-499A-ABF5-A3095ACAEBC5}"/>
              </a:ext>
            </a:extLst>
          </p:cNvPr>
          <p:cNvSpPr>
            <a:spLocks noGrp="1"/>
          </p:cNvSpPr>
          <p:nvPr>
            <p:ph type="dt" sz="half" idx="10"/>
          </p:nvPr>
        </p:nvSpPr>
        <p:spPr/>
        <p:txBody>
          <a:bodyPr/>
          <a:lstStyle/>
          <a:p>
            <a:fld id="{64C37B7E-3A3F-4296-821D-E8EDE6AB0F18}" type="datetimeFigureOut">
              <a:rPr lang="en-GB" smtClean="0"/>
              <a:t>10/11/2022</a:t>
            </a:fld>
            <a:endParaRPr lang="en-GB" dirty="0"/>
          </a:p>
        </p:txBody>
      </p:sp>
      <p:sp>
        <p:nvSpPr>
          <p:cNvPr id="8" name="Footer Placeholder 7">
            <a:extLst>
              <a:ext uri="{FF2B5EF4-FFF2-40B4-BE49-F238E27FC236}">
                <a16:creationId xmlns:a16="http://schemas.microsoft.com/office/drawing/2014/main" id="{E9411F39-CB77-45C8-BA5C-CFEF017E78BD}"/>
              </a:ext>
            </a:extLst>
          </p:cNvPr>
          <p:cNvSpPr>
            <a:spLocks noGrp="1"/>
          </p:cNvSpPr>
          <p:nvPr>
            <p:ph type="ftr" sz="quarter" idx="11"/>
          </p:nvPr>
        </p:nvSpPr>
        <p:spPr/>
        <p:txBody>
          <a:bodyPr/>
          <a:lstStyle/>
          <a:p>
            <a:endParaRPr lang="en-GB" dirty="0"/>
          </a:p>
        </p:txBody>
      </p:sp>
      <p:sp>
        <p:nvSpPr>
          <p:cNvPr id="9" name="Slide Number Placeholder 8">
            <a:extLst>
              <a:ext uri="{FF2B5EF4-FFF2-40B4-BE49-F238E27FC236}">
                <a16:creationId xmlns:a16="http://schemas.microsoft.com/office/drawing/2014/main" id="{78D5681C-B2DB-4586-B9CA-FB9FE950A028}"/>
              </a:ext>
            </a:extLst>
          </p:cNvPr>
          <p:cNvSpPr>
            <a:spLocks noGrp="1"/>
          </p:cNvSpPr>
          <p:nvPr>
            <p:ph type="sldNum" sz="quarter" idx="12"/>
          </p:nvPr>
        </p:nvSpPr>
        <p:spPr/>
        <p:txBody>
          <a:bodyPr/>
          <a:lstStyle/>
          <a:p>
            <a:fld id="{F4056B3C-BE0A-4E50-B3F9-594D8377130E}" type="slidenum">
              <a:rPr lang="en-GB" smtClean="0"/>
              <a:t>‹#›</a:t>
            </a:fld>
            <a:endParaRPr lang="en-GB" dirty="0"/>
          </a:p>
        </p:txBody>
      </p:sp>
    </p:spTree>
    <p:extLst>
      <p:ext uri="{BB962C8B-B14F-4D97-AF65-F5344CB8AC3E}">
        <p14:creationId xmlns:p14="http://schemas.microsoft.com/office/powerpoint/2010/main" val="9088700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DE069-3F85-43A0-AC9A-E1B783634D00}"/>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25FFD60E-98AA-462F-9AB3-330537C999DE}"/>
              </a:ext>
            </a:extLst>
          </p:cNvPr>
          <p:cNvSpPr>
            <a:spLocks noGrp="1"/>
          </p:cNvSpPr>
          <p:nvPr>
            <p:ph type="dt" sz="half" idx="10"/>
          </p:nvPr>
        </p:nvSpPr>
        <p:spPr/>
        <p:txBody>
          <a:bodyPr/>
          <a:lstStyle/>
          <a:p>
            <a:fld id="{64C37B7E-3A3F-4296-821D-E8EDE6AB0F18}" type="datetimeFigureOut">
              <a:rPr lang="en-GB" smtClean="0"/>
              <a:t>10/11/2022</a:t>
            </a:fld>
            <a:endParaRPr lang="en-GB" dirty="0"/>
          </a:p>
        </p:txBody>
      </p:sp>
      <p:sp>
        <p:nvSpPr>
          <p:cNvPr id="4" name="Footer Placeholder 3">
            <a:extLst>
              <a:ext uri="{FF2B5EF4-FFF2-40B4-BE49-F238E27FC236}">
                <a16:creationId xmlns:a16="http://schemas.microsoft.com/office/drawing/2014/main" id="{FC2033AA-3A3F-4B3D-BCCC-760735EB88C9}"/>
              </a:ext>
            </a:extLst>
          </p:cNvPr>
          <p:cNvSpPr>
            <a:spLocks noGrp="1"/>
          </p:cNvSpPr>
          <p:nvPr>
            <p:ph type="ftr" sz="quarter" idx="11"/>
          </p:nvPr>
        </p:nvSpPr>
        <p:spPr/>
        <p:txBody>
          <a:bodyPr/>
          <a:lstStyle/>
          <a:p>
            <a:endParaRPr lang="en-GB" dirty="0"/>
          </a:p>
        </p:txBody>
      </p:sp>
      <p:sp>
        <p:nvSpPr>
          <p:cNvPr id="5" name="Slide Number Placeholder 4">
            <a:extLst>
              <a:ext uri="{FF2B5EF4-FFF2-40B4-BE49-F238E27FC236}">
                <a16:creationId xmlns:a16="http://schemas.microsoft.com/office/drawing/2014/main" id="{E4D88CEB-07EE-44C4-91A7-F43FFE62BE98}"/>
              </a:ext>
            </a:extLst>
          </p:cNvPr>
          <p:cNvSpPr>
            <a:spLocks noGrp="1"/>
          </p:cNvSpPr>
          <p:nvPr>
            <p:ph type="sldNum" sz="quarter" idx="12"/>
          </p:nvPr>
        </p:nvSpPr>
        <p:spPr/>
        <p:txBody>
          <a:bodyPr/>
          <a:lstStyle/>
          <a:p>
            <a:fld id="{F4056B3C-BE0A-4E50-B3F9-594D8377130E}" type="slidenum">
              <a:rPr lang="en-GB" smtClean="0"/>
              <a:t>‹#›</a:t>
            </a:fld>
            <a:endParaRPr lang="en-GB" dirty="0"/>
          </a:p>
        </p:txBody>
      </p:sp>
    </p:spTree>
    <p:extLst>
      <p:ext uri="{BB962C8B-B14F-4D97-AF65-F5344CB8AC3E}">
        <p14:creationId xmlns:p14="http://schemas.microsoft.com/office/powerpoint/2010/main" val="22788153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311FE3C-2242-44AC-A05E-4EEDCD410DC7}"/>
              </a:ext>
            </a:extLst>
          </p:cNvPr>
          <p:cNvSpPr>
            <a:spLocks noGrp="1"/>
          </p:cNvSpPr>
          <p:nvPr>
            <p:ph type="dt" sz="half" idx="10"/>
          </p:nvPr>
        </p:nvSpPr>
        <p:spPr/>
        <p:txBody>
          <a:bodyPr/>
          <a:lstStyle/>
          <a:p>
            <a:fld id="{64C37B7E-3A3F-4296-821D-E8EDE6AB0F18}" type="datetimeFigureOut">
              <a:rPr lang="en-GB" smtClean="0"/>
              <a:t>10/11/2022</a:t>
            </a:fld>
            <a:endParaRPr lang="en-GB" dirty="0"/>
          </a:p>
        </p:txBody>
      </p:sp>
      <p:sp>
        <p:nvSpPr>
          <p:cNvPr id="3" name="Footer Placeholder 2">
            <a:extLst>
              <a:ext uri="{FF2B5EF4-FFF2-40B4-BE49-F238E27FC236}">
                <a16:creationId xmlns:a16="http://schemas.microsoft.com/office/drawing/2014/main" id="{ABBFC1D1-7DBA-4882-9E2F-5FEB1090DB51}"/>
              </a:ext>
            </a:extLst>
          </p:cNvPr>
          <p:cNvSpPr>
            <a:spLocks noGrp="1"/>
          </p:cNvSpPr>
          <p:nvPr>
            <p:ph type="ftr" sz="quarter" idx="11"/>
          </p:nvPr>
        </p:nvSpPr>
        <p:spPr/>
        <p:txBody>
          <a:bodyPr/>
          <a:lstStyle/>
          <a:p>
            <a:endParaRPr lang="en-GB" dirty="0"/>
          </a:p>
        </p:txBody>
      </p:sp>
      <p:sp>
        <p:nvSpPr>
          <p:cNvPr id="4" name="Slide Number Placeholder 3">
            <a:extLst>
              <a:ext uri="{FF2B5EF4-FFF2-40B4-BE49-F238E27FC236}">
                <a16:creationId xmlns:a16="http://schemas.microsoft.com/office/drawing/2014/main" id="{BDCB5483-6ED9-4FBB-9A8E-566BC049FAB6}"/>
              </a:ext>
            </a:extLst>
          </p:cNvPr>
          <p:cNvSpPr>
            <a:spLocks noGrp="1"/>
          </p:cNvSpPr>
          <p:nvPr>
            <p:ph type="sldNum" sz="quarter" idx="12"/>
          </p:nvPr>
        </p:nvSpPr>
        <p:spPr/>
        <p:txBody>
          <a:bodyPr/>
          <a:lstStyle/>
          <a:p>
            <a:fld id="{F4056B3C-BE0A-4E50-B3F9-594D8377130E}" type="slidenum">
              <a:rPr lang="en-GB" smtClean="0"/>
              <a:t>‹#›</a:t>
            </a:fld>
            <a:endParaRPr lang="en-GB" dirty="0"/>
          </a:p>
        </p:txBody>
      </p:sp>
    </p:spTree>
    <p:extLst>
      <p:ext uri="{BB962C8B-B14F-4D97-AF65-F5344CB8AC3E}">
        <p14:creationId xmlns:p14="http://schemas.microsoft.com/office/powerpoint/2010/main" val="2218884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BF6A5E-F776-48E5-80CE-ECB9AC2592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004F7C30-F823-453B-BD6E-55D7EB2800D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7E744155-FFE1-46E5-A168-02FA9BAF9FC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4E7C7F-A190-4CB0-9214-34D04515A3FF}"/>
              </a:ext>
            </a:extLst>
          </p:cNvPr>
          <p:cNvSpPr>
            <a:spLocks noGrp="1"/>
          </p:cNvSpPr>
          <p:nvPr>
            <p:ph type="dt" sz="half" idx="10"/>
          </p:nvPr>
        </p:nvSpPr>
        <p:spPr/>
        <p:txBody>
          <a:bodyPr/>
          <a:lstStyle/>
          <a:p>
            <a:fld id="{64C37B7E-3A3F-4296-821D-E8EDE6AB0F18}" type="datetimeFigureOut">
              <a:rPr lang="en-GB" smtClean="0"/>
              <a:t>10/11/2022</a:t>
            </a:fld>
            <a:endParaRPr lang="en-GB" dirty="0"/>
          </a:p>
        </p:txBody>
      </p:sp>
      <p:sp>
        <p:nvSpPr>
          <p:cNvPr id="6" name="Footer Placeholder 5">
            <a:extLst>
              <a:ext uri="{FF2B5EF4-FFF2-40B4-BE49-F238E27FC236}">
                <a16:creationId xmlns:a16="http://schemas.microsoft.com/office/drawing/2014/main" id="{C89A2C20-C3D9-4E86-BAD2-3A15259B328B}"/>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01BC83B7-89E9-4FAB-848D-1537F00D6E91}"/>
              </a:ext>
            </a:extLst>
          </p:cNvPr>
          <p:cNvSpPr>
            <a:spLocks noGrp="1"/>
          </p:cNvSpPr>
          <p:nvPr>
            <p:ph type="sldNum" sz="quarter" idx="12"/>
          </p:nvPr>
        </p:nvSpPr>
        <p:spPr/>
        <p:txBody>
          <a:bodyPr/>
          <a:lstStyle/>
          <a:p>
            <a:fld id="{F4056B3C-BE0A-4E50-B3F9-594D8377130E}" type="slidenum">
              <a:rPr lang="en-GB" smtClean="0"/>
              <a:t>‹#›</a:t>
            </a:fld>
            <a:endParaRPr lang="en-GB" dirty="0"/>
          </a:p>
        </p:txBody>
      </p:sp>
    </p:spTree>
    <p:extLst>
      <p:ext uri="{BB962C8B-B14F-4D97-AF65-F5344CB8AC3E}">
        <p14:creationId xmlns:p14="http://schemas.microsoft.com/office/powerpoint/2010/main" val="1673176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C73822-5500-4693-A8E8-422582493D7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28DA7B83-D651-4747-AD3B-C10E29F3B8A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a:extLst>
              <a:ext uri="{FF2B5EF4-FFF2-40B4-BE49-F238E27FC236}">
                <a16:creationId xmlns:a16="http://schemas.microsoft.com/office/drawing/2014/main" id="{5FA6CA78-A022-4DA6-9F75-6384F68EAC0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8DE229-E935-497C-9A8F-194641CA9D6B}"/>
              </a:ext>
            </a:extLst>
          </p:cNvPr>
          <p:cNvSpPr>
            <a:spLocks noGrp="1"/>
          </p:cNvSpPr>
          <p:nvPr>
            <p:ph type="dt" sz="half" idx="10"/>
          </p:nvPr>
        </p:nvSpPr>
        <p:spPr/>
        <p:txBody>
          <a:bodyPr/>
          <a:lstStyle/>
          <a:p>
            <a:fld id="{64C37B7E-3A3F-4296-821D-E8EDE6AB0F18}" type="datetimeFigureOut">
              <a:rPr lang="en-GB" smtClean="0"/>
              <a:t>10/11/2022</a:t>
            </a:fld>
            <a:endParaRPr lang="en-GB" dirty="0"/>
          </a:p>
        </p:txBody>
      </p:sp>
      <p:sp>
        <p:nvSpPr>
          <p:cNvPr id="6" name="Footer Placeholder 5">
            <a:extLst>
              <a:ext uri="{FF2B5EF4-FFF2-40B4-BE49-F238E27FC236}">
                <a16:creationId xmlns:a16="http://schemas.microsoft.com/office/drawing/2014/main" id="{AAB22307-08A8-4DF0-AAD3-08179B217610}"/>
              </a:ext>
            </a:extLst>
          </p:cNvPr>
          <p:cNvSpPr>
            <a:spLocks noGrp="1"/>
          </p:cNvSpPr>
          <p:nvPr>
            <p:ph type="ftr" sz="quarter" idx="11"/>
          </p:nvPr>
        </p:nvSpPr>
        <p:spPr/>
        <p:txBody>
          <a:bodyPr/>
          <a:lstStyle/>
          <a:p>
            <a:endParaRPr lang="en-GB" dirty="0"/>
          </a:p>
        </p:txBody>
      </p:sp>
      <p:sp>
        <p:nvSpPr>
          <p:cNvPr id="7" name="Slide Number Placeholder 6">
            <a:extLst>
              <a:ext uri="{FF2B5EF4-FFF2-40B4-BE49-F238E27FC236}">
                <a16:creationId xmlns:a16="http://schemas.microsoft.com/office/drawing/2014/main" id="{C3AC1F62-8659-4B42-B6FE-9F06973942FC}"/>
              </a:ext>
            </a:extLst>
          </p:cNvPr>
          <p:cNvSpPr>
            <a:spLocks noGrp="1"/>
          </p:cNvSpPr>
          <p:nvPr>
            <p:ph type="sldNum" sz="quarter" idx="12"/>
          </p:nvPr>
        </p:nvSpPr>
        <p:spPr/>
        <p:txBody>
          <a:bodyPr/>
          <a:lstStyle/>
          <a:p>
            <a:fld id="{F4056B3C-BE0A-4E50-B3F9-594D8377130E}" type="slidenum">
              <a:rPr lang="en-GB" smtClean="0"/>
              <a:t>‹#›</a:t>
            </a:fld>
            <a:endParaRPr lang="en-GB" dirty="0"/>
          </a:p>
        </p:txBody>
      </p:sp>
    </p:spTree>
    <p:extLst>
      <p:ext uri="{BB962C8B-B14F-4D97-AF65-F5344CB8AC3E}">
        <p14:creationId xmlns:p14="http://schemas.microsoft.com/office/powerpoint/2010/main" val="26425281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pct5">
          <a:fgClr>
            <a:schemeClr val="bg1"/>
          </a:fgClr>
          <a:bgClr>
            <a:schemeClr val="bg1"/>
          </a:bgClr>
        </a:patt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CA36602-AACA-4B91-A661-C50CB2E38F0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F18F9A9-41EB-43F4-A5FD-73050B2F5D2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5ED66A1-6D3D-4594-8B54-59904D439D0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4C37B7E-3A3F-4296-821D-E8EDE6AB0F18}" type="datetimeFigureOut">
              <a:rPr lang="en-GB" smtClean="0"/>
              <a:t>10/11/2022</a:t>
            </a:fld>
            <a:endParaRPr lang="en-GB" dirty="0"/>
          </a:p>
        </p:txBody>
      </p:sp>
      <p:sp>
        <p:nvSpPr>
          <p:cNvPr id="5" name="Footer Placeholder 4">
            <a:extLst>
              <a:ext uri="{FF2B5EF4-FFF2-40B4-BE49-F238E27FC236}">
                <a16:creationId xmlns:a16="http://schemas.microsoft.com/office/drawing/2014/main" id="{3D8D0C2A-BDDF-45F9-ABB5-0915B6AC4D4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a:extLst>
              <a:ext uri="{FF2B5EF4-FFF2-40B4-BE49-F238E27FC236}">
                <a16:creationId xmlns:a16="http://schemas.microsoft.com/office/drawing/2014/main" id="{11DF0B1B-709B-40F5-8200-81231CBE692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056B3C-BE0A-4E50-B3F9-594D8377130E}" type="slidenum">
              <a:rPr lang="en-GB" smtClean="0"/>
              <a:t>‹#›</a:t>
            </a:fld>
            <a:endParaRPr lang="en-GB" dirty="0"/>
          </a:p>
        </p:txBody>
      </p:sp>
    </p:spTree>
    <p:extLst>
      <p:ext uri="{BB962C8B-B14F-4D97-AF65-F5344CB8AC3E}">
        <p14:creationId xmlns:p14="http://schemas.microsoft.com/office/powerpoint/2010/main" val="418732039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 name="Rectangle 32">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775798B3-0F2D-4888-A275-C72D256DAADA}"/>
              </a:ext>
            </a:extLst>
          </p:cNvPr>
          <p:cNvSpPr>
            <a:spLocks noGrp="1"/>
          </p:cNvSpPr>
          <p:nvPr>
            <p:ph type="title"/>
          </p:nvPr>
        </p:nvSpPr>
        <p:spPr>
          <a:xfrm>
            <a:off x="643467" y="321734"/>
            <a:ext cx="4970877" cy="1135737"/>
          </a:xfrm>
        </p:spPr>
        <p:txBody>
          <a:bodyPr>
            <a:normAutofit/>
          </a:bodyPr>
          <a:lstStyle/>
          <a:p>
            <a:r>
              <a:rPr lang="en-GB" sz="2800" dirty="0"/>
              <a:t>What is the Initial Child Protection Alternative Pathway  </a:t>
            </a:r>
          </a:p>
        </p:txBody>
      </p:sp>
      <p:sp>
        <p:nvSpPr>
          <p:cNvPr id="3" name="Content Placeholder 2">
            <a:extLst>
              <a:ext uri="{FF2B5EF4-FFF2-40B4-BE49-F238E27FC236}">
                <a16:creationId xmlns:a16="http://schemas.microsoft.com/office/drawing/2014/main" id="{AC622338-69FC-47C8-B819-8463160060A0}"/>
              </a:ext>
            </a:extLst>
          </p:cNvPr>
          <p:cNvSpPr>
            <a:spLocks noGrp="1"/>
          </p:cNvSpPr>
          <p:nvPr>
            <p:ph idx="1"/>
          </p:nvPr>
        </p:nvSpPr>
        <p:spPr>
          <a:xfrm>
            <a:off x="643468" y="1782981"/>
            <a:ext cx="4970877" cy="4393982"/>
          </a:xfrm>
        </p:spPr>
        <p:txBody>
          <a:bodyPr>
            <a:normAutofit/>
          </a:bodyPr>
          <a:lstStyle/>
          <a:p>
            <a:r>
              <a:rPr lang="en-GB" sz="1700" dirty="0"/>
              <a:t>In 2014 we embarked on a theory of change programme introducing systemic practice and Signs of Safety in the way we work with children, young people and families.</a:t>
            </a:r>
          </a:p>
          <a:p>
            <a:r>
              <a:rPr lang="en-GB" sz="1700" dirty="0"/>
              <a:t>In 2018,  the DfE invited  us to do a review to understand the impact of our use of Danger Statements to replace Child Protection Categories. The comprehensive review evidenced  the need to do something very different, something that would reduce bureaucratic processes and create an environment that was more collaborative , one that reduced shame.</a:t>
            </a:r>
          </a:p>
          <a:p>
            <a:r>
              <a:rPr lang="en-GB" sz="1700" dirty="0"/>
              <a:t>Drawing  on the learning and experience from Leeds and other areas that use the Family Group Conference model we designed and implemented the Alternative Pathway to bring about change and reflect systemic approaches.</a:t>
            </a:r>
          </a:p>
        </p:txBody>
      </p:sp>
      <p:sp>
        <p:nvSpPr>
          <p:cNvPr id="35" name="Isosceles Triangle 34">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7" name="Rectangle 36">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7" name="Graphic 6" descr="Parent and Child">
            <a:extLst>
              <a:ext uri="{FF2B5EF4-FFF2-40B4-BE49-F238E27FC236}">
                <a16:creationId xmlns:a16="http://schemas.microsoft.com/office/drawing/2014/main" id="{15560E06-DA0F-48DA-80DC-2B888CFA8FFF}"/>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257813" y="783639"/>
            <a:ext cx="5290720" cy="5290720"/>
          </a:xfrm>
          <a:prstGeom prst="rect">
            <a:avLst/>
          </a:prstGeom>
        </p:spPr>
      </p:pic>
      <p:grpSp>
        <p:nvGrpSpPr>
          <p:cNvPr id="39" name="Group 38">
            <a:extLst>
              <a:ext uri="{FF2B5EF4-FFF2-40B4-BE49-F238E27FC236}">
                <a16:creationId xmlns:a16="http://schemas.microsoft.com/office/drawing/2014/main" id="{15CBE6EC-46EF-45D9-8E16-DCDC5917CA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1094720" y="0"/>
            <a:ext cx="1097280" cy="1097280"/>
            <a:chOff x="11094720" y="0"/>
            <a:chExt cx="1097280" cy="1097280"/>
          </a:xfrm>
        </p:grpSpPr>
        <p:sp>
          <p:nvSpPr>
            <p:cNvPr id="40" name="Isosceles Triangle 39">
              <a:extLst>
                <a:ext uri="{FF2B5EF4-FFF2-40B4-BE49-F238E27FC236}">
                  <a16:creationId xmlns:a16="http://schemas.microsoft.com/office/drawing/2014/main" id="{DEEDCD65-9740-4F34-BDF1-9C068E0532C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a:off x="11094720" y="0"/>
              <a:ext cx="1097280" cy="1097280"/>
            </a:xfrm>
            <a:prstGeom prst="triangle">
              <a:avLst>
                <a:gd name="adj" fmla="val 10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1" name="Rectangle 40">
              <a:extLst>
                <a:ext uri="{FF2B5EF4-FFF2-40B4-BE49-F238E27FC236}">
                  <a16:creationId xmlns:a16="http://schemas.microsoft.com/office/drawing/2014/main" id="{4B3DA7FD-5CC0-46D1-9DFB-5BAF6BE249C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2700000">
              <a:off x="11189552" y="127618"/>
              <a:ext cx="457894" cy="457894"/>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Tree>
    <p:extLst>
      <p:ext uri="{BB962C8B-B14F-4D97-AF65-F5344CB8AC3E}">
        <p14:creationId xmlns:p14="http://schemas.microsoft.com/office/powerpoint/2010/main" val="78068189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D9A35-CCE6-466D-8727-E2466C08F7BB}"/>
              </a:ext>
            </a:extLst>
          </p:cNvPr>
          <p:cNvSpPr>
            <a:spLocks noGrp="1"/>
          </p:cNvSpPr>
          <p:nvPr>
            <p:ph type="title"/>
          </p:nvPr>
        </p:nvSpPr>
        <p:spPr>
          <a:xfrm>
            <a:off x="89078" y="72513"/>
            <a:ext cx="11501908" cy="757419"/>
          </a:xfrm>
        </p:spPr>
        <p:txBody>
          <a:bodyPr/>
          <a:lstStyle/>
          <a:p>
            <a:r>
              <a:rPr lang="en-GB" dirty="0">
                <a:solidFill>
                  <a:schemeClr val="accent1">
                    <a:lumMod val="60000"/>
                    <a:lumOff val="40000"/>
                  </a:schemeClr>
                </a:solidFill>
              </a:rPr>
              <a:t>What to consider </a:t>
            </a:r>
            <a:r>
              <a:rPr lang="en-GB" dirty="0">
                <a:solidFill>
                  <a:schemeClr val="accent1"/>
                </a:solidFill>
              </a:rPr>
              <a:t>during</a:t>
            </a:r>
            <a:r>
              <a:rPr lang="en-GB" dirty="0">
                <a:solidFill>
                  <a:schemeClr val="accent1">
                    <a:lumMod val="60000"/>
                    <a:lumOff val="40000"/>
                  </a:schemeClr>
                </a:solidFill>
              </a:rPr>
              <a:t> ICPC …</a:t>
            </a:r>
          </a:p>
        </p:txBody>
      </p:sp>
      <p:sp>
        <p:nvSpPr>
          <p:cNvPr id="5" name="Rectangle: Rounded Corners 4">
            <a:extLst>
              <a:ext uri="{FF2B5EF4-FFF2-40B4-BE49-F238E27FC236}">
                <a16:creationId xmlns:a16="http://schemas.microsoft.com/office/drawing/2014/main" id="{D73299A7-A2DF-48FD-B545-14DA1F6A7652}"/>
              </a:ext>
            </a:extLst>
          </p:cNvPr>
          <p:cNvSpPr/>
          <p:nvPr/>
        </p:nvSpPr>
        <p:spPr>
          <a:xfrm>
            <a:off x="183924" y="1587946"/>
            <a:ext cx="2507355" cy="162202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6000"/>
              </a:lnSpc>
              <a:buClr>
                <a:srgbClr val="000000"/>
              </a:buClr>
            </a:pPr>
            <a:r>
              <a:rPr lang="en-GB" sz="1400" kern="1200" dirty="0">
                <a:solidFill>
                  <a:schemeClr val="tx1"/>
                </a:solidFill>
                <a:effectLst/>
              </a:rPr>
              <a:t>Only people who know the family know should attend. </a:t>
            </a:r>
            <a:endParaRPr lang="en-GB" sz="1400" dirty="0">
              <a:solidFill>
                <a:schemeClr val="tx1"/>
              </a:solidFill>
              <a:effectLst/>
            </a:endParaRPr>
          </a:p>
        </p:txBody>
      </p:sp>
      <p:sp>
        <p:nvSpPr>
          <p:cNvPr id="6" name="Rectangle: Rounded Corners 5">
            <a:extLst>
              <a:ext uri="{FF2B5EF4-FFF2-40B4-BE49-F238E27FC236}">
                <a16:creationId xmlns:a16="http://schemas.microsoft.com/office/drawing/2014/main" id="{4C6257E4-F209-43A6-BAB1-AAD4012A5CD6}"/>
              </a:ext>
            </a:extLst>
          </p:cNvPr>
          <p:cNvSpPr/>
          <p:nvPr/>
        </p:nvSpPr>
        <p:spPr>
          <a:xfrm>
            <a:off x="3023448" y="1587946"/>
            <a:ext cx="2508027" cy="179177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6000"/>
              </a:lnSpc>
              <a:buClr>
                <a:srgbClr val="000000"/>
              </a:buClr>
            </a:pPr>
            <a:r>
              <a:rPr lang="en-GB" sz="1400" kern="1200" dirty="0">
                <a:solidFill>
                  <a:schemeClr val="tx1"/>
                </a:solidFill>
                <a:effectLst/>
              </a:rPr>
              <a:t>Expectation is that child will be present, unless good reason not to be. Voice of the child to be central element.</a:t>
            </a:r>
            <a:endParaRPr lang="en-GB" sz="1400" dirty="0">
              <a:solidFill>
                <a:schemeClr val="tx1"/>
              </a:solidFill>
              <a:effectLst/>
            </a:endParaRPr>
          </a:p>
        </p:txBody>
      </p:sp>
      <p:sp>
        <p:nvSpPr>
          <p:cNvPr id="7" name="Rectangle: Rounded Corners 6">
            <a:extLst>
              <a:ext uri="{FF2B5EF4-FFF2-40B4-BE49-F238E27FC236}">
                <a16:creationId xmlns:a16="http://schemas.microsoft.com/office/drawing/2014/main" id="{EA0E3BEF-E7CC-46CA-A079-1F7EB3ACFE3B}"/>
              </a:ext>
            </a:extLst>
          </p:cNvPr>
          <p:cNvSpPr/>
          <p:nvPr/>
        </p:nvSpPr>
        <p:spPr>
          <a:xfrm>
            <a:off x="5922637" y="2076826"/>
            <a:ext cx="2176529" cy="117641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kern="1200" dirty="0">
                <a:solidFill>
                  <a:schemeClr val="tx1"/>
                </a:solidFill>
                <a:effectLst/>
              </a:rPr>
              <a:t>Maximum duration of conference 90 minutes</a:t>
            </a:r>
            <a:endParaRPr lang="en-GB" sz="1400" dirty="0">
              <a:solidFill>
                <a:schemeClr val="tx1"/>
              </a:solidFill>
            </a:endParaRPr>
          </a:p>
        </p:txBody>
      </p:sp>
      <p:sp>
        <p:nvSpPr>
          <p:cNvPr id="9" name="Rectangle: Rounded Corners 8">
            <a:extLst>
              <a:ext uri="{FF2B5EF4-FFF2-40B4-BE49-F238E27FC236}">
                <a16:creationId xmlns:a16="http://schemas.microsoft.com/office/drawing/2014/main" id="{25F66AA3-B381-410D-AD1B-0039C16EEAF1}"/>
              </a:ext>
            </a:extLst>
          </p:cNvPr>
          <p:cNvSpPr/>
          <p:nvPr/>
        </p:nvSpPr>
        <p:spPr>
          <a:xfrm>
            <a:off x="238393" y="742645"/>
            <a:ext cx="2452886" cy="69498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6000"/>
              </a:lnSpc>
              <a:buClr>
                <a:srgbClr val="000000"/>
              </a:buClr>
            </a:pPr>
            <a:r>
              <a:rPr lang="en-GB" sz="1400" kern="1200" dirty="0">
                <a:solidFill>
                  <a:schemeClr val="tx1"/>
                </a:solidFill>
                <a:effectLst/>
              </a:rPr>
              <a:t>How to encourage a paperless meeting</a:t>
            </a:r>
            <a:endParaRPr lang="en-GB" sz="1400" dirty="0">
              <a:solidFill>
                <a:schemeClr val="tx1"/>
              </a:solidFill>
              <a:effectLst/>
            </a:endParaRPr>
          </a:p>
        </p:txBody>
      </p:sp>
      <p:sp>
        <p:nvSpPr>
          <p:cNvPr id="10" name="Rectangle: Rounded Corners 9">
            <a:extLst>
              <a:ext uri="{FF2B5EF4-FFF2-40B4-BE49-F238E27FC236}">
                <a16:creationId xmlns:a16="http://schemas.microsoft.com/office/drawing/2014/main" id="{03D9DD2C-457B-4648-868B-BA3643809800}"/>
              </a:ext>
            </a:extLst>
          </p:cNvPr>
          <p:cNvSpPr/>
          <p:nvPr/>
        </p:nvSpPr>
        <p:spPr>
          <a:xfrm>
            <a:off x="3023449" y="742645"/>
            <a:ext cx="2508026" cy="69498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06000"/>
              </a:lnSpc>
              <a:buClr>
                <a:srgbClr val="000000"/>
              </a:buClr>
            </a:pPr>
            <a:r>
              <a:rPr lang="en-GB" sz="1400" kern="1200" dirty="0">
                <a:solidFill>
                  <a:schemeClr val="tx1"/>
                </a:solidFill>
                <a:effectLst/>
              </a:rPr>
              <a:t>Welcoming environment </a:t>
            </a:r>
            <a:endParaRPr lang="en-GB" sz="1400" dirty="0">
              <a:solidFill>
                <a:schemeClr val="tx1"/>
              </a:solidFill>
              <a:effectLst/>
            </a:endParaRPr>
          </a:p>
        </p:txBody>
      </p:sp>
      <p:sp>
        <p:nvSpPr>
          <p:cNvPr id="11" name="Rectangle: Rounded Corners 10">
            <a:extLst>
              <a:ext uri="{FF2B5EF4-FFF2-40B4-BE49-F238E27FC236}">
                <a16:creationId xmlns:a16="http://schemas.microsoft.com/office/drawing/2014/main" id="{53696F62-3FEE-46BB-BC7C-C36105053385}"/>
              </a:ext>
            </a:extLst>
          </p:cNvPr>
          <p:cNvSpPr/>
          <p:nvPr/>
        </p:nvSpPr>
        <p:spPr>
          <a:xfrm>
            <a:off x="5922637" y="742645"/>
            <a:ext cx="2176529" cy="117641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6000"/>
              </a:lnSpc>
              <a:buClr>
                <a:srgbClr val="000000"/>
              </a:buClr>
            </a:pPr>
            <a:r>
              <a:rPr lang="en-GB" sz="1400" kern="1200" dirty="0">
                <a:solidFill>
                  <a:schemeClr val="tx1"/>
                </a:solidFill>
                <a:effectLst/>
              </a:rPr>
              <a:t>Recording by CP Business co-ordinator. </a:t>
            </a:r>
            <a:endParaRPr lang="en-GB" sz="1400" dirty="0">
              <a:solidFill>
                <a:schemeClr val="tx1"/>
              </a:solidFill>
              <a:effectLst/>
            </a:endParaRPr>
          </a:p>
        </p:txBody>
      </p:sp>
      <p:sp>
        <p:nvSpPr>
          <p:cNvPr id="12" name="Rectangle: Rounded Corners 11">
            <a:extLst>
              <a:ext uri="{FF2B5EF4-FFF2-40B4-BE49-F238E27FC236}">
                <a16:creationId xmlns:a16="http://schemas.microsoft.com/office/drawing/2014/main" id="{AD811355-F888-4EF9-875F-AFEBCAEFE496}"/>
              </a:ext>
            </a:extLst>
          </p:cNvPr>
          <p:cNvSpPr/>
          <p:nvPr/>
        </p:nvSpPr>
        <p:spPr>
          <a:xfrm>
            <a:off x="8653126" y="742645"/>
            <a:ext cx="2773923" cy="1021761"/>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6000"/>
              </a:lnSpc>
              <a:buClr>
                <a:srgbClr val="000000"/>
              </a:buClr>
            </a:pPr>
            <a:r>
              <a:rPr lang="en-GB" sz="1400" dirty="0">
                <a:solidFill>
                  <a:schemeClr val="tx1"/>
                </a:solidFill>
              </a:rPr>
              <a:t>All safety plans must be SMART </a:t>
            </a:r>
          </a:p>
        </p:txBody>
      </p:sp>
      <p:sp>
        <p:nvSpPr>
          <p:cNvPr id="15" name="Rectangle: Rounded Corners 14">
            <a:extLst>
              <a:ext uri="{FF2B5EF4-FFF2-40B4-BE49-F238E27FC236}">
                <a16:creationId xmlns:a16="http://schemas.microsoft.com/office/drawing/2014/main" id="{210654CD-DDF9-4077-BF36-1A08F12B20F0}"/>
              </a:ext>
            </a:extLst>
          </p:cNvPr>
          <p:cNvSpPr/>
          <p:nvPr/>
        </p:nvSpPr>
        <p:spPr>
          <a:xfrm>
            <a:off x="3023448" y="3530036"/>
            <a:ext cx="2508025" cy="179177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6000"/>
              </a:lnSpc>
              <a:buClr>
                <a:srgbClr val="000000"/>
              </a:buClr>
            </a:pPr>
            <a:r>
              <a:rPr lang="en-GB" sz="1400" kern="1200" dirty="0">
                <a:solidFill>
                  <a:schemeClr val="tx1"/>
                </a:solidFill>
                <a:effectLst/>
              </a:rPr>
              <a:t>Availability of clinician to provide additional reflection capacity and application of systemic approaches </a:t>
            </a:r>
          </a:p>
        </p:txBody>
      </p:sp>
      <p:sp>
        <p:nvSpPr>
          <p:cNvPr id="16" name="Rectangle: Rounded Corners 15">
            <a:extLst>
              <a:ext uri="{FF2B5EF4-FFF2-40B4-BE49-F238E27FC236}">
                <a16:creationId xmlns:a16="http://schemas.microsoft.com/office/drawing/2014/main" id="{EE8072DC-1B5D-4783-921B-FCBE11D65CAF}"/>
              </a:ext>
            </a:extLst>
          </p:cNvPr>
          <p:cNvSpPr/>
          <p:nvPr/>
        </p:nvSpPr>
        <p:spPr>
          <a:xfrm>
            <a:off x="5922636" y="3411007"/>
            <a:ext cx="2176529" cy="75741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nSpc>
                <a:spcPct val="106000"/>
              </a:lnSpc>
              <a:buClr>
                <a:srgbClr val="000000"/>
              </a:buClr>
            </a:pPr>
            <a:r>
              <a:rPr lang="en-GB" sz="1400" kern="1200" dirty="0">
                <a:solidFill>
                  <a:schemeClr val="tx1"/>
                </a:solidFill>
                <a:effectLst/>
              </a:rPr>
              <a:t>Families to have a voice in determining the plan.</a:t>
            </a:r>
            <a:endParaRPr lang="en-GB" sz="1400" dirty="0">
              <a:solidFill>
                <a:schemeClr val="tx1"/>
              </a:solidFill>
              <a:effectLst/>
            </a:endParaRPr>
          </a:p>
        </p:txBody>
      </p:sp>
      <p:sp>
        <p:nvSpPr>
          <p:cNvPr id="17" name="Rectangle: Rounded Corners 16">
            <a:extLst>
              <a:ext uri="{FF2B5EF4-FFF2-40B4-BE49-F238E27FC236}">
                <a16:creationId xmlns:a16="http://schemas.microsoft.com/office/drawing/2014/main" id="{44D55430-3086-4063-9BD3-ADF751120BEC}"/>
              </a:ext>
            </a:extLst>
          </p:cNvPr>
          <p:cNvSpPr/>
          <p:nvPr/>
        </p:nvSpPr>
        <p:spPr>
          <a:xfrm>
            <a:off x="8650174" y="3186796"/>
            <a:ext cx="2776874" cy="117641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6000"/>
              </a:lnSpc>
              <a:buClr>
                <a:srgbClr val="000000"/>
              </a:buClr>
            </a:pPr>
            <a:r>
              <a:rPr lang="en-GB" sz="1400" dirty="0">
                <a:solidFill>
                  <a:schemeClr val="tx1"/>
                </a:solidFill>
              </a:rPr>
              <a:t>Clinician support to ensure systemic principles are applied </a:t>
            </a:r>
          </a:p>
        </p:txBody>
      </p:sp>
      <p:sp>
        <p:nvSpPr>
          <p:cNvPr id="18" name="Rectangle: Rounded Corners 17">
            <a:extLst>
              <a:ext uri="{FF2B5EF4-FFF2-40B4-BE49-F238E27FC236}">
                <a16:creationId xmlns:a16="http://schemas.microsoft.com/office/drawing/2014/main" id="{8616698A-659A-4B2D-B3BF-AA9A95947429}"/>
              </a:ext>
            </a:extLst>
          </p:cNvPr>
          <p:cNvSpPr/>
          <p:nvPr/>
        </p:nvSpPr>
        <p:spPr>
          <a:xfrm>
            <a:off x="8650174" y="1974116"/>
            <a:ext cx="2701466" cy="95886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Co-creation/production  of the plan that reflects views of family, partners and practitioners with achievable actions</a:t>
            </a:r>
          </a:p>
        </p:txBody>
      </p:sp>
      <p:sp>
        <p:nvSpPr>
          <p:cNvPr id="19" name="Rectangle: Rounded Corners 18">
            <a:extLst>
              <a:ext uri="{FF2B5EF4-FFF2-40B4-BE49-F238E27FC236}">
                <a16:creationId xmlns:a16="http://schemas.microsoft.com/office/drawing/2014/main" id="{D4A7091B-5416-44C4-9E56-6597B8D0509A}"/>
              </a:ext>
            </a:extLst>
          </p:cNvPr>
          <p:cNvSpPr/>
          <p:nvPr/>
        </p:nvSpPr>
        <p:spPr>
          <a:xfrm>
            <a:off x="5922636" y="4326192"/>
            <a:ext cx="2176529" cy="1176413"/>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6000"/>
              </a:lnSpc>
              <a:buClr>
                <a:srgbClr val="000000"/>
              </a:buClr>
            </a:pPr>
            <a:r>
              <a:rPr lang="en-GB" sz="1400" dirty="0">
                <a:solidFill>
                  <a:schemeClr val="tx1"/>
                </a:solidFill>
              </a:rPr>
              <a:t>Notify of dates of future reviews and meeting and who should attend </a:t>
            </a:r>
          </a:p>
        </p:txBody>
      </p:sp>
      <p:sp>
        <p:nvSpPr>
          <p:cNvPr id="21" name="Rectangle: Rounded Corners 20">
            <a:extLst>
              <a:ext uri="{FF2B5EF4-FFF2-40B4-BE49-F238E27FC236}">
                <a16:creationId xmlns:a16="http://schemas.microsoft.com/office/drawing/2014/main" id="{12B09310-6C5C-48AA-B5E2-8DA99DCDF544}"/>
              </a:ext>
            </a:extLst>
          </p:cNvPr>
          <p:cNvSpPr/>
          <p:nvPr/>
        </p:nvSpPr>
        <p:spPr>
          <a:xfrm>
            <a:off x="238393" y="3317368"/>
            <a:ext cx="2508026" cy="221711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6000"/>
              </a:lnSpc>
              <a:buClr>
                <a:srgbClr val="000000"/>
              </a:buClr>
            </a:pPr>
            <a:r>
              <a:rPr lang="en-GB" sz="1400" dirty="0">
                <a:solidFill>
                  <a:schemeClr val="tx1"/>
                </a:solidFill>
              </a:rPr>
              <a:t>Signs of Safety provide basic framework-focus is on relational communication that enables everyone to have a voice and be listened to.</a:t>
            </a:r>
          </a:p>
        </p:txBody>
      </p:sp>
      <p:sp>
        <p:nvSpPr>
          <p:cNvPr id="22" name="Rectangle: Rounded Corners 21">
            <a:extLst>
              <a:ext uri="{FF2B5EF4-FFF2-40B4-BE49-F238E27FC236}">
                <a16:creationId xmlns:a16="http://schemas.microsoft.com/office/drawing/2014/main" id="{0E0FD519-CB2F-455D-8F58-3900ED79C874}"/>
              </a:ext>
            </a:extLst>
          </p:cNvPr>
          <p:cNvSpPr/>
          <p:nvPr/>
        </p:nvSpPr>
        <p:spPr>
          <a:xfrm>
            <a:off x="8650175" y="4490674"/>
            <a:ext cx="2773923" cy="138678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6000"/>
              </a:lnSpc>
              <a:spcAft>
                <a:spcPts val="800"/>
              </a:spcAft>
              <a:buClr>
                <a:srgbClr val="000000"/>
              </a:buClr>
            </a:pPr>
            <a:r>
              <a:rPr lang="en-GB" sz="1400" dirty="0">
                <a:solidFill>
                  <a:schemeClr val="tx1"/>
                </a:solidFill>
              </a:rPr>
              <a:t>Consideration of language used by practitioners – ensure its relational and jargon free. Ensure the families views are reflected, listened to ,heard and reflected in the plan.</a:t>
            </a:r>
          </a:p>
        </p:txBody>
      </p:sp>
    </p:spTree>
    <p:extLst>
      <p:ext uri="{BB962C8B-B14F-4D97-AF65-F5344CB8AC3E}">
        <p14:creationId xmlns:p14="http://schemas.microsoft.com/office/powerpoint/2010/main" val="331738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236728-CFBD-4EE8-A8F4-1FCA116A980E}"/>
              </a:ext>
            </a:extLst>
          </p:cNvPr>
          <p:cNvSpPr>
            <a:spLocks noGrp="1"/>
          </p:cNvSpPr>
          <p:nvPr>
            <p:ph type="title"/>
          </p:nvPr>
        </p:nvSpPr>
        <p:spPr>
          <a:xfrm>
            <a:off x="432248" y="126853"/>
            <a:ext cx="11319724" cy="915149"/>
          </a:xfrm>
        </p:spPr>
        <p:txBody>
          <a:bodyPr/>
          <a:lstStyle/>
          <a:p>
            <a:r>
              <a:rPr lang="en-GB" dirty="0">
                <a:solidFill>
                  <a:schemeClr val="accent1">
                    <a:lumMod val="60000"/>
                    <a:lumOff val="40000"/>
                  </a:schemeClr>
                </a:solidFill>
              </a:rPr>
              <a:t>What to consider </a:t>
            </a:r>
            <a:r>
              <a:rPr lang="en-GB" dirty="0">
                <a:solidFill>
                  <a:schemeClr val="accent1"/>
                </a:solidFill>
              </a:rPr>
              <a:t>After</a:t>
            </a:r>
            <a:r>
              <a:rPr lang="en-GB" dirty="0">
                <a:solidFill>
                  <a:schemeClr val="accent1">
                    <a:lumMod val="60000"/>
                    <a:lumOff val="40000"/>
                  </a:schemeClr>
                </a:solidFill>
              </a:rPr>
              <a:t> ICPC …</a:t>
            </a:r>
          </a:p>
        </p:txBody>
      </p:sp>
      <p:sp>
        <p:nvSpPr>
          <p:cNvPr id="8" name="Rectangle: Rounded Corners 7">
            <a:extLst>
              <a:ext uri="{FF2B5EF4-FFF2-40B4-BE49-F238E27FC236}">
                <a16:creationId xmlns:a16="http://schemas.microsoft.com/office/drawing/2014/main" id="{8D42AFD1-D364-4654-AA1C-3805A791B542}"/>
              </a:ext>
            </a:extLst>
          </p:cNvPr>
          <p:cNvSpPr/>
          <p:nvPr/>
        </p:nvSpPr>
        <p:spPr>
          <a:xfrm>
            <a:off x="576275" y="3151292"/>
            <a:ext cx="2916572" cy="85588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00000"/>
              </a:lnSpc>
              <a:buClr>
                <a:srgbClr val="000000"/>
              </a:buClr>
            </a:pPr>
            <a:r>
              <a:rPr lang="en-GB" sz="1400" kern="1200" dirty="0">
                <a:solidFill>
                  <a:schemeClr val="tx1"/>
                </a:solidFill>
                <a:effectLst/>
              </a:rPr>
              <a:t>Therapeutic Letter to be sent to children and parents by chair.</a:t>
            </a:r>
            <a:endParaRPr lang="en-GB" sz="1400" dirty="0">
              <a:solidFill>
                <a:schemeClr val="tx1"/>
              </a:solidFill>
              <a:effectLst/>
            </a:endParaRPr>
          </a:p>
        </p:txBody>
      </p:sp>
      <p:sp>
        <p:nvSpPr>
          <p:cNvPr id="13" name="Rectangle: Rounded Corners 12">
            <a:extLst>
              <a:ext uri="{FF2B5EF4-FFF2-40B4-BE49-F238E27FC236}">
                <a16:creationId xmlns:a16="http://schemas.microsoft.com/office/drawing/2014/main" id="{333EE094-4CF8-4BE4-A6C1-0134CBD1E561}"/>
              </a:ext>
            </a:extLst>
          </p:cNvPr>
          <p:cNvSpPr/>
          <p:nvPr/>
        </p:nvSpPr>
        <p:spPr>
          <a:xfrm>
            <a:off x="565280" y="1125592"/>
            <a:ext cx="2927572" cy="91515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kern="1200" dirty="0">
                <a:solidFill>
                  <a:schemeClr val="tx1"/>
                </a:solidFill>
                <a:effectLst/>
              </a:rPr>
              <a:t>Consideration for continuity of social worker</a:t>
            </a:r>
            <a:endParaRPr lang="en-GB" sz="1400" dirty="0">
              <a:solidFill>
                <a:schemeClr val="tx1"/>
              </a:solidFill>
            </a:endParaRPr>
          </a:p>
        </p:txBody>
      </p:sp>
      <p:sp>
        <p:nvSpPr>
          <p:cNvPr id="14" name="Rectangle: Rounded Corners 13">
            <a:extLst>
              <a:ext uri="{FF2B5EF4-FFF2-40B4-BE49-F238E27FC236}">
                <a16:creationId xmlns:a16="http://schemas.microsoft.com/office/drawing/2014/main" id="{5B3DD508-9D69-4426-8867-509896284EFD}"/>
              </a:ext>
            </a:extLst>
          </p:cNvPr>
          <p:cNvSpPr/>
          <p:nvPr/>
        </p:nvSpPr>
        <p:spPr>
          <a:xfrm>
            <a:off x="576275" y="4153133"/>
            <a:ext cx="2916572" cy="85587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Ensure recording and uploading of associated report and plans, dates for core meetings and reviews .</a:t>
            </a:r>
          </a:p>
        </p:txBody>
      </p:sp>
      <p:sp>
        <p:nvSpPr>
          <p:cNvPr id="15" name="Rectangle: Rounded Corners 14">
            <a:extLst>
              <a:ext uri="{FF2B5EF4-FFF2-40B4-BE49-F238E27FC236}">
                <a16:creationId xmlns:a16="http://schemas.microsoft.com/office/drawing/2014/main" id="{13CDC23E-F137-4FD8-BF8E-91964B49DFA8}"/>
              </a:ext>
            </a:extLst>
          </p:cNvPr>
          <p:cNvSpPr/>
          <p:nvPr/>
        </p:nvSpPr>
        <p:spPr>
          <a:xfrm>
            <a:off x="3991803" y="1125592"/>
            <a:ext cx="3541050" cy="96722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rtl="0" eaLnBrk="1" latinLnBrk="0" hangingPunct="1">
              <a:lnSpc>
                <a:spcPct val="100000"/>
              </a:lnSpc>
              <a:spcAft>
                <a:spcPts val="800"/>
              </a:spcAft>
              <a:buClr>
                <a:srgbClr val="000000"/>
              </a:buClr>
            </a:pPr>
            <a:r>
              <a:rPr lang="en-GB" sz="1400" kern="1200" dirty="0">
                <a:solidFill>
                  <a:schemeClr val="tx1"/>
                </a:solidFill>
                <a:effectLst/>
                <a:latin typeface="+mn-lt"/>
                <a:ea typeface="+mn-ea"/>
                <a:cs typeface="+mn-cs"/>
              </a:rPr>
              <a:t>Appropriately phrased written record of the conference shared with both parents and children by social worker.</a:t>
            </a:r>
          </a:p>
        </p:txBody>
      </p:sp>
      <p:sp>
        <p:nvSpPr>
          <p:cNvPr id="16" name="Rectangle: Rounded Corners 15">
            <a:extLst>
              <a:ext uri="{FF2B5EF4-FFF2-40B4-BE49-F238E27FC236}">
                <a16:creationId xmlns:a16="http://schemas.microsoft.com/office/drawing/2014/main" id="{E8D529AD-48ED-4F66-AE8A-C0DC3A8B13DD}"/>
              </a:ext>
            </a:extLst>
          </p:cNvPr>
          <p:cNvSpPr/>
          <p:nvPr/>
        </p:nvSpPr>
        <p:spPr>
          <a:xfrm>
            <a:off x="576275" y="2187796"/>
            <a:ext cx="2905577" cy="814937"/>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a:lnSpc>
                <a:spcPct val="106000"/>
              </a:lnSpc>
              <a:buClr>
                <a:srgbClr val="000000"/>
              </a:buClr>
            </a:pPr>
            <a:r>
              <a:rPr lang="en-GB" sz="1400" kern="1200" dirty="0">
                <a:solidFill>
                  <a:schemeClr val="tx1"/>
                </a:solidFill>
                <a:effectLst/>
              </a:rPr>
              <a:t>Gain and consider feedback from family about their experience of process</a:t>
            </a:r>
            <a:endParaRPr lang="en-GB" sz="1400" dirty="0">
              <a:solidFill>
                <a:schemeClr val="tx1"/>
              </a:solidFill>
              <a:effectLst/>
            </a:endParaRPr>
          </a:p>
        </p:txBody>
      </p:sp>
      <p:sp>
        <p:nvSpPr>
          <p:cNvPr id="9" name="Rectangle: Rounded Corners 8">
            <a:extLst>
              <a:ext uri="{FF2B5EF4-FFF2-40B4-BE49-F238E27FC236}">
                <a16:creationId xmlns:a16="http://schemas.microsoft.com/office/drawing/2014/main" id="{5AE9B859-FB61-45E4-ACB9-D010FC9EB8A0}"/>
              </a:ext>
            </a:extLst>
          </p:cNvPr>
          <p:cNvSpPr/>
          <p:nvPr/>
        </p:nvSpPr>
        <p:spPr>
          <a:xfrm rot="10800000" flipV="1">
            <a:off x="3991803" y="2245217"/>
            <a:ext cx="3693450" cy="136062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rtl="0" eaLnBrk="1" latinLnBrk="0" hangingPunct="1">
              <a:lnSpc>
                <a:spcPct val="100000"/>
              </a:lnSpc>
              <a:spcAft>
                <a:spcPts val="800"/>
              </a:spcAft>
              <a:buClr>
                <a:srgbClr val="000000"/>
              </a:buClr>
            </a:pPr>
            <a:r>
              <a:rPr lang="en-GB" sz="1400" dirty="0">
                <a:solidFill>
                  <a:schemeClr val="tx1"/>
                </a:solidFill>
              </a:rPr>
              <a:t>Ensure professional network continues to contribute to and be informed of progress or risks to plan. </a:t>
            </a:r>
            <a:endParaRPr lang="en-GB" sz="1400" kern="1200" dirty="0">
              <a:solidFill>
                <a:schemeClr val="tx1"/>
              </a:solidFill>
              <a:effectLst/>
              <a:latin typeface="+mn-lt"/>
              <a:ea typeface="+mn-ea"/>
              <a:cs typeface="+mn-cs"/>
            </a:endParaRPr>
          </a:p>
        </p:txBody>
      </p:sp>
      <p:sp>
        <p:nvSpPr>
          <p:cNvPr id="10" name="Rectangle: Rounded Corners 9">
            <a:extLst>
              <a:ext uri="{FF2B5EF4-FFF2-40B4-BE49-F238E27FC236}">
                <a16:creationId xmlns:a16="http://schemas.microsoft.com/office/drawing/2014/main" id="{F55FEFB9-E45E-427D-A2E3-45675405F8FE}"/>
              </a:ext>
            </a:extLst>
          </p:cNvPr>
          <p:cNvSpPr/>
          <p:nvPr/>
        </p:nvSpPr>
        <p:spPr>
          <a:xfrm>
            <a:off x="3991803" y="3758242"/>
            <a:ext cx="3693450" cy="160738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just" defTabSz="914400" rtl="0" eaLnBrk="1" latinLnBrk="0" hangingPunct="1">
              <a:lnSpc>
                <a:spcPct val="100000"/>
              </a:lnSpc>
              <a:spcAft>
                <a:spcPts val="800"/>
              </a:spcAft>
              <a:buClr>
                <a:srgbClr val="000000"/>
              </a:buClr>
            </a:pPr>
            <a:r>
              <a:rPr lang="en-GB" sz="1400" kern="1200" dirty="0">
                <a:solidFill>
                  <a:schemeClr val="tx1"/>
                </a:solidFill>
                <a:effectLst/>
                <a:latin typeface="+mn-lt"/>
                <a:ea typeface="+mn-ea"/>
                <a:cs typeface="+mn-cs"/>
              </a:rPr>
              <a:t>Ensure timeliness of reviews and oversight and recording of decision making with regard to step up/step down </a:t>
            </a:r>
          </a:p>
        </p:txBody>
      </p:sp>
    </p:spTree>
    <p:extLst>
      <p:ext uri="{BB962C8B-B14F-4D97-AF65-F5344CB8AC3E}">
        <p14:creationId xmlns:p14="http://schemas.microsoft.com/office/powerpoint/2010/main" val="34185799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46D6306C-ED4F-4AAE-B4A5-EEA6AFAD72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AE3E3E0-3DFD-4BDB-A151-63A3B8C29547}"/>
              </a:ext>
            </a:extLst>
          </p:cNvPr>
          <p:cNvSpPr>
            <a:spLocks noGrp="1"/>
          </p:cNvSpPr>
          <p:nvPr>
            <p:ph type="title"/>
          </p:nvPr>
        </p:nvSpPr>
        <p:spPr>
          <a:xfrm>
            <a:off x="643467" y="1698171"/>
            <a:ext cx="3962061" cy="4516360"/>
          </a:xfrm>
        </p:spPr>
        <p:txBody>
          <a:bodyPr anchor="t">
            <a:normAutofit/>
          </a:bodyPr>
          <a:lstStyle/>
          <a:p>
            <a:r>
              <a:rPr lang="en-GB" sz="3600" dirty="0"/>
              <a:t>What are our overarching principles ……</a:t>
            </a:r>
          </a:p>
        </p:txBody>
      </p:sp>
      <p:sp>
        <p:nvSpPr>
          <p:cNvPr id="10" name="Rectangle 9">
            <a:extLst>
              <a:ext uri="{FF2B5EF4-FFF2-40B4-BE49-F238E27FC236}">
                <a16:creationId xmlns:a16="http://schemas.microsoft.com/office/drawing/2014/main" id="{0EC5361D-F897-4856-B945-0455A365EB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15435"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4508C0C5-2268-42B5-B3C8-4D0899E05F8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0"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4" name="Freeform: Shape 13">
            <a:extLst>
              <a:ext uri="{FF2B5EF4-FFF2-40B4-BE49-F238E27FC236}">
                <a16:creationId xmlns:a16="http://schemas.microsoft.com/office/drawing/2014/main" id="{141ACBDB-38F8-4B34-8183-BD95B4E55A6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739327"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DE00DB52-3455-4E2F-867B-A6D0516E17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0653800"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 name="Content Placeholder 2">
            <a:extLst>
              <a:ext uri="{FF2B5EF4-FFF2-40B4-BE49-F238E27FC236}">
                <a16:creationId xmlns:a16="http://schemas.microsoft.com/office/drawing/2014/main" id="{85F060DB-A30D-4779-825F-073642ABCAD8}"/>
              </a:ext>
            </a:extLst>
          </p:cNvPr>
          <p:cNvSpPr>
            <a:spLocks noGrp="1"/>
          </p:cNvSpPr>
          <p:nvPr>
            <p:ph idx="1"/>
          </p:nvPr>
        </p:nvSpPr>
        <p:spPr>
          <a:xfrm>
            <a:off x="5070020" y="1698170"/>
            <a:ext cx="6478513" cy="4516361"/>
          </a:xfrm>
        </p:spPr>
        <p:txBody>
          <a:bodyPr>
            <a:normAutofit fontScale="85000" lnSpcReduction="10000"/>
          </a:bodyPr>
          <a:lstStyle/>
          <a:p>
            <a:pPr marR="795020" lvl="0"/>
            <a:r>
              <a:rPr lang="en-GB" sz="1700" dirty="0"/>
              <a:t>To apply a safeguarding framework that is transparent and robust.</a:t>
            </a:r>
          </a:p>
          <a:p>
            <a:pPr marR="795020" lvl="0"/>
            <a:r>
              <a:rPr lang="en-GB" sz="1700" dirty="0"/>
              <a:t>To improve the way we communicate that its relational ;</a:t>
            </a:r>
          </a:p>
          <a:p>
            <a:pPr marR="795020" lvl="0"/>
            <a:r>
              <a:rPr lang="en-GB" sz="1700" dirty="0"/>
              <a:t>For conferences to reflect systemic approaches, be places of reflection and only attended by those that need to be there or who the family knows;</a:t>
            </a:r>
          </a:p>
          <a:p>
            <a:pPr marR="795020"/>
            <a:r>
              <a:rPr lang="en-GB" sz="1700" dirty="0"/>
              <a:t>For reports to be brief, shared in advance and co-created with families to facilitate a paperless meeting.</a:t>
            </a:r>
          </a:p>
          <a:p>
            <a:pPr marR="795020" lvl="0"/>
            <a:r>
              <a:rPr lang="en-GB" sz="1700" dirty="0"/>
              <a:t>To encourage decision-making that is collaborative and from an equal platform;</a:t>
            </a:r>
          </a:p>
          <a:p>
            <a:pPr marR="795020" lvl="0"/>
            <a:r>
              <a:rPr lang="en-GB" sz="1700" dirty="0"/>
              <a:t>For outcomes and Plans to be co-produced and to reflect the voice of the child and the family;</a:t>
            </a:r>
          </a:p>
          <a:p>
            <a:pPr marR="795020" lvl="0">
              <a:spcAft>
                <a:spcPts val="800"/>
              </a:spcAft>
            </a:pPr>
            <a:r>
              <a:rPr lang="en-GB" sz="1700" dirty="0"/>
              <a:t>To  consider the Physical Environment of the conference space and pre-conference meetings;</a:t>
            </a:r>
          </a:p>
          <a:p>
            <a:pPr marR="795020">
              <a:spcAft>
                <a:spcPts val="800"/>
              </a:spcAft>
            </a:pPr>
            <a:r>
              <a:rPr lang="en-GB" sz="1700" dirty="0"/>
              <a:t>To consider whether a Safeguarding Family Group Conference (SFGC) is a more appropriate intervention for families who may respond to family led meeting with independent SFGC co-Ordinator.</a:t>
            </a:r>
          </a:p>
          <a:p>
            <a:pPr marR="795020">
              <a:spcAft>
                <a:spcPts val="800"/>
              </a:spcAft>
            </a:pPr>
            <a:r>
              <a:rPr lang="en-GB" sz="1700" dirty="0"/>
              <a:t>To provide robust oversight , monitoring and scrutiny of the ICPC and SFGC  Alternative Pathway.</a:t>
            </a:r>
          </a:p>
        </p:txBody>
      </p:sp>
      <p:sp>
        <p:nvSpPr>
          <p:cNvPr id="18" name="Isosceles Triangle 17">
            <a:extLst>
              <a:ext uri="{FF2B5EF4-FFF2-40B4-BE49-F238E27FC236}">
                <a16:creationId xmlns:a16="http://schemas.microsoft.com/office/drawing/2014/main" id="{9E914C83-E0D8-4953-92D5-169D28CB43A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115423"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Isosceles Triangle 19">
            <a:extLst>
              <a:ext uri="{FF2B5EF4-FFF2-40B4-BE49-F238E27FC236}">
                <a16:creationId xmlns:a16="http://schemas.microsoft.com/office/drawing/2014/main" id="{3512E083-F550-46AF-8490-767ECFD00C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67297"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731103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6E302F-7314-4682-95DB-8B8D0CCC1D2C}"/>
              </a:ext>
            </a:extLst>
          </p:cNvPr>
          <p:cNvSpPr>
            <a:spLocks noGrp="1"/>
          </p:cNvSpPr>
          <p:nvPr>
            <p:ph type="title"/>
          </p:nvPr>
        </p:nvSpPr>
        <p:spPr/>
        <p:txBody>
          <a:bodyPr/>
          <a:lstStyle/>
          <a:p>
            <a:r>
              <a:rPr lang="en-GB" dirty="0"/>
              <a:t>What changes have we made……</a:t>
            </a:r>
          </a:p>
        </p:txBody>
      </p:sp>
      <p:graphicFrame>
        <p:nvGraphicFramePr>
          <p:cNvPr id="4" name="Content Placeholder 4">
            <a:extLst>
              <a:ext uri="{FF2B5EF4-FFF2-40B4-BE49-F238E27FC236}">
                <a16:creationId xmlns:a16="http://schemas.microsoft.com/office/drawing/2014/main" id="{E8124B45-AC52-4F64-8B55-BE88F0786A1F}"/>
              </a:ext>
            </a:extLst>
          </p:cNvPr>
          <p:cNvGraphicFramePr>
            <a:graphicFrameLocks noGrp="1"/>
          </p:cNvGraphicFramePr>
          <p:nvPr>
            <p:ph idx="1"/>
            <p:extLst>
              <p:ext uri="{D42A27DB-BD31-4B8C-83A1-F6EECF244321}">
                <p14:modId xmlns:p14="http://schemas.microsoft.com/office/powerpoint/2010/main" val="2141417927"/>
              </p:ext>
            </p:extLst>
          </p:nvPr>
        </p:nvGraphicFramePr>
        <p:xfrm>
          <a:off x="690224" y="1162173"/>
          <a:ext cx="10784021" cy="560438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1281477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 name="Rectangle 26">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9" name="Freeform: Shape 28">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Rectangle 30">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32">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Shape 34">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7" name="Isosceles Triangle 36">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5" name="Content Placeholder 4">
            <a:extLst>
              <a:ext uri="{FF2B5EF4-FFF2-40B4-BE49-F238E27FC236}">
                <a16:creationId xmlns:a16="http://schemas.microsoft.com/office/drawing/2014/main" id="{4E3F26EA-F0C0-4395-85FA-58AED171F7E7}"/>
              </a:ext>
            </a:extLst>
          </p:cNvPr>
          <p:cNvPicPr>
            <a:picLocks noGrp="1" noChangeAspect="1"/>
          </p:cNvPicPr>
          <p:nvPr>
            <p:ph idx="1"/>
          </p:nvPr>
        </p:nvPicPr>
        <p:blipFill>
          <a:blip r:embed="rId2"/>
          <a:stretch>
            <a:fillRect/>
          </a:stretch>
        </p:blipFill>
        <p:spPr>
          <a:xfrm>
            <a:off x="643467" y="1193460"/>
            <a:ext cx="10905066" cy="4471079"/>
          </a:xfrm>
          <a:prstGeom prst="rect">
            <a:avLst/>
          </a:prstGeom>
          <a:ln>
            <a:noFill/>
          </a:ln>
        </p:spPr>
      </p:pic>
      <p:sp>
        <p:nvSpPr>
          <p:cNvPr id="39" name="Isosceles Triangle 38">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936291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3F79B5AE-7988-4354-AC23-1BBF055E85BB}"/>
              </a:ext>
            </a:extLst>
          </p:cNvPr>
          <p:cNvSpPr txBox="1"/>
          <p:nvPr/>
        </p:nvSpPr>
        <p:spPr>
          <a:xfrm>
            <a:off x="643467" y="427220"/>
            <a:ext cx="10905066" cy="5749743"/>
          </a:xfrm>
          <a:prstGeom prst="rect">
            <a:avLst/>
          </a:prstGeom>
        </p:spPr>
        <p:txBody>
          <a:bodyPr vert="horz" lIns="91440" tIns="45720" rIns="91440" bIns="45720" rtlCol="0">
            <a:normAutofit lnSpcReduction="10000"/>
          </a:bodyPr>
          <a:lstStyle/>
          <a:p>
            <a:pPr lvl="0">
              <a:lnSpc>
                <a:spcPct val="90000"/>
              </a:lnSpc>
              <a:spcAft>
                <a:spcPts val="600"/>
              </a:spcAft>
            </a:pPr>
            <a:r>
              <a:rPr lang="en-US" sz="2000" b="1" dirty="0"/>
              <a:t>So, what does this mean in practice…</a:t>
            </a:r>
          </a:p>
          <a:p>
            <a:pPr>
              <a:lnSpc>
                <a:spcPct val="90000"/>
              </a:lnSpc>
              <a:spcAft>
                <a:spcPts val="600"/>
              </a:spcAft>
            </a:pPr>
            <a:r>
              <a:rPr lang="en-US" sz="1600" dirty="0"/>
              <a:t>Every family who is considered for initial child protection case conference is considered for a </a:t>
            </a:r>
            <a:r>
              <a:rPr lang="en-US" sz="1600" b="1" dirty="0"/>
              <a:t>Safeguarding Family Group Conference </a:t>
            </a:r>
            <a:r>
              <a:rPr lang="en-US" sz="1600" dirty="0"/>
              <a:t>as an alternative, this conversation will usually take place at the Strat or decision -making meeting but you can consider a Safeguarding Family Group Conference at any point. Thresholds and risk must be considered in the same way as ICPC and the decision to invite family to consider a SFGC must be made by a Team Manager . </a:t>
            </a:r>
            <a:r>
              <a:rPr lang="en-GB" sz="1600" dirty="0"/>
              <a:t>As the Safeguarding FGCs are a safeguarding pathway, the Safeguarding Service play a key role in oversight, advice and support to ensure there is rigor to the process and safety planning aimed at ensuring children are protected and ensuring professional network is connected and informed throughout</a:t>
            </a:r>
            <a:endParaRPr lang="en-US" sz="1600" dirty="0"/>
          </a:p>
          <a:p>
            <a:pPr>
              <a:lnSpc>
                <a:spcPct val="90000"/>
              </a:lnSpc>
              <a:spcAft>
                <a:spcPts val="600"/>
              </a:spcAft>
            </a:pPr>
            <a:r>
              <a:rPr lang="en-US" sz="1600" dirty="0"/>
              <a:t>The decision to engage in an SFGC is made by the family who should be made aware that this is an alternative to the ICPC route.</a:t>
            </a:r>
          </a:p>
          <a:p>
            <a:pPr>
              <a:lnSpc>
                <a:spcPct val="90000"/>
              </a:lnSpc>
              <a:spcAft>
                <a:spcPts val="600"/>
              </a:spcAft>
            </a:pPr>
            <a:r>
              <a:rPr lang="en-US" sz="1600" b="1" dirty="0"/>
              <a:t>What is a Safeguarding Family Group Conference?</a:t>
            </a:r>
            <a:r>
              <a:rPr lang="en-US" sz="1600" dirty="0"/>
              <a:t>……</a:t>
            </a:r>
          </a:p>
          <a:p>
            <a:pPr>
              <a:lnSpc>
                <a:spcPct val="90000"/>
              </a:lnSpc>
              <a:spcAft>
                <a:spcPts val="600"/>
              </a:spcAft>
            </a:pPr>
            <a:r>
              <a:rPr lang="en-US" sz="1600" dirty="0"/>
              <a:t>SFGC is a  meeting convened and facilitated by an independent FGC Co-Ordinator where the child/ren’s family and support network come together to agree what they can and will offer to keep the child/ren safe from risk and achieve best outcomes.   </a:t>
            </a:r>
          </a:p>
          <a:p>
            <a:pPr indent="-228600">
              <a:lnSpc>
                <a:spcPct val="90000"/>
              </a:lnSpc>
              <a:spcAft>
                <a:spcPts val="600"/>
              </a:spcAft>
              <a:buFont typeface="Arial" panose="020B0604020202020204" pitchFamily="34" charset="0"/>
              <a:buChar char="•"/>
            </a:pPr>
            <a:endParaRPr lang="en-US" sz="1600" dirty="0"/>
          </a:p>
          <a:p>
            <a:pPr>
              <a:lnSpc>
                <a:spcPct val="90000"/>
              </a:lnSpc>
              <a:spcAft>
                <a:spcPts val="600"/>
              </a:spcAft>
            </a:pPr>
            <a:r>
              <a:rPr lang="en-US" sz="1600" b="1" dirty="0"/>
              <a:t>How is it different to an Initial Child Protection Conference?</a:t>
            </a:r>
            <a:r>
              <a:rPr lang="en-US" sz="1600" dirty="0"/>
              <a:t>…….</a:t>
            </a:r>
          </a:p>
          <a:p>
            <a:pPr marL="285750" indent="-285750">
              <a:lnSpc>
                <a:spcPct val="90000"/>
              </a:lnSpc>
              <a:spcAft>
                <a:spcPts val="600"/>
              </a:spcAft>
              <a:buFont typeface="Arial" panose="020B0604020202020204" pitchFamily="34" charset="0"/>
              <a:buChar char="•"/>
            </a:pPr>
            <a:r>
              <a:rPr lang="en-US" sz="1600" dirty="0"/>
              <a:t> It is a family led meeting </a:t>
            </a:r>
          </a:p>
          <a:p>
            <a:pPr marL="214313" indent="-228600">
              <a:lnSpc>
                <a:spcPct val="90000"/>
              </a:lnSpc>
              <a:spcAft>
                <a:spcPts val="600"/>
              </a:spcAft>
              <a:buFont typeface="Arial" panose="020B0604020202020204" pitchFamily="34" charset="0"/>
              <a:buChar char="•"/>
            </a:pPr>
            <a:r>
              <a:rPr lang="en-US" sz="1600" dirty="0"/>
              <a:t>It is facilitated and chaired by an Independent FGC Coordinator who is not an employee of LA</a:t>
            </a:r>
          </a:p>
          <a:p>
            <a:pPr marL="214313" indent="-228600">
              <a:lnSpc>
                <a:spcPct val="90000"/>
              </a:lnSpc>
              <a:spcAft>
                <a:spcPts val="600"/>
              </a:spcAft>
              <a:buFont typeface="Arial" panose="020B0604020202020204" pitchFamily="34" charset="0"/>
              <a:buChar char="•"/>
            </a:pPr>
            <a:r>
              <a:rPr lang="en-US" sz="1600" dirty="0"/>
              <a:t>It is a family lead decision making process </a:t>
            </a:r>
          </a:p>
          <a:p>
            <a:pPr marL="214313" indent="-228600">
              <a:lnSpc>
                <a:spcPct val="90000"/>
              </a:lnSpc>
              <a:spcAft>
                <a:spcPts val="600"/>
              </a:spcAft>
              <a:buFont typeface="Arial" panose="020B0604020202020204" pitchFamily="34" charset="0"/>
              <a:buChar char="•"/>
            </a:pPr>
            <a:r>
              <a:rPr lang="en-US" sz="1600" dirty="0"/>
              <a:t>A parent/main carer identifies their support network and who will be invited to their meeting</a:t>
            </a:r>
          </a:p>
          <a:p>
            <a:pPr marL="214313" indent="-228600">
              <a:lnSpc>
                <a:spcPct val="90000"/>
              </a:lnSpc>
              <a:spcAft>
                <a:spcPts val="600"/>
              </a:spcAft>
              <a:buFont typeface="Arial" panose="020B0604020202020204" pitchFamily="34" charset="0"/>
              <a:buChar char="•"/>
            </a:pPr>
            <a:r>
              <a:rPr lang="en-US" sz="1600" dirty="0"/>
              <a:t>It is a solution focused meeting where the only information shared is a statement of the concerns, information on resources to support the family’s plan and an indication of what action the LA may take if the situation does not improve.</a:t>
            </a:r>
          </a:p>
          <a:p>
            <a:pPr marL="214313" indent="-228600">
              <a:lnSpc>
                <a:spcPct val="90000"/>
              </a:lnSpc>
              <a:spcAft>
                <a:spcPts val="600"/>
              </a:spcAft>
              <a:buFont typeface="Arial" panose="020B0604020202020204" pitchFamily="34" charset="0"/>
              <a:buChar char="•"/>
            </a:pPr>
            <a:r>
              <a:rPr lang="en-US" sz="1600" dirty="0"/>
              <a:t>The family network draw up their plan stating who and what they will do to support the child/ren, parents</a:t>
            </a:r>
          </a:p>
          <a:p>
            <a:pPr marL="214313" indent="-228600">
              <a:lnSpc>
                <a:spcPct val="90000"/>
              </a:lnSpc>
              <a:spcAft>
                <a:spcPts val="600"/>
              </a:spcAft>
              <a:buFont typeface="Arial" panose="020B0604020202020204" pitchFamily="34" charset="0"/>
              <a:buChar char="•"/>
            </a:pPr>
            <a:r>
              <a:rPr lang="en-US" sz="1600" dirty="0"/>
              <a:t>At the SFGC there will be private family time where they will discuss and plan together</a:t>
            </a:r>
          </a:p>
          <a:p>
            <a:pPr indent="-228600">
              <a:lnSpc>
                <a:spcPct val="90000"/>
              </a:lnSpc>
              <a:spcAft>
                <a:spcPts val="600"/>
              </a:spcAft>
              <a:buFont typeface="Arial" panose="020B0604020202020204" pitchFamily="34" charset="0"/>
              <a:buChar char="•"/>
            </a:pPr>
            <a:endParaRPr lang="en-US" sz="1300" dirty="0"/>
          </a:p>
          <a:p>
            <a:pPr lvl="0" indent="-228600">
              <a:lnSpc>
                <a:spcPct val="90000"/>
              </a:lnSpc>
              <a:spcAft>
                <a:spcPts val="600"/>
              </a:spcAft>
              <a:buFont typeface="Arial" panose="020B0604020202020204" pitchFamily="34" charset="0"/>
              <a:buChar char="•"/>
            </a:pPr>
            <a:endParaRPr lang="en-US" sz="1300" dirty="0"/>
          </a:p>
        </p:txBody>
      </p:sp>
      <p:sp>
        <p:nvSpPr>
          <p:cNvPr id="16" name="Rectangle 15">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Isosceles Triangle 17">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0" name="Isosceles Triangle 19">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2" name="Rectangle 21">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349721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B566528-1B12-4246-9431-5C2D7D08116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TextBox 2">
            <a:extLst>
              <a:ext uri="{FF2B5EF4-FFF2-40B4-BE49-F238E27FC236}">
                <a16:creationId xmlns:a16="http://schemas.microsoft.com/office/drawing/2014/main" id="{2C89576C-151E-49E3-BE5C-4FADF9ECBE95}"/>
              </a:ext>
            </a:extLst>
          </p:cNvPr>
          <p:cNvSpPr txBox="1"/>
          <p:nvPr/>
        </p:nvSpPr>
        <p:spPr>
          <a:xfrm>
            <a:off x="643467" y="713127"/>
            <a:ext cx="10905066" cy="5463836"/>
          </a:xfrm>
          <a:prstGeom prst="rect">
            <a:avLst/>
          </a:prstGeom>
        </p:spPr>
        <p:txBody>
          <a:bodyPr vert="horz" lIns="91440" tIns="45720" rIns="91440" bIns="45720" rtlCol="0">
            <a:normAutofit/>
          </a:bodyPr>
          <a:lstStyle/>
          <a:p>
            <a:pPr>
              <a:lnSpc>
                <a:spcPct val="90000"/>
              </a:lnSpc>
              <a:spcAft>
                <a:spcPts val="600"/>
              </a:spcAft>
            </a:pPr>
            <a:r>
              <a:rPr lang="en-US" sz="1700" b="1" dirty="0"/>
              <a:t>So, if we follow the SFGC pathway is the family a CIN or CP</a:t>
            </a:r>
            <a:r>
              <a:rPr lang="en-US" sz="1700" dirty="0"/>
              <a:t>……</a:t>
            </a:r>
          </a:p>
          <a:p>
            <a:pPr>
              <a:lnSpc>
                <a:spcPct val="90000"/>
              </a:lnSpc>
              <a:spcAft>
                <a:spcPts val="600"/>
              </a:spcAft>
            </a:pPr>
            <a:r>
              <a:rPr lang="en-US" sz="1700" dirty="0"/>
              <a:t>This is one of the challenges we face in introducing this alternative way of dealing with CP</a:t>
            </a:r>
          </a:p>
          <a:p>
            <a:pPr>
              <a:lnSpc>
                <a:spcPct val="90000"/>
              </a:lnSpc>
              <a:spcAft>
                <a:spcPts val="600"/>
              </a:spcAft>
            </a:pPr>
            <a:r>
              <a:rPr lang="en-US" sz="1700" dirty="0"/>
              <a:t>Without an ICPC our systems cannot generate a CP plan, so the simple answer is a complex CIN. However, we are using this pathway to work with CP concerns and need a way to flag this on our recording systems. This is why we have introduced the term Safeguarding FGC and Family Safeguarding Network Meeting for the on-going meetings and reviews to implement and monitor the progress of the Family Safeguarding Plan.</a:t>
            </a:r>
          </a:p>
          <a:p>
            <a:pPr>
              <a:lnSpc>
                <a:spcPct val="90000"/>
              </a:lnSpc>
              <a:spcAft>
                <a:spcPts val="600"/>
              </a:spcAft>
            </a:pPr>
            <a:r>
              <a:rPr lang="en-US" sz="1700" dirty="0"/>
              <a:t>We have set clear expectations regarding the recording of the process and the work following the SFGC, including an allocated Child Protection Adviser to advise and have oversight of the work</a:t>
            </a:r>
          </a:p>
          <a:p>
            <a:pPr indent="-228600">
              <a:lnSpc>
                <a:spcPct val="90000"/>
              </a:lnSpc>
              <a:spcAft>
                <a:spcPts val="600"/>
              </a:spcAft>
              <a:buFont typeface="Arial" panose="020B0604020202020204" pitchFamily="34" charset="0"/>
              <a:buChar char="•"/>
            </a:pPr>
            <a:endParaRPr lang="en-US" sz="1700" dirty="0"/>
          </a:p>
          <a:p>
            <a:pPr>
              <a:lnSpc>
                <a:spcPct val="90000"/>
              </a:lnSpc>
              <a:spcAft>
                <a:spcPts val="600"/>
              </a:spcAft>
            </a:pPr>
            <a:r>
              <a:rPr lang="en-US" sz="1700" b="1" dirty="0"/>
              <a:t>So, what happens after a SFGC, monitoring, oversight, recording of decision/plan</a:t>
            </a:r>
            <a:r>
              <a:rPr lang="en-US" sz="1700" dirty="0"/>
              <a:t>……</a:t>
            </a:r>
          </a:p>
          <a:p>
            <a:pPr indent="-228600">
              <a:lnSpc>
                <a:spcPct val="90000"/>
              </a:lnSpc>
              <a:spcAft>
                <a:spcPts val="600"/>
              </a:spcAft>
              <a:buFont typeface="Arial" panose="020B0604020202020204" pitchFamily="34" charset="0"/>
              <a:buChar char="•"/>
            </a:pPr>
            <a:endParaRPr lang="en-US" sz="1700" dirty="0"/>
          </a:p>
          <a:p>
            <a:pPr>
              <a:lnSpc>
                <a:spcPct val="90000"/>
              </a:lnSpc>
              <a:spcAft>
                <a:spcPts val="600"/>
              </a:spcAft>
            </a:pPr>
            <a:r>
              <a:rPr lang="en-US" sz="1700" dirty="0"/>
              <a:t>It is essential to record all decision making, out puts and outcomes on Mosaic and to attach the SFGC Plan , minutes and associated reports. Oversight of the SFGC should be provided by the CPA/FSCPA, who will chair the first SFGC Network Meeting (within 10 working days of SFGC) and subsequent review. Any decision to step up or step down will be made by the CPA/FSPCA/Team Manager.</a:t>
            </a:r>
          </a:p>
          <a:p>
            <a:pPr indent="-228600">
              <a:lnSpc>
                <a:spcPct val="90000"/>
              </a:lnSpc>
              <a:spcAft>
                <a:spcPts val="600"/>
              </a:spcAft>
              <a:buFont typeface="Arial" panose="020B0604020202020204" pitchFamily="34" charset="0"/>
              <a:buChar char="•"/>
            </a:pPr>
            <a:endParaRPr lang="en-US" sz="1700" dirty="0"/>
          </a:p>
          <a:p>
            <a:pPr lvl="0" indent="-228600">
              <a:lnSpc>
                <a:spcPct val="90000"/>
              </a:lnSpc>
              <a:spcAft>
                <a:spcPts val="600"/>
              </a:spcAft>
              <a:buFont typeface="Arial" panose="020B0604020202020204" pitchFamily="34" charset="0"/>
              <a:buChar char="•"/>
            </a:pPr>
            <a:endParaRPr lang="en-US" sz="1700" dirty="0"/>
          </a:p>
          <a:p>
            <a:pPr lvl="0" indent="-228600">
              <a:lnSpc>
                <a:spcPct val="90000"/>
              </a:lnSpc>
              <a:spcAft>
                <a:spcPts val="600"/>
              </a:spcAft>
              <a:buFont typeface="Arial" panose="020B0604020202020204" pitchFamily="34" charset="0"/>
              <a:buChar char="•"/>
            </a:pPr>
            <a:endParaRPr lang="en-US" sz="1700" dirty="0"/>
          </a:p>
        </p:txBody>
      </p:sp>
      <p:sp>
        <p:nvSpPr>
          <p:cNvPr id="10" name="Rectangle 9">
            <a:extLst>
              <a:ext uri="{FF2B5EF4-FFF2-40B4-BE49-F238E27FC236}">
                <a16:creationId xmlns:a16="http://schemas.microsoft.com/office/drawing/2014/main" id="{2E80C965-DB6D-4F81-9E9E-B027384D0BD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11052629" y="2120024"/>
            <a:ext cx="645368" cy="645368"/>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Isosceles Triangle 11">
            <a:extLst>
              <a:ext uri="{FF2B5EF4-FFF2-40B4-BE49-F238E27FC236}">
                <a16:creationId xmlns:a16="http://schemas.microsoft.com/office/drawing/2014/main" id="{A580F890-B085-4E95-96AA-55AEBEC5CE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a:off x="10289068" y="1343027"/>
            <a:ext cx="2532832" cy="1273032"/>
          </a:xfrm>
          <a:prstGeom prst="triangle">
            <a:avLst>
              <a:gd name="adj" fmla="val 50000"/>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Isosceles Triangle 13">
            <a:extLst>
              <a:ext uri="{FF2B5EF4-FFF2-40B4-BE49-F238E27FC236}">
                <a16:creationId xmlns:a16="http://schemas.microsoft.com/office/drawing/2014/main" id="{D3F51FEB-38FB-4F6C-9F7B-2F2AFAB6546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01760" y="5103257"/>
            <a:ext cx="2017580" cy="1014060"/>
          </a:xfrm>
          <a:prstGeom prst="triangle">
            <a:avLst>
              <a:gd name="adj" fmla="val 50000"/>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6" name="Rectangle 15">
            <a:extLst>
              <a:ext uri="{FF2B5EF4-FFF2-40B4-BE49-F238E27FC236}">
                <a16:creationId xmlns:a16="http://schemas.microsoft.com/office/drawing/2014/main" id="{1E547BA6-BAE0-43BB-A7CA-60F69CE252F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700000">
            <a:off x="427916" y="5728708"/>
            <a:ext cx="485578" cy="48557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Tree>
    <p:extLst>
      <p:ext uri="{BB962C8B-B14F-4D97-AF65-F5344CB8AC3E}">
        <p14:creationId xmlns:p14="http://schemas.microsoft.com/office/powerpoint/2010/main" val="41332457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59622B-C7C2-403F-8F22-D6DB0767F0F0}"/>
              </a:ext>
            </a:extLst>
          </p:cNvPr>
          <p:cNvSpPr>
            <a:spLocks noGrp="1"/>
          </p:cNvSpPr>
          <p:nvPr>
            <p:ph type="title"/>
          </p:nvPr>
        </p:nvSpPr>
        <p:spPr>
          <a:xfrm>
            <a:off x="218537" y="90887"/>
            <a:ext cx="10477500" cy="757419"/>
          </a:xfrm>
          <a:solidFill>
            <a:schemeClr val="bg1"/>
          </a:solidFill>
        </p:spPr>
        <p:txBody>
          <a:bodyPr/>
          <a:lstStyle/>
          <a:p>
            <a:r>
              <a:rPr lang="en-GB" dirty="0">
                <a:solidFill>
                  <a:schemeClr val="tx1"/>
                </a:solidFill>
              </a:rPr>
              <a:t>SFGC Process and considerations for practitioners…</a:t>
            </a:r>
          </a:p>
        </p:txBody>
      </p:sp>
      <p:sp>
        <p:nvSpPr>
          <p:cNvPr id="5" name="Rectangle: Rounded Corners 4">
            <a:extLst>
              <a:ext uri="{FF2B5EF4-FFF2-40B4-BE49-F238E27FC236}">
                <a16:creationId xmlns:a16="http://schemas.microsoft.com/office/drawing/2014/main" id="{2631D12D-FCD8-4D3A-A779-505C6E250649}"/>
              </a:ext>
            </a:extLst>
          </p:cNvPr>
          <p:cNvSpPr/>
          <p:nvPr/>
        </p:nvSpPr>
        <p:spPr>
          <a:xfrm>
            <a:off x="132266" y="848306"/>
            <a:ext cx="4338801" cy="49084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rgbClr val="575756"/>
                </a:solidFill>
              </a:rPr>
              <a:t>Before an SFGC</a:t>
            </a:r>
          </a:p>
        </p:txBody>
      </p:sp>
      <p:sp>
        <p:nvSpPr>
          <p:cNvPr id="9" name="Rectangle: Rounded Corners 8">
            <a:extLst>
              <a:ext uri="{FF2B5EF4-FFF2-40B4-BE49-F238E27FC236}">
                <a16:creationId xmlns:a16="http://schemas.microsoft.com/office/drawing/2014/main" id="{91387EDE-836E-4E5D-9AEB-19DC7B7F5B78}"/>
              </a:ext>
            </a:extLst>
          </p:cNvPr>
          <p:cNvSpPr/>
          <p:nvPr/>
        </p:nvSpPr>
        <p:spPr>
          <a:xfrm>
            <a:off x="4711756" y="1539732"/>
            <a:ext cx="3730221" cy="237091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rgbClr val="575756"/>
                </a:solidFill>
              </a:rPr>
              <a:t>FGC independent coordinator:</a:t>
            </a:r>
          </a:p>
          <a:p>
            <a:endParaRPr lang="en-GB" sz="1200" dirty="0">
              <a:solidFill>
                <a:srgbClr val="575756"/>
              </a:solidFill>
            </a:endParaRPr>
          </a:p>
          <a:p>
            <a:pPr marL="171450" indent="-171450">
              <a:buFont typeface="Arial" panose="020B0604020202020204" pitchFamily="34" charset="0"/>
              <a:buChar char="•"/>
            </a:pPr>
            <a:r>
              <a:rPr lang="en-GB" sz="1200" dirty="0">
                <a:solidFill>
                  <a:srgbClr val="575756"/>
                </a:solidFill>
              </a:rPr>
              <a:t>ensure everyone understands the concerns and what they are being asked to do; </a:t>
            </a:r>
          </a:p>
          <a:p>
            <a:pPr marL="171450" indent="-171450">
              <a:buFont typeface="Arial" panose="020B0604020202020204" pitchFamily="34" charset="0"/>
              <a:buChar char="•"/>
            </a:pPr>
            <a:r>
              <a:rPr lang="en-GB" sz="1200" dirty="0">
                <a:solidFill>
                  <a:srgbClr val="575756"/>
                </a:solidFill>
              </a:rPr>
              <a:t>Invite the family to address the questions and create a plan.</a:t>
            </a:r>
          </a:p>
          <a:p>
            <a:pPr marL="171450" indent="-171450">
              <a:buFont typeface="Arial" panose="020B0604020202020204" pitchFamily="34" charset="0"/>
              <a:buChar char="•"/>
            </a:pPr>
            <a:r>
              <a:rPr lang="en-GB" sz="1200" dirty="0">
                <a:solidFill>
                  <a:srgbClr val="575756"/>
                </a:solidFill>
              </a:rPr>
              <a:t>support the child to participate directly or via an advocate, including their input into safeguarding family meeting; </a:t>
            </a:r>
          </a:p>
          <a:p>
            <a:pPr marL="171450" indent="-171450">
              <a:buFont typeface="Arial" panose="020B0604020202020204" pitchFamily="34" charset="0"/>
              <a:buChar char="•"/>
            </a:pPr>
            <a:r>
              <a:rPr lang="en-GB" sz="1200" dirty="0">
                <a:solidFill>
                  <a:srgbClr val="575756"/>
                </a:solidFill>
              </a:rPr>
              <a:t>Encourage family to present their plan  with confidence at the Safeguarding Family Network Meeting.</a:t>
            </a:r>
          </a:p>
        </p:txBody>
      </p:sp>
      <p:sp>
        <p:nvSpPr>
          <p:cNvPr id="11" name="Rectangle: Rounded Corners 10">
            <a:extLst>
              <a:ext uri="{FF2B5EF4-FFF2-40B4-BE49-F238E27FC236}">
                <a16:creationId xmlns:a16="http://schemas.microsoft.com/office/drawing/2014/main" id="{FB6F6975-054D-4285-AB95-1397453E74B2}"/>
              </a:ext>
            </a:extLst>
          </p:cNvPr>
          <p:cNvSpPr/>
          <p:nvPr/>
        </p:nvSpPr>
        <p:spPr>
          <a:xfrm>
            <a:off x="8756529" y="851064"/>
            <a:ext cx="3205165" cy="494502"/>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rgbClr val="575756"/>
                </a:solidFill>
              </a:rPr>
              <a:t>After</a:t>
            </a:r>
            <a:r>
              <a:rPr lang="en-GB" sz="1400" i="1" dirty="0">
                <a:solidFill>
                  <a:srgbClr val="575756"/>
                </a:solidFill>
              </a:rPr>
              <a:t> </a:t>
            </a:r>
          </a:p>
        </p:txBody>
      </p:sp>
      <p:sp>
        <p:nvSpPr>
          <p:cNvPr id="13" name="Rectangle: Rounded Corners 12">
            <a:extLst>
              <a:ext uri="{FF2B5EF4-FFF2-40B4-BE49-F238E27FC236}">
                <a16:creationId xmlns:a16="http://schemas.microsoft.com/office/drawing/2014/main" id="{6E702E8D-A67D-40EE-B671-E40820A8C512}"/>
              </a:ext>
            </a:extLst>
          </p:cNvPr>
          <p:cNvSpPr/>
          <p:nvPr/>
        </p:nvSpPr>
        <p:spPr>
          <a:xfrm rot="10800000" flipV="1">
            <a:off x="132270" y="4266583"/>
            <a:ext cx="4338803" cy="972526"/>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rgbClr val="575756"/>
                </a:solidFill>
              </a:rPr>
              <a:t>SW meets with FGC lead ,draft SFGC agenda questions to address professional networks. Share with allocated CPA/FSCPA. Timescale for SFGC agreed (max 20 wdays from offer to family) and date of Family Safeguarding Network Meeting identified (5-10wdays after SFGC</a:t>
            </a:r>
            <a:r>
              <a:rPr lang="en-GB" sz="1400" dirty="0">
                <a:solidFill>
                  <a:srgbClr val="575756"/>
                </a:solidFill>
              </a:rPr>
              <a:t>)</a:t>
            </a:r>
          </a:p>
        </p:txBody>
      </p:sp>
      <p:sp>
        <p:nvSpPr>
          <p:cNvPr id="14" name="Rectangle: Rounded Corners 13">
            <a:extLst>
              <a:ext uri="{FF2B5EF4-FFF2-40B4-BE49-F238E27FC236}">
                <a16:creationId xmlns:a16="http://schemas.microsoft.com/office/drawing/2014/main" id="{1B513BC4-3964-497B-9EC6-30C6DF61A72F}"/>
              </a:ext>
            </a:extLst>
          </p:cNvPr>
          <p:cNvSpPr/>
          <p:nvPr/>
        </p:nvSpPr>
        <p:spPr>
          <a:xfrm>
            <a:off x="8756527" y="2662027"/>
            <a:ext cx="3377963" cy="2289536"/>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i="1" dirty="0">
              <a:solidFill>
                <a:srgbClr val="575756"/>
              </a:solidFill>
            </a:endParaRPr>
          </a:p>
          <a:p>
            <a:pPr algn="ctr"/>
            <a:endParaRPr lang="en-GB" sz="1200" i="1" dirty="0">
              <a:solidFill>
                <a:srgbClr val="575756"/>
              </a:solidFill>
            </a:endParaRPr>
          </a:p>
          <a:p>
            <a:pPr algn="ctr"/>
            <a:r>
              <a:rPr lang="en-GB" sz="1200" dirty="0">
                <a:solidFill>
                  <a:srgbClr val="575756"/>
                </a:solidFill>
              </a:rPr>
              <a:t>SW, family and network of partner professionals </a:t>
            </a:r>
          </a:p>
          <a:p>
            <a:pPr algn="ctr"/>
            <a:r>
              <a:rPr lang="en-GB" sz="1200" dirty="0">
                <a:solidFill>
                  <a:srgbClr val="575756"/>
                </a:solidFill>
              </a:rPr>
              <a:t>attend family safeguarding network meeting within 5-10 working days of SFGC. Chaired by CPA/FSPA and serviced by CP business officer</a:t>
            </a:r>
          </a:p>
          <a:p>
            <a:pPr algn="ctr"/>
            <a:r>
              <a:rPr lang="en-GB" sz="1200" dirty="0">
                <a:solidFill>
                  <a:srgbClr val="575756"/>
                </a:solidFill>
              </a:rPr>
              <a:t> Family present their plan and professionals input  how they will  support and monitor to co create the final Multi-agency Safeguarding Plan</a:t>
            </a:r>
            <a:r>
              <a:rPr lang="en-GB" sz="1400" dirty="0">
                <a:solidFill>
                  <a:srgbClr val="575756"/>
                </a:solidFill>
              </a:rPr>
              <a:t>.</a:t>
            </a:r>
          </a:p>
          <a:p>
            <a:pPr algn="ctr"/>
            <a:r>
              <a:rPr lang="en-GB" sz="1200" dirty="0">
                <a:solidFill>
                  <a:srgbClr val="575756"/>
                </a:solidFill>
              </a:rPr>
              <a:t>CP Business officer  records and distributes agreed Multi-Agency Safeguarding Plan</a:t>
            </a:r>
          </a:p>
          <a:p>
            <a:pPr algn="ctr"/>
            <a:r>
              <a:rPr lang="en-GB" sz="1200" dirty="0">
                <a:solidFill>
                  <a:srgbClr val="575756"/>
                </a:solidFill>
              </a:rPr>
              <a:t>Dates for 6 week review and future meetings to  review progress of the plan are agreed.</a:t>
            </a:r>
          </a:p>
          <a:p>
            <a:pPr algn="ctr"/>
            <a:endParaRPr lang="en-GB" sz="1200" i="1" dirty="0">
              <a:solidFill>
                <a:srgbClr val="575756"/>
              </a:solidFill>
            </a:endParaRPr>
          </a:p>
          <a:p>
            <a:pPr algn="ctr"/>
            <a:endParaRPr lang="en-GB" sz="1200" i="1" dirty="0">
              <a:solidFill>
                <a:srgbClr val="575756"/>
              </a:solidFill>
            </a:endParaRPr>
          </a:p>
        </p:txBody>
      </p:sp>
      <p:sp>
        <p:nvSpPr>
          <p:cNvPr id="15" name="Rectangle: Rounded Corners 14">
            <a:extLst>
              <a:ext uri="{FF2B5EF4-FFF2-40B4-BE49-F238E27FC236}">
                <a16:creationId xmlns:a16="http://schemas.microsoft.com/office/drawing/2014/main" id="{631471AF-49EB-40B0-8B06-83B64198B195}"/>
              </a:ext>
            </a:extLst>
          </p:cNvPr>
          <p:cNvSpPr/>
          <p:nvPr/>
        </p:nvSpPr>
        <p:spPr>
          <a:xfrm>
            <a:off x="8756528" y="1436919"/>
            <a:ext cx="3205166" cy="1133754"/>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rgbClr val="575756"/>
                </a:solidFill>
              </a:rPr>
              <a:t>FGC independent coordinator sends family plan to SW &amp; FGC Lead within 3wdays of SFGC and circulates to family members within 5wdays.</a:t>
            </a:r>
          </a:p>
        </p:txBody>
      </p:sp>
      <p:sp>
        <p:nvSpPr>
          <p:cNvPr id="16" name="Rectangle: Rounded Corners 15">
            <a:extLst>
              <a:ext uri="{FF2B5EF4-FFF2-40B4-BE49-F238E27FC236}">
                <a16:creationId xmlns:a16="http://schemas.microsoft.com/office/drawing/2014/main" id="{9E60C09B-BF74-4062-89C2-B255B7D3DD0E}"/>
              </a:ext>
            </a:extLst>
          </p:cNvPr>
          <p:cNvSpPr/>
          <p:nvPr/>
        </p:nvSpPr>
        <p:spPr>
          <a:xfrm>
            <a:off x="4652229" y="854718"/>
            <a:ext cx="3693393" cy="490848"/>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rgbClr val="575756"/>
                </a:solidFill>
              </a:rPr>
              <a:t>During</a:t>
            </a:r>
          </a:p>
        </p:txBody>
      </p:sp>
      <p:sp>
        <p:nvSpPr>
          <p:cNvPr id="17" name="Rectangle: Rounded Corners 16">
            <a:extLst>
              <a:ext uri="{FF2B5EF4-FFF2-40B4-BE49-F238E27FC236}">
                <a16:creationId xmlns:a16="http://schemas.microsoft.com/office/drawing/2014/main" id="{41E29C5D-0FAD-466F-8990-B44C769B1644}"/>
              </a:ext>
            </a:extLst>
          </p:cNvPr>
          <p:cNvSpPr/>
          <p:nvPr/>
        </p:nvSpPr>
        <p:spPr>
          <a:xfrm>
            <a:off x="132270" y="5336874"/>
            <a:ext cx="4338803" cy="1391729"/>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rgbClr val="575756"/>
                </a:solidFill>
              </a:rPr>
              <a:t>CP </a:t>
            </a:r>
            <a:r>
              <a:rPr lang="en-GB" sz="1200">
                <a:solidFill>
                  <a:srgbClr val="575756"/>
                </a:solidFill>
              </a:rPr>
              <a:t>business co-ordinator </a:t>
            </a:r>
            <a:r>
              <a:rPr lang="en-GB" sz="1200" dirty="0">
                <a:solidFill>
                  <a:srgbClr val="575756"/>
                </a:solidFill>
              </a:rPr>
              <a:t>ensures informs professional network of escalation to CP via SFGC pathway, sets date &amp; invites to family safeguarding network  mtg. Partner agencies send written confirmation of  concerns discussed on brief SOS form to SW and ensure they are shared with family and  before Safeguarding Family Meeting and captured in questions to be considered in SFGC.</a:t>
            </a:r>
            <a:endParaRPr lang="en-GB" sz="1400" dirty="0">
              <a:solidFill>
                <a:srgbClr val="575756"/>
              </a:solidFill>
            </a:endParaRPr>
          </a:p>
        </p:txBody>
      </p:sp>
      <p:sp>
        <p:nvSpPr>
          <p:cNvPr id="18" name="Rectangle: Rounded Corners 17">
            <a:extLst>
              <a:ext uri="{FF2B5EF4-FFF2-40B4-BE49-F238E27FC236}">
                <a16:creationId xmlns:a16="http://schemas.microsoft.com/office/drawing/2014/main" id="{633D73EC-969A-4223-8300-46494AB5912F}"/>
              </a:ext>
            </a:extLst>
          </p:cNvPr>
          <p:cNvSpPr/>
          <p:nvPr/>
        </p:nvSpPr>
        <p:spPr>
          <a:xfrm>
            <a:off x="132266" y="1436918"/>
            <a:ext cx="4338801" cy="828954"/>
          </a:xfrm>
          <a:prstGeom prst="roundRect">
            <a:avLst>
              <a:gd name="adj" fmla="val 19629"/>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rgbClr val="575756"/>
                </a:solidFill>
              </a:rPr>
              <a:t>Decision made that case meets criteria for offer of SFGC (at strategy meeting or CPA consultation including input from FGC lead). Safety plan agreed, decision and plan noted on record. CPA/FSCPA and CP business officer  allocated to oversee the case </a:t>
            </a:r>
          </a:p>
        </p:txBody>
      </p:sp>
      <p:sp>
        <p:nvSpPr>
          <p:cNvPr id="19" name="Rectangle: Rounded Corners 18">
            <a:extLst>
              <a:ext uri="{FF2B5EF4-FFF2-40B4-BE49-F238E27FC236}">
                <a16:creationId xmlns:a16="http://schemas.microsoft.com/office/drawing/2014/main" id="{6063F26B-6C5C-41A4-9A3F-9FA4BF973371}"/>
              </a:ext>
            </a:extLst>
          </p:cNvPr>
          <p:cNvSpPr/>
          <p:nvPr/>
        </p:nvSpPr>
        <p:spPr>
          <a:xfrm>
            <a:off x="4711753" y="5658928"/>
            <a:ext cx="3730222" cy="931653"/>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rgbClr val="575756"/>
                </a:solidFill>
              </a:rPr>
              <a:t>CPA/FSCPA :</a:t>
            </a:r>
          </a:p>
          <a:p>
            <a:pPr marL="171450" indent="-171450">
              <a:buFont typeface="Arial" panose="020B0604020202020204" pitchFamily="34" charset="0"/>
              <a:buChar char="•"/>
            </a:pPr>
            <a:r>
              <a:rPr lang="en-GB" sz="1200" dirty="0">
                <a:solidFill>
                  <a:srgbClr val="575756"/>
                </a:solidFill>
              </a:rPr>
              <a:t>Maintain oversight of process;</a:t>
            </a:r>
          </a:p>
          <a:p>
            <a:pPr marL="171450" indent="-171450">
              <a:buFont typeface="Arial" panose="020B0604020202020204" pitchFamily="34" charset="0"/>
              <a:buChar char="•"/>
            </a:pPr>
            <a:r>
              <a:rPr lang="en-GB" sz="1200" dirty="0">
                <a:solidFill>
                  <a:srgbClr val="575756"/>
                </a:solidFill>
              </a:rPr>
              <a:t> Provides advice and consultation as required</a:t>
            </a:r>
          </a:p>
        </p:txBody>
      </p:sp>
      <p:sp>
        <p:nvSpPr>
          <p:cNvPr id="21" name="Rectangle: Rounded Corners 20">
            <a:extLst>
              <a:ext uri="{FF2B5EF4-FFF2-40B4-BE49-F238E27FC236}">
                <a16:creationId xmlns:a16="http://schemas.microsoft.com/office/drawing/2014/main" id="{8DF18A8F-EE5E-4DC6-B552-774A1105833E}"/>
              </a:ext>
            </a:extLst>
          </p:cNvPr>
          <p:cNvSpPr/>
          <p:nvPr/>
        </p:nvSpPr>
        <p:spPr>
          <a:xfrm rot="10800000" flipV="1">
            <a:off x="4711753" y="4004685"/>
            <a:ext cx="3730222" cy="1510470"/>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i="1" dirty="0">
              <a:solidFill>
                <a:srgbClr val="575756"/>
              </a:solidFill>
            </a:endParaRPr>
          </a:p>
          <a:p>
            <a:pPr algn="ctr"/>
            <a:r>
              <a:rPr lang="en-GB" sz="1200" dirty="0">
                <a:solidFill>
                  <a:srgbClr val="575756"/>
                </a:solidFill>
              </a:rPr>
              <a:t>SW:</a:t>
            </a:r>
          </a:p>
          <a:p>
            <a:pPr marL="171450" indent="-171450">
              <a:buFont typeface="Arial" panose="020B0604020202020204" pitchFamily="34" charset="0"/>
              <a:buChar char="•"/>
            </a:pPr>
            <a:r>
              <a:rPr lang="en-GB" sz="1200" dirty="0">
                <a:solidFill>
                  <a:srgbClr val="575756"/>
                </a:solidFill>
              </a:rPr>
              <a:t> continue working on cp assessment/intervention;</a:t>
            </a:r>
          </a:p>
          <a:p>
            <a:pPr marL="171450" indent="-171450">
              <a:buFont typeface="Arial" panose="020B0604020202020204" pitchFamily="34" charset="0"/>
              <a:buChar char="•"/>
            </a:pPr>
            <a:r>
              <a:rPr lang="en-GB" sz="1200" dirty="0">
                <a:solidFill>
                  <a:srgbClr val="575756"/>
                </a:solidFill>
              </a:rPr>
              <a:t> attend SFGC to ensure clarity of concerns and agree family plan; </a:t>
            </a:r>
          </a:p>
          <a:p>
            <a:pPr marL="171450" indent="-171450">
              <a:buFont typeface="Arial" panose="020B0604020202020204" pitchFamily="34" charset="0"/>
              <a:buChar char="•"/>
            </a:pPr>
            <a:r>
              <a:rPr lang="en-GB" sz="1200" dirty="0">
                <a:solidFill>
                  <a:srgbClr val="575756"/>
                </a:solidFill>
              </a:rPr>
              <a:t>Remind family of aims of safeguarding family meeting and who will be there</a:t>
            </a:r>
            <a:r>
              <a:rPr lang="en-GB" sz="1400" dirty="0">
                <a:solidFill>
                  <a:srgbClr val="575756"/>
                </a:solidFill>
              </a:rPr>
              <a:t>;  </a:t>
            </a:r>
          </a:p>
          <a:p>
            <a:pPr marL="171450" indent="-171450">
              <a:buFont typeface="Arial" panose="020B0604020202020204" pitchFamily="34" charset="0"/>
              <a:buChar char="•"/>
            </a:pPr>
            <a:r>
              <a:rPr lang="en-GB" sz="1200" dirty="0">
                <a:solidFill>
                  <a:srgbClr val="575756"/>
                </a:solidFill>
              </a:rPr>
              <a:t>Keep CPA informed of progress and record date of SFGC </a:t>
            </a:r>
          </a:p>
          <a:p>
            <a:pPr marL="171450" indent="-171450" algn="ctr">
              <a:buFont typeface="Arial" panose="020B0604020202020204" pitchFamily="34" charset="0"/>
              <a:buChar char="•"/>
            </a:pPr>
            <a:endParaRPr lang="en-GB" sz="1400" i="1" dirty="0">
              <a:solidFill>
                <a:srgbClr val="575756"/>
              </a:solidFill>
            </a:endParaRPr>
          </a:p>
        </p:txBody>
      </p:sp>
      <p:sp>
        <p:nvSpPr>
          <p:cNvPr id="24" name="Rectangle: Rounded Corners 23">
            <a:extLst>
              <a:ext uri="{FF2B5EF4-FFF2-40B4-BE49-F238E27FC236}">
                <a16:creationId xmlns:a16="http://schemas.microsoft.com/office/drawing/2014/main" id="{E862EFC2-34A7-4AF5-AFDE-6DDD221B1A61}"/>
              </a:ext>
            </a:extLst>
          </p:cNvPr>
          <p:cNvSpPr/>
          <p:nvPr/>
        </p:nvSpPr>
        <p:spPr>
          <a:xfrm>
            <a:off x="8919825" y="5098948"/>
            <a:ext cx="3041869" cy="1510471"/>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chemeClr val="tx1"/>
                </a:solidFill>
              </a:rPr>
              <a:t>CPA/FSCPA</a:t>
            </a:r>
          </a:p>
          <a:p>
            <a:pPr algn="ctr"/>
            <a:r>
              <a:rPr lang="en-GB" sz="1200" dirty="0">
                <a:solidFill>
                  <a:srgbClr val="575756"/>
                </a:solidFill>
              </a:rPr>
              <a:t>Provides oversight and is available for consultation. Chairs SFGC Network meeting within 10 working days of SFGC .</a:t>
            </a:r>
          </a:p>
          <a:p>
            <a:pPr algn="ctr"/>
            <a:r>
              <a:rPr lang="en-GB" sz="1200" dirty="0">
                <a:solidFill>
                  <a:srgbClr val="575756"/>
                </a:solidFill>
              </a:rPr>
              <a:t> reviews progress at 6 weeks and  3 months  with SW and team manager and approves decision to step down if risk is sufficiently reduced or step up if required.</a:t>
            </a:r>
          </a:p>
        </p:txBody>
      </p:sp>
      <p:sp>
        <p:nvSpPr>
          <p:cNvPr id="23" name="Rectangle: Rounded Corners 22">
            <a:extLst>
              <a:ext uri="{FF2B5EF4-FFF2-40B4-BE49-F238E27FC236}">
                <a16:creationId xmlns:a16="http://schemas.microsoft.com/office/drawing/2014/main" id="{89F144BF-1734-4F12-881B-4C52DC591F51}"/>
              </a:ext>
            </a:extLst>
          </p:cNvPr>
          <p:cNvSpPr/>
          <p:nvPr/>
        </p:nvSpPr>
        <p:spPr>
          <a:xfrm>
            <a:off x="132267" y="2363636"/>
            <a:ext cx="4338803" cy="923946"/>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ct val="107000"/>
              </a:lnSpc>
              <a:spcAft>
                <a:spcPts val="800"/>
              </a:spcAft>
            </a:pPr>
            <a:endParaRPr lang="en-GB" sz="1200" dirty="0">
              <a:solidFill>
                <a:srgbClr val="575756"/>
              </a:solidFill>
            </a:endParaRPr>
          </a:p>
          <a:p>
            <a:pPr algn="ctr">
              <a:lnSpc>
                <a:spcPct val="107000"/>
              </a:lnSpc>
              <a:spcAft>
                <a:spcPts val="800"/>
              </a:spcAft>
            </a:pPr>
            <a:r>
              <a:rPr lang="en-GB" sz="1200" dirty="0">
                <a:solidFill>
                  <a:srgbClr val="575756"/>
                </a:solidFill>
              </a:rPr>
              <a:t>Once a referral has been made by the S/W, an Independent FGC Coordinator will meet with parent/main carer and their network to explain the purpose and process. provide weekly updates and flags any disengagement to SW &amp; FGC Lead</a:t>
            </a:r>
          </a:p>
          <a:p>
            <a:pPr algn="ctr">
              <a:lnSpc>
                <a:spcPct val="107000"/>
              </a:lnSpc>
              <a:spcAft>
                <a:spcPts val="800"/>
              </a:spcAft>
            </a:pPr>
            <a:endParaRPr lang="en-GB" sz="1200" dirty="0">
              <a:solidFill>
                <a:srgbClr val="575756"/>
              </a:solidFill>
            </a:endParaRPr>
          </a:p>
        </p:txBody>
      </p:sp>
      <p:sp>
        <p:nvSpPr>
          <p:cNvPr id="20" name="Rectangle: Rounded Corners 19">
            <a:extLst>
              <a:ext uri="{FF2B5EF4-FFF2-40B4-BE49-F238E27FC236}">
                <a16:creationId xmlns:a16="http://schemas.microsoft.com/office/drawing/2014/main" id="{A299CFB9-D415-4BFF-841B-E6F5741BB7DA}"/>
              </a:ext>
            </a:extLst>
          </p:cNvPr>
          <p:cNvSpPr/>
          <p:nvPr/>
        </p:nvSpPr>
        <p:spPr>
          <a:xfrm>
            <a:off x="132269" y="3361938"/>
            <a:ext cx="4338801" cy="806881"/>
          </a:xfrm>
          <a:prstGeom prst="roundRect">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200" dirty="0">
                <a:solidFill>
                  <a:srgbClr val="575756"/>
                </a:solidFill>
              </a:rPr>
              <a:t>SW visits parent to explain CP threshold met but alternative pathway being offered. If parent consents, FGC coordinator explains SFGC process and starts preparation</a:t>
            </a:r>
          </a:p>
        </p:txBody>
      </p:sp>
    </p:spTree>
    <p:extLst>
      <p:ext uri="{BB962C8B-B14F-4D97-AF65-F5344CB8AC3E}">
        <p14:creationId xmlns:p14="http://schemas.microsoft.com/office/powerpoint/2010/main" val="17433885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9">
            <a:extLst>
              <a:ext uri="{FF2B5EF4-FFF2-40B4-BE49-F238E27FC236}">
                <a16:creationId xmlns:a16="http://schemas.microsoft.com/office/drawing/2014/main" id="{F3060C83-F051-4F0E-ABAD-AA0DFC48B2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1" name="Freeform: Shape 11">
            <a:extLst>
              <a:ext uri="{FF2B5EF4-FFF2-40B4-BE49-F238E27FC236}">
                <a16:creationId xmlns:a16="http://schemas.microsoft.com/office/drawing/2014/main" id="{83C98ABE-055B-441F-B07E-44F97F083C3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376156" y="-253670"/>
            <a:ext cx="1827638" cy="1376989"/>
          </a:xfrm>
          <a:custGeom>
            <a:avLst/>
            <a:gdLst>
              <a:gd name="connsiteX0" fmla="*/ 0 w 1827638"/>
              <a:gd name="connsiteY0" fmla="*/ 987379 h 1376989"/>
              <a:gd name="connsiteX1" fmla="*/ 987379 w 1827638"/>
              <a:gd name="connsiteY1" fmla="*/ 0 h 1376989"/>
              <a:gd name="connsiteX2" fmla="*/ 1827638 w 1827638"/>
              <a:gd name="connsiteY2" fmla="*/ 840260 h 1376989"/>
              <a:gd name="connsiteX3" fmla="*/ 1827638 w 1827638"/>
              <a:gd name="connsiteY3" fmla="*/ 1376989 h 1376989"/>
              <a:gd name="connsiteX4" fmla="*/ 0 w 1827638"/>
              <a:gd name="connsiteY4" fmla="*/ 1376989 h 137698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827638" h="1376989">
                <a:moveTo>
                  <a:pt x="0" y="987379"/>
                </a:moveTo>
                <a:lnTo>
                  <a:pt x="987379" y="0"/>
                </a:lnTo>
                <a:lnTo>
                  <a:pt x="1827638" y="840260"/>
                </a:lnTo>
                <a:lnTo>
                  <a:pt x="1827638" y="1376989"/>
                </a:lnTo>
                <a:lnTo>
                  <a:pt x="0" y="1376989"/>
                </a:lnTo>
                <a:close/>
              </a:path>
            </a:pathLst>
          </a:cu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2" name="Rectangle 13">
            <a:extLst>
              <a:ext uri="{FF2B5EF4-FFF2-40B4-BE49-F238E27FC236}">
                <a16:creationId xmlns:a16="http://schemas.microsoft.com/office/drawing/2014/main" id="{29FDB030-9B49-4CED-8CCD-4D99382388A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891641" y="422146"/>
            <a:ext cx="645368" cy="645368"/>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Rectangle 15">
            <a:extLst>
              <a:ext uri="{FF2B5EF4-FFF2-40B4-BE49-F238E27FC236}">
                <a16:creationId xmlns:a16="http://schemas.microsoft.com/office/drawing/2014/main" id="{3783CA14-24A1-485C-8B30-D6A5D87987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8900000" flipH="1">
            <a:off x="10043482" y="655140"/>
            <a:ext cx="687472" cy="687472"/>
          </a:xfrm>
          <a:prstGeom prst="rect">
            <a:avLst/>
          </a:pr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4" name="Freeform: Shape 17">
            <a:extLst>
              <a:ext uri="{FF2B5EF4-FFF2-40B4-BE49-F238E27FC236}">
                <a16:creationId xmlns:a16="http://schemas.microsoft.com/office/drawing/2014/main" id="{9A97C86A-04D6-40F7-AE84-31AB43E6A84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9356643" y="0"/>
            <a:ext cx="2835357" cy="1480837"/>
          </a:xfrm>
          <a:custGeom>
            <a:avLst/>
            <a:gdLst>
              <a:gd name="connsiteX0" fmla="*/ 2835357 w 2835357"/>
              <a:gd name="connsiteY0" fmla="*/ 1480837 h 1480837"/>
              <a:gd name="connsiteX1" fmla="*/ 0 w 2835357"/>
              <a:gd name="connsiteY1" fmla="*/ 1480837 h 1480837"/>
              <a:gd name="connsiteX2" fmla="*/ 1552727 w 2835357"/>
              <a:gd name="connsiteY2" fmla="*/ 0 h 1480837"/>
              <a:gd name="connsiteX3" fmla="*/ 2835357 w 2835357"/>
              <a:gd name="connsiteY3" fmla="*/ 1223245 h 1480837"/>
            </a:gdLst>
            <a:ahLst/>
            <a:cxnLst>
              <a:cxn ang="0">
                <a:pos x="connsiteX0" y="connsiteY0"/>
              </a:cxn>
              <a:cxn ang="0">
                <a:pos x="connsiteX1" y="connsiteY1"/>
              </a:cxn>
              <a:cxn ang="0">
                <a:pos x="connsiteX2" y="connsiteY2"/>
              </a:cxn>
              <a:cxn ang="0">
                <a:pos x="connsiteX3" y="connsiteY3"/>
              </a:cxn>
            </a:cxnLst>
            <a:rect l="l" t="t" r="r" b="b"/>
            <a:pathLst>
              <a:path w="2835357" h="1480837">
                <a:moveTo>
                  <a:pt x="2835357" y="1480837"/>
                </a:moveTo>
                <a:lnTo>
                  <a:pt x="0" y="1480837"/>
                </a:lnTo>
                <a:lnTo>
                  <a:pt x="1552727" y="0"/>
                </a:lnTo>
                <a:lnTo>
                  <a:pt x="2835357" y="1223245"/>
                </a:lnTo>
                <a:close/>
              </a:path>
            </a:pathLst>
          </a:custGeom>
          <a:solidFill>
            <a:schemeClr val="accent4">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35" name="Isosceles Triangle 19">
            <a:extLst>
              <a:ext uri="{FF2B5EF4-FFF2-40B4-BE49-F238E27FC236}">
                <a16:creationId xmlns:a16="http://schemas.microsoft.com/office/drawing/2014/main" id="{FF9F2414-84E8-453E-B1F3-389FDE8192D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76344" y="6115501"/>
            <a:ext cx="1494513" cy="742499"/>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6" name="Isosceles Triangle 21">
            <a:extLst>
              <a:ext uri="{FF2B5EF4-FFF2-40B4-BE49-F238E27FC236}">
                <a16:creationId xmlns:a16="http://schemas.microsoft.com/office/drawing/2014/main" id="{3ECA69A1-7536-43AC-85EF-C7106179F5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604080" y="6453143"/>
            <a:ext cx="814903" cy="404857"/>
          </a:xfrm>
          <a:prstGeom prst="triangle">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10" name="Group 9">
            <a:extLst>
              <a:ext uri="{FF2B5EF4-FFF2-40B4-BE49-F238E27FC236}">
                <a16:creationId xmlns:a16="http://schemas.microsoft.com/office/drawing/2014/main" id="{45D1F577-0E78-4C56-AA9D-E94D2AAF0C59}"/>
              </a:ext>
            </a:extLst>
          </p:cNvPr>
          <p:cNvGrpSpPr/>
          <p:nvPr/>
        </p:nvGrpSpPr>
        <p:grpSpPr>
          <a:xfrm>
            <a:off x="1558507" y="1391728"/>
            <a:ext cx="8775938" cy="4226944"/>
            <a:chOff x="5069790" y="1407549"/>
            <a:chExt cx="5711844" cy="2789288"/>
          </a:xfrm>
        </p:grpSpPr>
        <p:sp>
          <p:nvSpPr>
            <p:cNvPr id="11" name="Arrow: Chevron 10">
              <a:extLst>
                <a:ext uri="{FF2B5EF4-FFF2-40B4-BE49-F238E27FC236}">
                  <a16:creationId xmlns:a16="http://schemas.microsoft.com/office/drawing/2014/main" id="{64B48CAB-0901-4199-89D7-728E649BB0B5}"/>
                </a:ext>
              </a:extLst>
            </p:cNvPr>
            <p:cNvSpPr/>
            <p:nvPr/>
          </p:nvSpPr>
          <p:spPr>
            <a:xfrm>
              <a:off x="5069790" y="1407549"/>
              <a:ext cx="5711844" cy="2789288"/>
            </a:xfrm>
            <a:prstGeom prst="chevron">
              <a:avLst/>
            </a:prstGeom>
            <a:solidFill>
              <a:schemeClr val="accent1">
                <a:lumMod val="60000"/>
                <a:lumOff val="40000"/>
              </a:schemeClr>
            </a:solidFill>
          </p:spPr>
          <p:style>
            <a:lnRef idx="0">
              <a:schemeClr val="lt1">
                <a:hueOff val="0"/>
                <a:satOff val="0"/>
                <a:lumOff val="0"/>
                <a:alphaOff val="0"/>
              </a:schemeClr>
            </a:lnRef>
            <a:fillRef idx="3">
              <a:scrgbClr r="0" g="0" b="0"/>
            </a:fillRef>
            <a:effectRef idx="2">
              <a:schemeClr val="accent5">
                <a:hueOff val="-6758543"/>
                <a:satOff val="-17419"/>
                <a:lumOff val="-11765"/>
                <a:alphaOff val="0"/>
              </a:schemeClr>
            </a:effectRef>
            <a:fontRef idx="minor">
              <a:schemeClr val="lt1"/>
            </a:fontRef>
          </p:style>
        </p:sp>
        <p:sp>
          <p:nvSpPr>
            <p:cNvPr id="12" name="Arrow: Chevron 4">
              <a:extLst>
                <a:ext uri="{FF2B5EF4-FFF2-40B4-BE49-F238E27FC236}">
                  <a16:creationId xmlns:a16="http://schemas.microsoft.com/office/drawing/2014/main" id="{DFB20410-6FB0-47C0-B3A4-AE6186DA8D05}"/>
                </a:ext>
              </a:extLst>
            </p:cNvPr>
            <p:cNvSpPr txBox="1"/>
            <p:nvPr/>
          </p:nvSpPr>
          <p:spPr>
            <a:xfrm>
              <a:off x="6464434" y="1407549"/>
              <a:ext cx="2922556" cy="2789288"/>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88011" tIns="58674" rIns="29337" bIns="58674" numCol="1" spcCol="1270" anchor="ctr" anchorCtr="0">
              <a:noAutofit/>
            </a:bodyPr>
            <a:lstStyle/>
            <a:p>
              <a:pPr marL="0" lvl="0" indent="0" algn="ctr" defTabSz="977900">
                <a:lnSpc>
                  <a:spcPct val="90000"/>
                </a:lnSpc>
                <a:spcBef>
                  <a:spcPct val="0"/>
                </a:spcBef>
                <a:spcAft>
                  <a:spcPct val="35000"/>
                </a:spcAft>
                <a:buNone/>
              </a:pPr>
              <a:r>
                <a:rPr lang="en-GB" sz="3200" kern="1200" dirty="0">
                  <a:solidFill>
                    <a:schemeClr val="tx1"/>
                  </a:solidFill>
                </a:rPr>
                <a:t>Where a </a:t>
              </a:r>
              <a:r>
                <a:rPr lang="en-GB" sz="3200" b="1" kern="1200" dirty="0">
                  <a:solidFill>
                    <a:schemeClr val="tx1"/>
                  </a:solidFill>
                </a:rPr>
                <a:t>SFGC</a:t>
              </a:r>
              <a:r>
                <a:rPr lang="en-GB" sz="3200" kern="1200" dirty="0">
                  <a:solidFill>
                    <a:schemeClr val="tx1"/>
                  </a:solidFill>
                </a:rPr>
                <a:t> is not considered suitable, we have made significant changes </a:t>
              </a:r>
              <a:r>
                <a:rPr lang="en-GB" sz="3200" b="1" kern="1200" dirty="0">
                  <a:solidFill>
                    <a:schemeClr val="tx1"/>
                  </a:solidFill>
                </a:rPr>
                <a:t>before, during </a:t>
              </a:r>
              <a:r>
                <a:rPr lang="en-GB" sz="3200" kern="1200" dirty="0">
                  <a:solidFill>
                    <a:schemeClr val="tx1"/>
                  </a:solidFill>
                </a:rPr>
                <a:t>and </a:t>
              </a:r>
              <a:r>
                <a:rPr lang="en-GB" sz="3200" b="1" kern="1200" dirty="0">
                  <a:solidFill>
                    <a:schemeClr val="tx1"/>
                  </a:solidFill>
                </a:rPr>
                <a:t>after</a:t>
              </a:r>
              <a:r>
                <a:rPr lang="en-GB" sz="3200" kern="1200" dirty="0">
                  <a:solidFill>
                    <a:schemeClr val="tx1"/>
                  </a:solidFill>
                </a:rPr>
                <a:t> the </a:t>
              </a:r>
              <a:r>
                <a:rPr lang="en-GB" sz="3200" b="1" kern="1200" dirty="0">
                  <a:solidFill>
                    <a:schemeClr val="tx1"/>
                  </a:solidFill>
                </a:rPr>
                <a:t>Initial Child Protection case Conference</a:t>
              </a:r>
              <a:r>
                <a:rPr lang="en-GB" sz="2200" kern="1200" dirty="0">
                  <a:solidFill>
                    <a:schemeClr val="tx1"/>
                  </a:solidFill>
                </a:rPr>
                <a:t>:</a:t>
              </a:r>
              <a:endParaRPr lang="en-US" sz="2200" kern="1200" dirty="0">
                <a:solidFill>
                  <a:schemeClr val="tx1"/>
                </a:solidFill>
              </a:endParaRPr>
            </a:p>
          </p:txBody>
        </p:sp>
      </p:grpSp>
    </p:spTree>
    <p:extLst>
      <p:ext uri="{BB962C8B-B14F-4D97-AF65-F5344CB8AC3E}">
        <p14:creationId xmlns:p14="http://schemas.microsoft.com/office/powerpoint/2010/main" val="3733654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0E37F7-92EC-424C-9221-0369FAEEFC0C}"/>
              </a:ext>
            </a:extLst>
          </p:cNvPr>
          <p:cNvSpPr>
            <a:spLocks noGrp="1"/>
          </p:cNvSpPr>
          <p:nvPr>
            <p:ph type="title"/>
          </p:nvPr>
        </p:nvSpPr>
        <p:spPr>
          <a:xfrm>
            <a:off x="68754" y="93515"/>
            <a:ext cx="8725510" cy="757419"/>
          </a:xfrm>
        </p:spPr>
        <p:txBody>
          <a:bodyPr/>
          <a:lstStyle/>
          <a:p>
            <a:r>
              <a:rPr lang="en-GB" dirty="0">
                <a:solidFill>
                  <a:schemeClr val="accent1">
                    <a:lumMod val="60000"/>
                    <a:lumOff val="40000"/>
                  </a:schemeClr>
                </a:solidFill>
              </a:rPr>
              <a:t>What to consider </a:t>
            </a:r>
            <a:r>
              <a:rPr lang="en-GB" dirty="0">
                <a:solidFill>
                  <a:schemeClr val="accent1"/>
                </a:solidFill>
              </a:rPr>
              <a:t>before</a:t>
            </a:r>
            <a:r>
              <a:rPr lang="en-GB" dirty="0">
                <a:solidFill>
                  <a:schemeClr val="accent1">
                    <a:lumMod val="60000"/>
                    <a:lumOff val="40000"/>
                  </a:schemeClr>
                </a:solidFill>
              </a:rPr>
              <a:t> the ICPC…</a:t>
            </a:r>
          </a:p>
        </p:txBody>
      </p:sp>
      <p:sp>
        <p:nvSpPr>
          <p:cNvPr id="5" name="Rectangle: Rounded Corners 4">
            <a:extLst>
              <a:ext uri="{FF2B5EF4-FFF2-40B4-BE49-F238E27FC236}">
                <a16:creationId xmlns:a16="http://schemas.microsoft.com/office/drawing/2014/main" id="{939B87D8-ADEB-4883-A4E1-041C1713EAF1}"/>
              </a:ext>
            </a:extLst>
          </p:cNvPr>
          <p:cNvSpPr/>
          <p:nvPr/>
        </p:nvSpPr>
        <p:spPr>
          <a:xfrm>
            <a:off x="266048" y="896002"/>
            <a:ext cx="2773249" cy="107586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kern="1200" dirty="0">
                <a:solidFill>
                  <a:schemeClr val="tx1"/>
                </a:solidFill>
                <a:effectLst/>
                <a:latin typeface="+mn-lt"/>
                <a:ea typeface="+mn-ea"/>
                <a:cs typeface="+mn-cs"/>
              </a:rPr>
              <a:t>Focus on advance joint planning of the ICPC, involving social worker, Chair, Clinician, parents and children. </a:t>
            </a:r>
            <a:endParaRPr lang="en-GB" sz="1400" dirty="0">
              <a:solidFill>
                <a:schemeClr val="tx1"/>
              </a:solidFill>
            </a:endParaRPr>
          </a:p>
        </p:txBody>
      </p:sp>
      <p:sp>
        <p:nvSpPr>
          <p:cNvPr id="6" name="Rectangle: Rounded Corners 5">
            <a:extLst>
              <a:ext uri="{FF2B5EF4-FFF2-40B4-BE49-F238E27FC236}">
                <a16:creationId xmlns:a16="http://schemas.microsoft.com/office/drawing/2014/main" id="{A43728ED-2D4C-4C73-8F5D-EBC9E6476182}"/>
              </a:ext>
            </a:extLst>
          </p:cNvPr>
          <p:cNvSpPr/>
          <p:nvPr/>
        </p:nvSpPr>
        <p:spPr>
          <a:xfrm>
            <a:off x="252521" y="2115878"/>
            <a:ext cx="2770296" cy="1492280"/>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1400" dirty="0">
                <a:solidFill>
                  <a:schemeClr val="tx1"/>
                </a:solidFill>
              </a:rPr>
              <a:t>Consider</a:t>
            </a:r>
            <a:r>
              <a:rPr lang="en-GB" sz="1400" kern="1200" dirty="0">
                <a:solidFill>
                  <a:schemeClr val="tx1"/>
                </a:solidFill>
                <a:effectLst/>
                <a:latin typeface="+mn-lt"/>
                <a:ea typeface="+mn-ea"/>
                <a:cs typeface="+mn-cs"/>
              </a:rPr>
              <a:t> planning in respect of time and location of conference; arrangements for the child’s attendance / how the child’s voice will be heard; support for parents so they are not alone;</a:t>
            </a:r>
            <a:endParaRPr lang="en-GB" sz="1400" dirty="0">
              <a:solidFill>
                <a:schemeClr val="tx1"/>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7" name="Rectangle: Rounded Corners 6">
            <a:extLst>
              <a:ext uri="{FF2B5EF4-FFF2-40B4-BE49-F238E27FC236}">
                <a16:creationId xmlns:a16="http://schemas.microsoft.com/office/drawing/2014/main" id="{862119DA-C76A-44D7-8E70-79A93FE9D0EE}"/>
              </a:ext>
            </a:extLst>
          </p:cNvPr>
          <p:cNvSpPr/>
          <p:nvPr/>
        </p:nvSpPr>
        <p:spPr>
          <a:xfrm rot="10800000" flipV="1">
            <a:off x="3347884" y="896002"/>
            <a:ext cx="2566943" cy="1045197"/>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kern="1200" dirty="0">
                <a:solidFill>
                  <a:schemeClr val="tx1"/>
                </a:solidFill>
                <a:effectLst/>
              </a:rPr>
              <a:t>Focus on social work time being relational and  spent on direct work with parents and children and preparation for conference</a:t>
            </a:r>
            <a:endParaRPr lang="en-GB" sz="1400" dirty="0">
              <a:solidFill>
                <a:schemeClr val="tx1"/>
              </a:solidFill>
            </a:endParaRPr>
          </a:p>
        </p:txBody>
      </p:sp>
      <p:sp>
        <p:nvSpPr>
          <p:cNvPr id="8" name="Rectangle: Rounded Corners 7">
            <a:extLst>
              <a:ext uri="{FF2B5EF4-FFF2-40B4-BE49-F238E27FC236}">
                <a16:creationId xmlns:a16="http://schemas.microsoft.com/office/drawing/2014/main" id="{DE1972AE-2890-49BE-8AC0-C08F834FE497}"/>
              </a:ext>
            </a:extLst>
          </p:cNvPr>
          <p:cNvSpPr/>
          <p:nvPr/>
        </p:nvSpPr>
        <p:spPr>
          <a:xfrm rot="10800000" flipV="1">
            <a:off x="3347879" y="2115877"/>
            <a:ext cx="2566945" cy="1093149"/>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Engage with </a:t>
            </a:r>
            <a:r>
              <a:rPr lang="en-GB" sz="1400" kern="1200" dirty="0">
                <a:solidFill>
                  <a:schemeClr val="tx1"/>
                </a:solidFill>
                <a:effectLst/>
                <a:latin typeface="+mn-lt"/>
                <a:ea typeface="+mn-ea"/>
                <a:cs typeface="+mn-cs"/>
              </a:rPr>
              <a:t>family on who attends; the format of the ICPC, systemic interventions to be used.</a:t>
            </a:r>
            <a:endParaRPr lang="en-GB" sz="1400" dirty="0">
              <a:solidFill>
                <a:schemeClr val="tx1"/>
              </a:solidFill>
            </a:endParaRPr>
          </a:p>
        </p:txBody>
      </p:sp>
      <p:sp>
        <p:nvSpPr>
          <p:cNvPr id="9" name="Rectangle: Rounded Corners 8">
            <a:extLst>
              <a:ext uri="{FF2B5EF4-FFF2-40B4-BE49-F238E27FC236}">
                <a16:creationId xmlns:a16="http://schemas.microsoft.com/office/drawing/2014/main" id="{91E3E37E-8B06-46D3-8313-D658515D112C}"/>
              </a:ext>
            </a:extLst>
          </p:cNvPr>
          <p:cNvSpPr/>
          <p:nvPr/>
        </p:nvSpPr>
        <p:spPr>
          <a:xfrm>
            <a:off x="8676996" y="2464382"/>
            <a:ext cx="3034190" cy="795271"/>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Ensure the family understand the process throughout</a:t>
            </a:r>
          </a:p>
        </p:txBody>
      </p:sp>
      <p:sp>
        <p:nvSpPr>
          <p:cNvPr id="10" name="Rectangle: Rounded Corners 9">
            <a:extLst>
              <a:ext uri="{FF2B5EF4-FFF2-40B4-BE49-F238E27FC236}">
                <a16:creationId xmlns:a16="http://schemas.microsoft.com/office/drawing/2014/main" id="{064791F1-6F36-4665-8EC5-C337CD2BE821}"/>
              </a:ext>
            </a:extLst>
          </p:cNvPr>
          <p:cNvSpPr/>
          <p:nvPr/>
        </p:nvSpPr>
        <p:spPr>
          <a:xfrm rot="10800000" flipV="1">
            <a:off x="6096000" y="896002"/>
            <a:ext cx="2378734" cy="104519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Social work reports to be shared with family 3 days in advance of conference </a:t>
            </a:r>
          </a:p>
        </p:txBody>
      </p:sp>
      <p:sp>
        <p:nvSpPr>
          <p:cNvPr id="12" name="Rectangle: Rounded Corners 11">
            <a:extLst>
              <a:ext uri="{FF2B5EF4-FFF2-40B4-BE49-F238E27FC236}">
                <a16:creationId xmlns:a16="http://schemas.microsoft.com/office/drawing/2014/main" id="{E7D282F9-5BE7-4F72-AA13-0439D360DA81}"/>
              </a:ext>
            </a:extLst>
          </p:cNvPr>
          <p:cNvSpPr/>
          <p:nvPr/>
        </p:nvSpPr>
        <p:spPr>
          <a:xfrm rot="10800000" flipV="1">
            <a:off x="6117088" y="2115876"/>
            <a:ext cx="2357645" cy="145305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Professional reports should be brief and  shared in advance of conference so that those attending conference are aware of what is going to be shared.</a:t>
            </a:r>
          </a:p>
        </p:txBody>
      </p:sp>
      <p:sp>
        <p:nvSpPr>
          <p:cNvPr id="14" name="Rectangle: Rounded Corners 13">
            <a:extLst>
              <a:ext uri="{FF2B5EF4-FFF2-40B4-BE49-F238E27FC236}">
                <a16:creationId xmlns:a16="http://schemas.microsoft.com/office/drawing/2014/main" id="{0DE85489-523F-4DF2-9197-E2A2D74113DA}"/>
              </a:ext>
            </a:extLst>
          </p:cNvPr>
          <p:cNvSpPr/>
          <p:nvPr/>
        </p:nvSpPr>
        <p:spPr>
          <a:xfrm>
            <a:off x="8676996" y="926089"/>
            <a:ext cx="3034191" cy="104519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If required engage interpreter from  the onset</a:t>
            </a:r>
          </a:p>
        </p:txBody>
      </p:sp>
      <p:sp>
        <p:nvSpPr>
          <p:cNvPr id="16" name="Rectangle: Rounded Corners 15">
            <a:extLst>
              <a:ext uri="{FF2B5EF4-FFF2-40B4-BE49-F238E27FC236}">
                <a16:creationId xmlns:a16="http://schemas.microsoft.com/office/drawing/2014/main" id="{D6D00276-B5C7-4A74-B2E1-CA286924CEB8}"/>
              </a:ext>
            </a:extLst>
          </p:cNvPr>
          <p:cNvSpPr/>
          <p:nvPr/>
        </p:nvSpPr>
        <p:spPr>
          <a:xfrm>
            <a:off x="8676996" y="3751089"/>
            <a:ext cx="3232474" cy="1224075"/>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CPA/FSCPA meets with family in advance </a:t>
            </a:r>
          </a:p>
        </p:txBody>
      </p:sp>
      <p:sp>
        <p:nvSpPr>
          <p:cNvPr id="17" name="Rectangle: Rounded Corners 16">
            <a:extLst>
              <a:ext uri="{FF2B5EF4-FFF2-40B4-BE49-F238E27FC236}">
                <a16:creationId xmlns:a16="http://schemas.microsoft.com/office/drawing/2014/main" id="{A3563558-8990-4635-8941-CEC750639B47}"/>
              </a:ext>
            </a:extLst>
          </p:cNvPr>
          <p:cNvSpPr/>
          <p:nvPr/>
        </p:nvSpPr>
        <p:spPr>
          <a:xfrm flipH="1">
            <a:off x="6075270" y="5182227"/>
            <a:ext cx="2357642" cy="1215536"/>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B</a:t>
            </a:r>
            <a:r>
              <a:rPr lang="en-GB" sz="1400" kern="1200" dirty="0">
                <a:solidFill>
                  <a:schemeClr val="tx1"/>
                </a:solidFill>
                <a:effectLst/>
              </a:rPr>
              <a:t>rief reports by social worker (co-created with family) and other professionals, based on Signs of Safety</a:t>
            </a:r>
            <a:endParaRPr lang="en-GB" sz="1400" dirty="0">
              <a:solidFill>
                <a:schemeClr val="tx1"/>
              </a:solidFill>
            </a:endParaRPr>
          </a:p>
        </p:txBody>
      </p:sp>
      <p:sp>
        <p:nvSpPr>
          <p:cNvPr id="18" name="Rectangle: Rounded Corners 17">
            <a:extLst>
              <a:ext uri="{FF2B5EF4-FFF2-40B4-BE49-F238E27FC236}">
                <a16:creationId xmlns:a16="http://schemas.microsoft.com/office/drawing/2014/main" id="{9260562C-B54D-4643-B23A-B0FEFBEACFE8}"/>
              </a:ext>
            </a:extLst>
          </p:cNvPr>
          <p:cNvSpPr/>
          <p:nvPr/>
        </p:nvSpPr>
        <p:spPr>
          <a:xfrm rot="10800000" flipV="1">
            <a:off x="3341373" y="5156385"/>
            <a:ext cx="2543442" cy="1251871"/>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kern="1200" dirty="0">
                <a:solidFill>
                  <a:schemeClr val="tx1"/>
                </a:solidFill>
                <a:effectLst/>
              </a:rPr>
              <a:t>Child Advocates introduced to work with child and ensure their voice is heard and reflected</a:t>
            </a:r>
            <a:endParaRPr lang="en-GB" sz="1400" dirty="0">
              <a:solidFill>
                <a:schemeClr val="tx1"/>
              </a:solidFill>
            </a:endParaRPr>
          </a:p>
        </p:txBody>
      </p:sp>
      <p:sp>
        <p:nvSpPr>
          <p:cNvPr id="20" name="Rectangle: Rounded Corners 19">
            <a:extLst>
              <a:ext uri="{FF2B5EF4-FFF2-40B4-BE49-F238E27FC236}">
                <a16:creationId xmlns:a16="http://schemas.microsoft.com/office/drawing/2014/main" id="{021067AE-0BD0-45FF-B6E2-563231852CFE}"/>
              </a:ext>
            </a:extLst>
          </p:cNvPr>
          <p:cNvSpPr/>
          <p:nvPr/>
        </p:nvSpPr>
        <p:spPr>
          <a:xfrm>
            <a:off x="282530" y="3751089"/>
            <a:ext cx="2740287" cy="1251872"/>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rPr>
              <a:t>I</a:t>
            </a:r>
            <a:r>
              <a:rPr lang="en-GB" sz="1400" kern="1200" dirty="0">
                <a:solidFill>
                  <a:schemeClr val="tx1"/>
                </a:solidFill>
                <a:effectLst/>
                <a:latin typeface="+mn-lt"/>
                <a:ea typeface="+mn-ea"/>
                <a:cs typeface="+mn-cs"/>
              </a:rPr>
              <a:t>dentification of any risks and how they may be shared with family in advance of the conference</a:t>
            </a:r>
            <a:endParaRPr lang="en-GB" sz="1400" dirty="0">
              <a:solidFill>
                <a:schemeClr val="tx1"/>
              </a:solidFill>
            </a:endParaRPr>
          </a:p>
        </p:txBody>
      </p:sp>
      <p:sp>
        <p:nvSpPr>
          <p:cNvPr id="19" name="Rectangle: Rounded Corners 18">
            <a:extLst>
              <a:ext uri="{FF2B5EF4-FFF2-40B4-BE49-F238E27FC236}">
                <a16:creationId xmlns:a16="http://schemas.microsoft.com/office/drawing/2014/main" id="{C64D41C0-97E6-41AE-A199-72BDCDE70CE2}"/>
              </a:ext>
            </a:extLst>
          </p:cNvPr>
          <p:cNvSpPr/>
          <p:nvPr/>
        </p:nvSpPr>
        <p:spPr>
          <a:xfrm>
            <a:off x="8676996" y="5303520"/>
            <a:ext cx="3144804" cy="89764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i="1" dirty="0">
                <a:solidFill>
                  <a:schemeClr val="bg1"/>
                </a:solidFill>
                <a:latin typeface="Calibri" panose="020F0502020204030204" pitchFamily="34" charset="0"/>
                <a:ea typeface="Calibri" panose="020F0502020204030204" pitchFamily="34" charset="0"/>
                <a:cs typeface="Calibri" panose="020F0502020204030204" pitchFamily="34" charset="0"/>
              </a:rPr>
              <a:t> </a:t>
            </a:r>
            <a:r>
              <a:rPr lang="en-GB" sz="1400" dirty="0">
                <a:solidFill>
                  <a:schemeClr val="tx1"/>
                </a:solidFill>
                <a:latin typeface="Calibri" panose="020F0502020204030204" pitchFamily="34" charset="0"/>
                <a:ea typeface="Calibri" panose="020F0502020204030204" pitchFamily="34" charset="0"/>
                <a:cs typeface="Calibri" panose="020F0502020204030204" pitchFamily="34" charset="0"/>
              </a:rPr>
              <a:t>How to engage the C&amp;YP, voice of the child (child advocate)</a:t>
            </a:r>
            <a:endParaRPr lang="en-GB" sz="1400" dirty="0">
              <a:solidFill>
                <a:schemeClr val="tx1"/>
              </a:solidFill>
            </a:endParaRPr>
          </a:p>
        </p:txBody>
      </p:sp>
      <p:sp>
        <p:nvSpPr>
          <p:cNvPr id="21" name="Rectangle: Rounded Corners 20">
            <a:extLst>
              <a:ext uri="{FF2B5EF4-FFF2-40B4-BE49-F238E27FC236}">
                <a16:creationId xmlns:a16="http://schemas.microsoft.com/office/drawing/2014/main" id="{F80819CA-24C3-4814-9DA1-8961362B0D6F}"/>
              </a:ext>
            </a:extLst>
          </p:cNvPr>
          <p:cNvSpPr/>
          <p:nvPr/>
        </p:nvSpPr>
        <p:spPr>
          <a:xfrm>
            <a:off x="252521" y="5145892"/>
            <a:ext cx="2770296" cy="1251871"/>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kern="1200" dirty="0">
                <a:solidFill>
                  <a:schemeClr val="tx1"/>
                </a:solidFill>
                <a:effectLst/>
                <a:latin typeface="+mn-lt"/>
                <a:ea typeface="+mn-ea"/>
                <a:cs typeface="+mn-cs"/>
              </a:rPr>
              <a:t>Use the Freedom and Flexibilities that enable a 15-  20 -day period for this to occur before conference.</a:t>
            </a:r>
            <a:endParaRPr lang="en-GB" sz="1400" dirty="0">
              <a:solidFill>
                <a:schemeClr val="tx1"/>
              </a:solidFill>
            </a:endParaRPr>
          </a:p>
        </p:txBody>
      </p:sp>
      <p:sp>
        <p:nvSpPr>
          <p:cNvPr id="25" name="Rectangle: Rounded Corners 24">
            <a:extLst>
              <a:ext uri="{FF2B5EF4-FFF2-40B4-BE49-F238E27FC236}">
                <a16:creationId xmlns:a16="http://schemas.microsoft.com/office/drawing/2014/main" id="{5EC0DE08-BEE3-4646-89AB-6BD104468CFC}"/>
              </a:ext>
            </a:extLst>
          </p:cNvPr>
          <p:cNvSpPr/>
          <p:nvPr/>
        </p:nvSpPr>
        <p:spPr>
          <a:xfrm rot="10800000" flipV="1">
            <a:off x="3347879" y="3429001"/>
            <a:ext cx="2650354" cy="1546164"/>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400" dirty="0">
                <a:solidFill>
                  <a:schemeClr val="tx1"/>
                </a:solidFill>
                <a:effectLst/>
                <a:latin typeface="Calibri" panose="020F0502020204030204" pitchFamily="34" charset="0"/>
                <a:ea typeface="Calibri" panose="020F0502020204030204" pitchFamily="34" charset="0"/>
                <a:cs typeface="Arial" panose="020B0604020202020204" pitchFamily="34" charset="0"/>
              </a:rPr>
              <a:t>Engage family from the onset in the plan.</a:t>
            </a:r>
          </a:p>
          <a:p>
            <a:pPr algn="ctr"/>
            <a:r>
              <a:rPr lang="en-GB" sz="1400" dirty="0">
                <a:solidFill>
                  <a:schemeClr val="tx1"/>
                </a:solidFill>
              </a:rPr>
              <a:t>Social worker (and clinician where available) undertakes mapping with family in advance to begin their engagement in the plan</a:t>
            </a:r>
          </a:p>
        </p:txBody>
      </p:sp>
      <p:sp>
        <p:nvSpPr>
          <p:cNvPr id="26" name="Rectangle: Rounded Corners 25">
            <a:extLst>
              <a:ext uri="{FF2B5EF4-FFF2-40B4-BE49-F238E27FC236}">
                <a16:creationId xmlns:a16="http://schemas.microsoft.com/office/drawing/2014/main" id="{2C669F90-FF1E-49D0-9477-398AE4FE054A}"/>
              </a:ext>
            </a:extLst>
          </p:cNvPr>
          <p:cNvSpPr/>
          <p:nvPr/>
        </p:nvSpPr>
        <p:spPr>
          <a:xfrm rot="10800000" flipV="1">
            <a:off x="6117090" y="3751089"/>
            <a:ext cx="2357643" cy="1230618"/>
          </a:xfrm>
          <a:prstGeom prst="roundRect">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07000"/>
              </a:lnSpc>
              <a:spcAft>
                <a:spcPts val="800"/>
              </a:spcAft>
            </a:pPr>
            <a:r>
              <a:rPr lang="en-GB" sz="1400" dirty="0">
                <a:solidFill>
                  <a:schemeClr val="tx1"/>
                </a:solidFill>
                <a:effectLst/>
                <a:latin typeface="Calibri" panose="020F0502020204030204" pitchFamily="34" charset="0"/>
                <a:ea typeface="Calibri" panose="020F0502020204030204" pitchFamily="34" charset="0"/>
                <a:cs typeface="Arial" panose="020B0604020202020204" pitchFamily="34" charset="0"/>
              </a:rPr>
              <a:t>CP Business co-ordinator to notify partners of contact details of S/W and Chair and provide suggested report guidance if required.</a:t>
            </a:r>
          </a:p>
        </p:txBody>
      </p:sp>
    </p:spTree>
    <p:extLst>
      <p:ext uri="{BB962C8B-B14F-4D97-AF65-F5344CB8AC3E}">
        <p14:creationId xmlns:p14="http://schemas.microsoft.com/office/powerpoint/2010/main" val="27930297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483764504A6DC4385956660CB0C78E5" ma:contentTypeVersion="56" ma:contentTypeDescription="Create a new document." ma:contentTypeScope="" ma:versionID="ca5f99378509a722123edb8febecf01a">
  <xsd:schema xmlns:xsd="http://www.w3.org/2001/XMLSchema" xmlns:xs="http://www.w3.org/2001/XMLSchema" xmlns:p="http://schemas.microsoft.com/office/2006/metadata/properties" xmlns:ns2="14ef3b5f-6ca1-4c1c-a353-a1c338ccc666" xmlns:ns3="38b1ad6f-6402-407f-b8c7-d188e365c4c9" targetNamespace="http://schemas.microsoft.com/office/2006/metadata/properties" ma:root="true" ma:fieldsID="0a400a95898bcca3bac77d0d7cab95db" ns2:_="" ns3:_="">
    <xsd:import namespace="14ef3b5f-6ca1-4c1c-a353-a1c338ccc666"/>
    <xsd:import namespace="38b1ad6f-6402-407f-b8c7-d188e365c4c9"/>
    <xsd:element name="properties">
      <xsd:complexType>
        <xsd:sequence>
          <xsd:element name="documentManagement">
            <xsd:complexType>
              <xsd:all>
                <xsd:element ref="ns2:_dlc_DocId" minOccurs="0"/>
                <xsd:element ref="ns2:_dlc_DocIdUrl" minOccurs="0"/>
                <xsd:element ref="ns2:_dlc_DocIdPersistId" minOccurs="0"/>
                <xsd:element ref="ns3:MediaServiceMetadata" minOccurs="0"/>
                <xsd:element ref="ns3:MediaServiceFastMetadata" minOccurs="0"/>
                <xsd:element ref="ns3:MediaServiceDateTaken" minOccurs="0"/>
                <xsd:element ref="ns3:MediaServiceAutoKeyPoints" minOccurs="0"/>
                <xsd:element ref="ns3:MediaServiceKeyPoints" minOccurs="0"/>
                <xsd:element ref="ns3:MediaLengthInSeconds" minOccurs="0"/>
                <xsd:element ref="ns3:MediaServiceAutoTags" minOccurs="0"/>
                <xsd:element ref="ns3:MediaServiceOCR" minOccurs="0"/>
                <xsd:element ref="ns3:MediaServiceGenerationTime" minOccurs="0"/>
                <xsd:element ref="ns3:MediaServiceEventHashCode" minOccurs="0"/>
                <xsd:element ref="ns2:SharedWithUsers" minOccurs="0"/>
                <xsd:element ref="ns2:SharedWithDetails" minOccurs="0"/>
                <xsd:element ref="ns3:lcf76f155ced4ddcb4097134ff3c332f" minOccurs="0"/>
                <xsd:element ref="ns2:TaxCatchAll"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4ef3b5f-6ca1-4c1c-a353-a1c338ccc666" elementFormDefault="qualified">
    <xsd:import namespace="http://schemas.microsoft.com/office/2006/documentManagement/types"/>
    <xsd:import namespace="http://schemas.microsoft.com/office/infopath/2007/PartnerControls"/>
    <xsd:element name="_dlc_DocId" ma:index="8" nillable="true" ma:displayName="Document ID Value" ma:description="The value of the document ID assigned to this item." ma:internalName="_dlc_DocId" ma:readOnly="true">
      <xsd:simpleType>
        <xsd:restriction base="dms:Text"/>
      </xsd:simpleType>
    </xsd:element>
    <xsd:element name="_dlc_DocIdUrl" ma:index="9"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element name="SharedWithUsers" ma:index="21"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internalName="SharedWithDetails" ma:readOnly="true">
      <xsd:simpleType>
        <xsd:restriction base="dms:Note">
          <xsd:maxLength value="255"/>
        </xsd:restriction>
      </xsd:simpleType>
    </xsd:element>
    <xsd:element name="TaxCatchAll" ma:index="25" nillable="true" ma:displayName="Taxonomy Catch All Column" ma:hidden="true" ma:list="{e0fc3cd3-5299-4675-8618-470758cdfd28}" ma:internalName="TaxCatchAll" ma:showField="CatchAllData" ma:web="14ef3b5f-6ca1-4c1c-a353-a1c338ccc666">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38b1ad6f-6402-407f-b8c7-d188e365c4c9" elementFormDefault="qualified">
    <xsd:import namespace="http://schemas.microsoft.com/office/2006/documentManagement/types"/>
    <xsd:import namespace="http://schemas.microsoft.com/office/infopath/2007/PartnerControls"/>
    <xsd:element name="MediaServiceMetadata" ma:index="11" nillable="true" ma:displayName="MediaServiceMetadata" ma:hidden="true" ma:internalName="MediaServiceMetadata" ma:readOnly="true">
      <xsd:simpleType>
        <xsd:restriction base="dms:Note"/>
      </xsd:simpleType>
    </xsd:element>
    <xsd:element name="MediaServiceFastMetadata" ma:index="12" nillable="true" ma:displayName="MediaServiceFastMetadata" ma:hidden="true" ma:internalName="MediaServiceFastMetadata" ma:readOnly="true">
      <xsd:simpleType>
        <xsd:restriction base="dms:Note"/>
      </xsd:simpleType>
    </xsd:element>
    <xsd:element name="MediaServiceDateTaken" ma:index="13" nillable="true" ma:displayName="MediaServiceDateTaken" ma:hidden="true" ma:internalName="MediaServiceDateTake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LengthInSeconds" ma:index="16" nillable="true" ma:displayName="Length (seconds)" ma:internalName="MediaLengthInSeconds" ma:readOnly="true">
      <xsd:simpleType>
        <xsd:restriction base="dms:Unknown"/>
      </xsd:simpleType>
    </xsd:element>
    <xsd:element name="MediaServiceAutoTags" ma:index="17" nillable="true" ma:displayName="Tags" ma:internalName="MediaServiceAutoTags"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GenerationTime" ma:index="19" nillable="true" ma:displayName="MediaServiceGenerationTime" ma:hidden="true" ma:internalName="MediaServiceGenerationTime" ma:readOnly="true">
      <xsd:simpleType>
        <xsd:restriction base="dms:Text"/>
      </xsd:simpleType>
    </xsd:element>
    <xsd:element name="MediaServiceEventHashCode" ma:index="20" nillable="true" ma:displayName="MediaServiceEventHashCode" ma:hidden="true" ma:internalName="MediaServiceEventHashCode" ma:readOnly="true">
      <xsd:simpleType>
        <xsd:restriction base="dms:Text"/>
      </xsd:simpleType>
    </xsd:element>
    <xsd:element name="lcf76f155ced4ddcb4097134ff3c332f" ma:index="24" nillable="true" ma:taxonomy="true" ma:internalName="lcf76f155ced4ddcb4097134ff3c332f" ma:taxonomyFieldName="MediaServiceImageTags" ma:displayName="Image Tags" ma:readOnly="false" ma:fieldId="{5cf76f15-5ced-4ddc-b409-7134ff3c332f}" ma:taxonomyMulti="true" ma:sspId="5d8242ad-6fca-4a70-ba14-4ef71b950985" ma:termSetId="09814cd3-568e-fe90-9814-8d621ff8fb84" ma:anchorId="fba54fb3-c3e1-fe81-a776-ca4b69148c4d" ma:open="true" ma:isKeyword="false">
      <xsd:complexType>
        <xsd:sequence>
          <xsd:element ref="pc:Terms" minOccurs="0" maxOccurs="1"/>
        </xsd:sequence>
      </xsd:complexType>
    </xsd:element>
    <xsd:element name="MediaServiceSearchProperties" ma:index="26" nillable="true" ma:displayName="MediaServiceSearchProperties" ma:hidden="true" ma:internalName="MediaServiceSearchProperties"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3.xml><?xml version="1.0" encoding="utf-8"?>
<p:properties xmlns:p="http://schemas.microsoft.com/office/2006/metadata/properties" xmlns:xsi="http://www.w3.org/2001/XMLSchema-instance" xmlns:pc="http://schemas.microsoft.com/office/infopath/2007/PartnerControls">
  <documentManagement>
    <TaxCatchAll xmlns="14ef3b5f-6ca1-4c1c-a353-a1c338ccc666" xsi:nil="true"/>
    <lcf76f155ced4ddcb4097134ff3c332f xmlns="38b1ad6f-6402-407f-b8c7-d188e365c4c9">
      <Terms xmlns="http://schemas.microsoft.com/office/infopath/2007/PartnerControls"/>
    </lcf76f155ced4ddcb4097134ff3c332f>
    <_dlc_DocId xmlns="14ef3b5f-6ca1-4c1c-a353-a1c338ccc666">SXJZJSQ2YJM5-1030375632-1428696</_dlc_DocId>
    <_dlc_DocIdUrl xmlns="14ef3b5f-6ca1-4c1c-a353-a1c338ccc666">
      <Url>https://antsertech.sharepoint.com/sites/TriXData2/_layouts/15/DocIdRedir.aspx?ID=SXJZJSQ2YJM5-1030375632-1428696</Url>
      <Description>SXJZJSQ2YJM5-1030375632-1428696</Description>
    </_dlc_DocIdUrl>
  </documentManagement>
</p:properties>
</file>

<file path=customXml/item4.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B08DBC8-E11D-4925-926B-FDAFCC6A990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4ef3b5f-6ca1-4c1c-a353-a1c338ccc666"/>
    <ds:schemaRef ds:uri="38b1ad6f-6402-407f-b8c7-d188e365c4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F9B1FD2-70BF-4A47-89E6-7CD593E0B759}">
  <ds:schemaRefs>
    <ds:schemaRef ds:uri="http://schemas.microsoft.com/sharepoint/events"/>
  </ds:schemaRefs>
</ds:datastoreItem>
</file>

<file path=customXml/itemProps3.xml><?xml version="1.0" encoding="utf-8"?>
<ds:datastoreItem xmlns:ds="http://schemas.openxmlformats.org/officeDocument/2006/customXml" ds:itemID="{D33903E5-A653-4074-AE0A-E8E49A6B897E}">
  <ds:schemaRefs>
    <ds:schemaRef ds:uri="8d44f39f-a1c6-4032-a40e-07ea65397fdd"/>
    <ds:schemaRef ds:uri="http://purl.org/dc/elements/1.1/"/>
    <ds:schemaRef ds:uri="http://schemas.openxmlformats.org/package/2006/metadata/core-properties"/>
    <ds:schemaRef ds:uri="http://purl.org/dc/terms/"/>
    <ds:schemaRef ds:uri="http://www.w3.org/XML/1998/namespace"/>
    <ds:schemaRef ds:uri="http://schemas.microsoft.com/office/2006/documentManagement/types"/>
    <ds:schemaRef ds:uri="http://purl.org/dc/dcmitype/"/>
    <ds:schemaRef ds:uri="http://schemas.microsoft.com/office/infopath/2007/PartnerControls"/>
    <ds:schemaRef ds:uri="66a5a304-7623-4f27-856a-67275d09110e"/>
    <ds:schemaRef ds:uri="http://schemas.microsoft.com/office/2006/metadata/properties"/>
    <ds:schemaRef ds:uri="14ef3b5f-6ca1-4c1c-a353-a1c338ccc666"/>
    <ds:schemaRef ds:uri="38b1ad6f-6402-407f-b8c7-d188e365c4c9"/>
  </ds:schemaRefs>
</ds:datastoreItem>
</file>

<file path=customXml/itemProps4.xml><?xml version="1.0" encoding="utf-8"?>
<ds:datastoreItem xmlns:ds="http://schemas.openxmlformats.org/officeDocument/2006/customXml" ds:itemID="{BB80EE37-786C-40A5-9731-4F3CE5E11A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0</TotalTime>
  <Words>2084</Words>
  <Application>Microsoft Office PowerPoint</Application>
  <PresentationFormat>Widescreen</PresentationFormat>
  <Paragraphs>120</Paragraphs>
  <Slides>11</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What is the Initial Child Protection Alternative Pathway  </vt:lpstr>
      <vt:lpstr>What are our overarching principles ……</vt:lpstr>
      <vt:lpstr>What changes have we made……</vt:lpstr>
      <vt:lpstr>PowerPoint Presentation</vt:lpstr>
      <vt:lpstr>PowerPoint Presentation</vt:lpstr>
      <vt:lpstr>PowerPoint Presentation</vt:lpstr>
      <vt:lpstr>SFGC Process and considerations for practitioners…</vt:lpstr>
      <vt:lpstr>PowerPoint Presentation</vt:lpstr>
      <vt:lpstr>What to consider before the ICPC…</vt:lpstr>
      <vt:lpstr>What to consider during ICPC …</vt:lpstr>
      <vt:lpstr>What to consider After ICPC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Child Protection Alternative Pathway</dc:title>
  <dc:creator>Rooke, Julie: WCC</dc:creator>
  <cp:lastModifiedBy>Aimee Spiers</cp:lastModifiedBy>
  <cp:revision>28</cp:revision>
  <dcterms:created xsi:type="dcterms:W3CDTF">2021-06-08T13:23:11Z</dcterms:created>
  <dcterms:modified xsi:type="dcterms:W3CDTF">2022-11-10T14:33:47Z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0x01010064EFFFC8BCB38B4DBD6ECAAE97A1B555</vt:lpwstr>
  </property>
  <property fmtid="{D5CDD505-2E9C-101B-9397-08002B2CF9AE}" pid="3" name="MediaServiceImageTags">
    <vt:lpwstr/>
  </property>
  <property fmtid="{D5CDD505-2E9C-101B-9397-08002B2CF9AE}" pid="4" name="_dlc_DocIdItemGuid">
    <vt:lpwstr>0ab8df82-c89f-4861-8bd4-8d28440bc435</vt:lpwstr>
  </property>
</Properties>
</file>