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0066"/>
    <a:srgbClr val="CC66FF"/>
    <a:srgbClr val="00CCFF"/>
    <a:srgbClr val="993366"/>
    <a:srgbClr val="CC0099"/>
    <a:srgbClr val="CC3399"/>
    <a:srgbClr val="D60093"/>
    <a:srgbClr val="00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62" d="100"/>
          <a:sy n="62" d="100"/>
        </p:scale>
        <p:origin x="792" y="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9989F-56BB-4089-BB73-14B6B308ECDC}" type="datetimeFigureOut">
              <a:rPr lang="en-GB" smtClean="0"/>
              <a:t>09/10/2023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7D253-1999-452A-B9E1-22086392472E}" type="slidenum">
              <a:rPr lang="en-GB" smtClean="0"/>
              <a:t>‹#›</a:t>
            </a:fld>
            <a:endParaRPr lang="en-GB"/>
          </a:p>
        </p:txBody>
      </p:sp>
    </p:spTree>
    <p:extLst>
      <p:ext uri="{BB962C8B-B14F-4D97-AF65-F5344CB8AC3E}">
        <p14:creationId xmlns:p14="http://schemas.microsoft.com/office/powerpoint/2010/main" val="323810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07D253-1999-452A-B9E1-22086392472E}" type="slidenum">
              <a:rPr lang="en-GB" smtClean="0"/>
              <a:t>1</a:t>
            </a:fld>
            <a:endParaRPr lang="en-GB"/>
          </a:p>
        </p:txBody>
      </p:sp>
    </p:spTree>
    <p:extLst>
      <p:ext uri="{BB962C8B-B14F-4D97-AF65-F5344CB8AC3E}">
        <p14:creationId xmlns:p14="http://schemas.microsoft.com/office/powerpoint/2010/main" val="48635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09/10/2023</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09/10/2023</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hyperlink" Target="https://hcsportal.hertfordshire.gov.uk/web/portal/pages/home" TargetMode="External"/><Relationship Id="rId4" Type="http://schemas.openxmlformats.org/officeDocument/2006/relationships/hyperlink" Target="https://www.hertfordshire.gov.uk/media-library/documents/adult-social-services/herts-safeguarding-adults-board/hsab-information-for-professionals/cuckooing-practice-guidanc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Cuckooing – 7 Minute Briefing</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2" y="42419"/>
            <a:ext cx="9032913" cy="523220"/>
          </a:xfrm>
          <a:prstGeom prst="rect">
            <a:avLst/>
          </a:prstGeom>
          <a:noFill/>
        </p:spPr>
        <p:txBody>
          <a:bodyPr wrap="square" rtlCol="0">
            <a:spAutoFit/>
          </a:bodyPr>
          <a:lstStyle/>
          <a:p>
            <a:r>
              <a:rPr lang="en-GB" sz="2800" b="1" dirty="0"/>
              <a:t>Cuckooing  </a:t>
            </a:r>
            <a:r>
              <a:rPr lang="en-GB" sz="2000" b="1" dirty="0"/>
              <a:t>          </a:t>
            </a:r>
            <a:r>
              <a:rPr lang="en-GB" b="1" dirty="0">
                <a:solidFill>
                  <a:srgbClr val="FF0000"/>
                </a:solidFill>
              </a:rPr>
              <a:t>7 MINUTE BRIEFING - To be shared at Team Meetings  </a:t>
            </a:r>
            <a:endParaRPr lang="en-GB" b="1" dirty="0"/>
          </a:p>
        </p:txBody>
      </p:sp>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7597" y="1880234"/>
            <a:ext cx="3136381" cy="3122442"/>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256854" y="687636"/>
            <a:ext cx="5019762" cy="1213039"/>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DID YOU KNOW </a:t>
            </a:r>
            <a:r>
              <a:rPr lang="en-GB" sz="1200" dirty="0">
                <a:solidFill>
                  <a:schemeClr val="tx1"/>
                </a:solidFill>
              </a:rPr>
              <a:t>the HSAB have developed a </a:t>
            </a:r>
          </a:p>
          <a:p>
            <a:pPr algn="ctr"/>
            <a:r>
              <a:rPr lang="en-GB" sz="1200" b="1" dirty="0">
                <a:solidFill>
                  <a:schemeClr val="tx1"/>
                </a:solidFill>
                <a:hlinkClick r:id="rId4"/>
              </a:rPr>
              <a:t>Cuckooing Practice Guidance</a:t>
            </a:r>
            <a:r>
              <a:rPr lang="en-GB" sz="1200" b="1" dirty="0">
                <a:solidFill>
                  <a:schemeClr val="tx1"/>
                </a:solidFill>
              </a:rPr>
              <a:t> </a:t>
            </a:r>
            <a:r>
              <a:rPr lang="en-GB" sz="1200" dirty="0">
                <a:solidFill>
                  <a:schemeClr val="tx1"/>
                </a:solidFill>
              </a:rPr>
              <a:t>to provide front line professionals with a multi-agency framework to facilitate effective working with adults who are at risk of cuckooing.</a:t>
            </a:r>
          </a:p>
          <a:p>
            <a:pPr algn="ctr"/>
            <a:r>
              <a:rPr lang="en-GB" sz="1600" b="1" u="sng" dirty="0">
                <a:solidFill>
                  <a:schemeClr val="tx1"/>
                </a:solidFill>
              </a:rPr>
              <a:t>Please read the Guidance</a:t>
            </a:r>
            <a:r>
              <a:rPr lang="en-GB" sz="1600" u="sng" dirty="0">
                <a:solidFill>
                  <a:schemeClr val="tx1"/>
                </a:solidFill>
              </a:rPr>
              <a:t> </a:t>
            </a:r>
            <a:r>
              <a:rPr lang="en-GB" sz="1600" b="1" u="sng" dirty="0">
                <a:solidFill>
                  <a:schemeClr val="tx1"/>
                </a:solidFill>
              </a:rPr>
              <a:t>to find out more</a:t>
            </a:r>
          </a:p>
          <a:p>
            <a:pPr algn="ctr"/>
            <a:endParaRPr lang="en-GB" sz="1400" b="1" dirty="0">
              <a:solidFill>
                <a:schemeClr val="tx1"/>
              </a:solidFill>
            </a:endParaRPr>
          </a:p>
        </p:txBody>
      </p:sp>
      <p:sp>
        <p:nvSpPr>
          <p:cNvPr id="3" name="Arrow: Right 2">
            <a:extLst>
              <a:ext uri="{FF2B5EF4-FFF2-40B4-BE49-F238E27FC236}">
                <a16:creationId xmlns:a16="http://schemas.microsoft.com/office/drawing/2014/main" id="{AAC7C701-5AAC-4155-AEA3-A51346990420}"/>
              </a:ext>
              <a:ext uri="{C183D7F6-B498-43B3-948B-1728B52AA6E4}">
                <adec:decorative xmlns:adec="http://schemas.microsoft.com/office/drawing/2017/decorative" val="1"/>
              </a:ext>
            </a:extLst>
          </p:cNvPr>
          <p:cNvSpPr/>
          <p:nvPr/>
        </p:nvSpPr>
        <p:spPr>
          <a:xfrm>
            <a:off x="5291191" y="1045725"/>
            <a:ext cx="1971174" cy="474711"/>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7262365" y="690808"/>
            <a:ext cx="4307595" cy="1281616"/>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rPr>
              <a:t>Wh</a:t>
            </a:r>
            <a:r>
              <a:rPr lang="en-GB" sz="1200" b="1" dirty="0">
                <a:solidFill>
                  <a:schemeClr val="tx1"/>
                </a:solidFill>
              </a:rPr>
              <a:t>at is Cuckooing? </a:t>
            </a:r>
          </a:p>
          <a:p>
            <a:r>
              <a:rPr lang="en-GB" sz="1100" dirty="0">
                <a:solidFill>
                  <a:schemeClr val="tx1"/>
                </a:solidFill>
              </a:rPr>
              <a:t>Cuckooing is a practice where people take over a person’s home and use the property to facilitate exploitation. There are different types of cuckooing for example: Using the property to deal, store or take drugs.  Using the property for sexual exploitation. Taking over the property as a place to live. Taking over the property to financially abuse the tenant.	</a:t>
            </a:r>
            <a:r>
              <a:rPr lang="en-GB" sz="1400" dirty="0">
                <a:solidFill>
                  <a:schemeClr val="tx1"/>
                </a:solidFill>
              </a:rPr>
              <a:t>	</a:t>
            </a:r>
          </a:p>
        </p:txBody>
      </p:sp>
      <p:sp>
        <p:nvSpPr>
          <p:cNvPr id="6" name="Arrow: Down 5" descr="Arrrow">
            <a:extLst>
              <a:ext uri="{FF2B5EF4-FFF2-40B4-BE49-F238E27FC236}">
                <a16:creationId xmlns:a16="http://schemas.microsoft.com/office/drawing/2014/main" id="{B87A1097-3633-4867-97FB-81002400EF9E}"/>
              </a:ext>
            </a:extLst>
          </p:cNvPr>
          <p:cNvSpPr/>
          <p:nvPr/>
        </p:nvSpPr>
        <p:spPr>
          <a:xfrm>
            <a:off x="9548040" y="1972423"/>
            <a:ext cx="438539" cy="244271"/>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682393" y="2216695"/>
            <a:ext cx="4307595" cy="1525037"/>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Who? </a:t>
            </a:r>
          </a:p>
          <a:p>
            <a:pPr algn="ctr"/>
            <a:r>
              <a:rPr lang="en-GB" sz="1100" dirty="0">
                <a:solidFill>
                  <a:schemeClr val="tx1"/>
                </a:solidFill>
              </a:rPr>
              <a:t>Exploitation is widespread, adults can be targeted individually, or the exploitation can be connected to gangs involved in county lines who target children and adults in an organised crime. Offenders of cuckooing prey on vulnerabilities. Adults who misuse drugs or alcohol, have </a:t>
            </a:r>
            <a:r>
              <a:rPr lang="en-GB" sz="1100">
                <a:solidFill>
                  <a:schemeClr val="tx1"/>
                </a:solidFill>
              </a:rPr>
              <a:t>mental ill health </a:t>
            </a:r>
            <a:r>
              <a:rPr lang="en-GB" sz="1100" dirty="0">
                <a:solidFill>
                  <a:schemeClr val="tx1"/>
                </a:solidFill>
              </a:rPr>
              <a:t>or learning difficulties, are particularly susceptible but anyone can be targeted. </a:t>
            </a:r>
          </a:p>
        </p:txBody>
      </p:sp>
      <p:sp>
        <p:nvSpPr>
          <p:cNvPr id="16" name="Arrow: Down 15" descr="Arrrow">
            <a:extLst>
              <a:ext uri="{FF2B5EF4-FFF2-40B4-BE49-F238E27FC236}">
                <a16:creationId xmlns:a16="http://schemas.microsoft.com/office/drawing/2014/main" id="{9FE1188E-F39A-47B4-8DB2-BFC4CBD4D22C}"/>
              </a:ext>
            </a:extLst>
          </p:cNvPr>
          <p:cNvSpPr/>
          <p:nvPr/>
        </p:nvSpPr>
        <p:spPr>
          <a:xfrm>
            <a:off x="9749534" y="3768962"/>
            <a:ext cx="438539" cy="27805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7623639" y="4047015"/>
            <a:ext cx="4425105" cy="2659434"/>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900" dirty="0">
              <a:solidFill>
                <a:schemeClr val="tx1"/>
              </a:solidFill>
            </a:endParaRPr>
          </a:p>
          <a:p>
            <a:pPr algn="ctr"/>
            <a:r>
              <a:rPr lang="en-GB" sz="1200" b="1" dirty="0">
                <a:solidFill>
                  <a:schemeClr val="tx1"/>
                </a:solidFill>
              </a:rPr>
              <a:t>Spot the Signs:</a:t>
            </a:r>
          </a:p>
          <a:p>
            <a:pPr algn="ctr"/>
            <a:r>
              <a:rPr lang="en-GB" sz="1200" dirty="0">
                <a:solidFill>
                  <a:schemeClr val="tx1"/>
                </a:solidFill>
              </a:rPr>
              <a:t> An increase in the number of visitors to the property through the day and night, often visiting for only short periods of time. </a:t>
            </a:r>
          </a:p>
          <a:p>
            <a:pPr algn="ctr"/>
            <a:r>
              <a:rPr lang="en-GB" sz="1200" dirty="0">
                <a:solidFill>
                  <a:schemeClr val="tx1"/>
                </a:solidFill>
              </a:rPr>
              <a:t>An increased number of vehicles outside the property including taxis or hire cars. </a:t>
            </a:r>
          </a:p>
          <a:p>
            <a:pPr algn="ctr"/>
            <a:r>
              <a:rPr lang="en-GB" sz="1200" dirty="0">
                <a:solidFill>
                  <a:schemeClr val="tx1"/>
                </a:solidFill>
              </a:rPr>
              <a:t>The usual occupier of the property having new associates staying and bags of clothing and / or extra bedding in the property. </a:t>
            </a:r>
          </a:p>
          <a:p>
            <a:pPr algn="ctr"/>
            <a:r>
              <a:rPr lang="en-GB" sz="1200" dirty="0">
                <a:solidFill>
                  <a:schemeClr val="tx1"/>
                </a:solidFill>
              </a:rPr>
              <a:t>The occupier moving out or staying away from the property whilst an unknown person remains. </a:t>
            </a:r>
          </a:p>
          <a:p>
            <a:pPr algn="ctr"/>
            <a:r>
              <a:rPr lang="en-GB" sz="1200" dirty="0">
                <a:solidFill>
                  <a:schemeClr val="tx1"/>
                </a:solidFill>
              </a:rPr>
              <a:t>Evidence of drug use such as discarded syringes, foil and cling film in and around the property and evidence of drug dealing such as scales and deal bags.</a:t>
            </a:r>
            <a:endParaRPr lang="en-GB" sz="1200" b="1" dirty="0">
              <a:solidFill>
                <a:schemeClr val="tx1"/>
              </a:solidFill>
            </a:endParaRPr>
          </a:p>
          <a:p>
            <a:pPr algn="ctr"/>
            <a:endParaRPr lang="en-GB" sz="1100" b="1" dirty="0">
              <a:solidFill>
                <a:schemeClr val="tx1"/>
              </a:solidFill>
              <a:ea typeface="Times New Roman" panose="02020603050405020304" pitchFamily="18" charset="0"/>
              <a:cs typeface="Times New Roman" panose="02020603050405020304" pitchFamily="18" charset="0"/>
            </a:endParaRPr>
          </a:p>
          <a:p>
            <a:pPr algn="ctr"/>
            <a:endParaRPr lang="en-GB" sz="1100" dirty="0">
              <a:solidFill>
                <a:schemeClr val="tx1"/>
              </a:solidFill>
              <a:effectLst/>
              <a:ea typeface="Times New Roman" panose="02020603050405020304" pitchFamily="18" charset="0"/>
            </a:endParaRPr>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2215436" y="5002676"/>
            <a:ext cx="4535401" cy="184055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b="1" dirty="0">
              <a:solidFill>
                <a:schemeClr val="tx1"/>
              </a:solidFill>
            </a:endParaRPr>
          </a:p>
          <a:p>
            <a:pPr algn="ctr"/>
            <a:r>
              <a:rPr lang="en-GB" sz="1200" b="1" dirty="0">
                <a:solidFill>
                  <a:schemeClr val="tx1"/>
                </a:solidFill>
              </a:rPr>
              <a:t>Partnership:</a:t>
            </a:r>
          </a:p>
          <a:p>
            <a:pPr algn="ctr"/>
            <a:r>
              <a:rPr lang="en-GB" sz="1200" dirty="0">
                <a:solidFill>
                  <a:schemeClr val="tx1"/>
                </a:solidFill>
              </a:rPr>
              <a:t> A multi-agency response is key to working to address concerns around cuckooing and exploitation and this is likely to include police, social care (children and adult), the local authority, housing, health workers, substance misuse support agencies, the voluntary sector and care providers. </a:t>
            </a:r>
          </a:p>
          <a:p>
            <a:pPr algn="ctr">
              <a:lnSpc>
                <a:spcPct val="107000"/>
              </a:lnSpc>
              <a:spcAft>
                <a:spcPts val="80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Cuckooing should always be reported to Hertfordshire Constabulary. </a:t>
            </a:r>
          </a:p>
          <a:p>
            <a:pPr algn="ctr">
              <a:lnSpc>
                <a:spcPct val="107000"/>
              </a:lnSpc>
              <a:spcAft>
                <a:spcPts val="800"/>
              </a:spcAft>
            </a:pPr>
            <a:r>
              <a:rPr lang="en-GB" sz="1200" b="1"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 an emergency dial 999. </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n-GB" sz="1200" b="1" dirty="0">
              <a:solidFill>
                <a:schemeClr val="tx1"/>
              </a:solidFill>
            </a:endParaRPr>
          </a:p>
        </p:txBody>
      </p:sp>
      <p:sp>
        <p:nvSpPr>
          <p:cNvPr id="20" name="Arrow: Down 19" descr="Arrrow">
            <a:extLst>
              <a:ext uri="{FF2B5EF4-FFF2-40B4-BE49-F238E27FC236}">
                <a16:creationId xmlns:a16="http://schemas.microsoft.com/office/drawing/2014/main" id="{5E44B887-F9F7-480B-B711-8E491772E135}"/>
              </a:ext>
            </a:extLst>
          </p:cNvPr>
          <p:cNvSpPr/>
          <p:nvPr/>
        </p:nvSpPr>
        <p:spPr>
          <a:xfrm rot="10800000">
            <a:off x="3791927" y="4767587"/>
            <a:ext cx="438539" cy="21377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147541" y="2250707"/>
            <a:ext cx="4209483" cy="2516879"/>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rPr>
              <a:t>Safeguarding:</a:t>
            </a:r>
          </a:p>
          <a:p>
            <a:pPr algn="ctr"/>
            <a:r>
              <a:rPr lang="en-GB" sz="1200" dirty="0">
                <a:solidFill>
                  <a:schemeClr val="tx1"/>
                </a:solidFill>
              </a:rPr>
              <a:t> Where the adult meets the criteria for safeguarding under the Care Act 2014 relating to any category of abuse linked to cuckooing, and there is indication that the adult may be unable to protect themselves due to their care and support needs a safeguarding referral should always be made to Adult Care Services (ACS). To make a safeguarding referral for an adult with care and support needs go to the </a:t>
            </a:r>
            <a:r>
              <a:rPr lang="en-GB" sz="1200" dirty="0">
                <a:solidFill>
                  <a:schemeClr val="tx1"/>
                </a:solidFill>
                <a:hlinkClick r:id="rId5"/>
              </a:rPr>
              <a:t>safeguarding portal</a:t>
            </a:r>
            <a:r>
              <a:rPr lang="en-GB" sz="1200" dirty="0">
                <a:solidFill>
                  <a:schemeClr val="tx1"/>
                </a:solidFill>
              </a:rPr>
              <a:t> . </a:t>
            </a:r>
          </a:p>
          <a:p>
            <a:pPr algn="ctr"/>
            <a:endParaRPr lang="en-GB" sz="1200" dirty="0">
              <a:solidFill>
                <a:schemeClr val="tx1"/>
              </a:solidFill>
            </a:endParaRPr>
          </a:p>
          <a:p>
            <a:pPr algn="ctr"/>
            <a:r>
              <a:rPr lang="en-GB" sz="1200" dirty="0">
                <a:solidFill>
                  <a:schemeClr val="tx1"/>
                </a:solidFill>
              </a:rPr>
              <a:t>Please read the Cuckooing Guidance to find out more information on Multiagency meetings, Mental Capacity and Mapping a Multiagency Response. </a:t>
            </a:r>
          </a:p>
        </p:txBody>
      </p:sp>
      <p:sp>
        <p:nvSpPr>
          <p:cNvPr id="21" name="Arrow: Down 20" descr="Arrrow">
            <a:extLst>
              <a:ext uri="{FF2B5EF4-FFF2-40B4-BE49-F238E27FC236}">
                <a16:creationId xmlns:a16="http://schemas.microsoft.com/office/drawing/2014/main" id="{A1C1ED77-E8BC-4D45-B495-4ADCBC1E79CA}"/>
              </a:ext>
            </a:extLst>
          </p:cNvPr>
          <p:cNvSpPr/>
          <p:nvPr/>
        </p:nvSpPr>
        <p:spPr>
          <a:xfrm rot="10800000">
            <a:off x="1945493" y="1880234"/>
            <a:ext cx="669919" cy="37047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HSAB_logo">
            <a:extLst>
              <a:ext uri="{FF2B5EF4-FFF2-40B4-BE49-F238E27FC236}">
                <a16:creationId xmlns:a16="http://schemas.microsoft.com/office/drawing/2014/main" id="{A37B4205-0AEE-3EEE-1CA7-3D177AD6D03F}"/>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788117" y="131263"/>
            <a:ext cx="1251209" cy="504520"/>
          </a:xfrm>
          <a:prstGeom prst="rect">
            <a:avLst/>
          </a:prstGeom>
          <a:noFill/>
        </p:spPr>
      </p:pic>
      <p:sp>
        <p:nvSpPr>
          <p:cNvPr id="22" name="Arrow: Right 21">
            <a:extLst>
              <a:ext uri="{FF2B5EF4-FFF2-40B4-BE49-F238E27FC236}">
                <a16:creationId xmlns:a16="http://schemas.microsoft.com/office/drawing/2014/main" id="{B90CAABE-F531-529C-4814-6680FF632CBC}"/>
              </a:ext>
              <a:ext uri="{C183D7F6-B498-43B3-948B-1728B52AA6E4}">
                <adec:decorative xmlns:adec="http://schemas.microsoft.com/office/drawing/2017/decorative" val="1"/>
              </a:ext>
            </a:extLst>
          </p:cNvPr>
          <p:cNvSpPr/>
          <p:nvPr/>
        </p:nvSpPr>
        <p:spPr>
          <a:xfrm rot="10800000">
            <a:off x="6770669" y="5662092"/>
            <a:ext cx="852969" cy="533182"/>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2088</TotalTime>
  <Words>477</Words>
  <Application>Microsoft Office PowerPoint</Application>
  <PresentationFormat>Widescreen</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Cuckooing –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Kelly Benton</cp:lastModifiedBy>
  <cp:revision>54</cp:revision>
  <dcterms:created xsi:type="dcterms:W3CDTF">2020-10-20T14:47:41Z</dcterms:created>
  <dcterms:modified xsi:type="dcterms:W3CDTF">2023-10-09T15:33:31Z</dcterms:modified>
</cp:coreProperties>
</file>