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0066"/>
    <a:srgbClr val="CC66FF"/>
    <a:srgbClr val="00CCFF"/>
    <a:srgbClr val="993366"/>
    <a:srgbClr val="CC0099"/>
    <a:srgbClr val="CC3399"/>
    <a:srgbClr val="D60093"/>
    <a:srgbClr val="00CC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3" autoAdjust="0"/>
    <p:restoredTop sz="96357" autoAdjust="0"/>
  </p:normalViewPr>
  <p:slideViewPr>
    <p:cSldViewPr snapToGrid="0">
      <p:cViewPr varScale="1">
        <p:scale>
          <a:sx n="62" d="100"/>
          <a:sy n="62" d="100"/>
        </p:scale>
        <p:origin x="792" y="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9989F-56BB-4089-BB73-14B6B308ECDC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7D253-1999-452A-B9E1-220863924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10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7D253-1999-452A-B9E1-22086392472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35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B8784-4EFA-4A16-83D1-2E4C97F9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3D696E-8B16-4E53-BDB7-A863FCC82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DC170-685C-4942-BAD6-0F1BE37F8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19B3C-6ED6-4507-861A-D86C077F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2C8D6-2EB7-4C39-A39F-B1DDB8783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3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C2F0-4025-4FC0-A171-AF5464BE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008EE-C9C2-4FAC-A527-B863F7453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1580D-BD7B-4570-ABDC-837DC3CB1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75C93-F2DB-4CFF-A72B-AC501E486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1761D-EFC6-4279-AF28-3CADC079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982CDF-F9D4-4493-94BF-4006CFA33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AD4B8-446B-4AA3-BD6D-8B148D6CE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16CD1-88B0-4A1B-8B47-69CACCBC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099CE-34F7-42BF-A82A-464FC630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CF282-0A1D-44A1-BA6A-1DF3E8482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6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6E3DF-05EB-4A97-96E3-023232B54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F5CEE-A935-47F5-924A-819E0F64B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DA061-50F2-4420-BE26-EF961DB5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AE735-7FE5-4434-86F6-C0356CB20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D76F2-33E0-45AE-951C-1D2EB656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65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0B05-EA6D-4DC3-94F1-BFD349FE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B0DEB-1799-4518-A41A-2DE2F45CE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F3EE7-0EC8-46EB-8003-A336E3B6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432BB-7B92-4417-BDAC-CD85A4D6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5CAF3-87FC-4E50-B1C3-B3B5B8A29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1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D551-2AF0-41BE-BDF3-AE1C7A8D0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79C0A-6909-4BFD-B800-B302D8358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B26FC-36A2-407A-8462-5A6CC5AC7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7E59E-2065-449B-8355-58FD8A83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BB7D5-8ADC-4A64-8F75-43F4DCF8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57ED3-0CE6-4B1F-852C-A9E54D87E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76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824B6-6DD7-4494-BF43-8B4298B2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94969-3055-4BCB-8523-1C42CF999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01FB5-4CAF-4674-9E79-5E3EC96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AB17BE-6C58-4523-B663-D56E20566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22ABFD-781A-4BA5-A928-0565080B7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983B9A-4218-4C90-9B81-92947642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0B9399-49A1-4DFD-8095-05D56FCBB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1E0CAB-F3D3-43FF-B775-78A8F0C1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77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8B9F5-0C19-4CF9-AF78-081822A33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197052-3071-4589-B20A-70E51BD6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3F139-9ED0-458F-A298-16D07401A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76027-D0FE-429D-96B9-8770EF8A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5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8BCAAC-1CDB-4404-962B-F1494C50D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EA6FC6-3A02-4E7C-8112-939FB7B7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455AE-1776-48A4-A477-3517EB0F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8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52DFF-67CF-491D-BF61-4EF7443E5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FFEDC-3A25-48CB-99FC-C52011AD9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006AD-2F13-4BD2-832C-235FD9988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945E6-593B-437F-9B73-1A8FB14E2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F917E-9A1B-496E-A84A-EF43C41D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7DEED-6961-4B27-B975-91B3BE8B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97818-8020-416A-8101-19268E6A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7C37D3-3724-4C2F-96BF-0EC3E072B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8E874-FCC8-482E-9095-77CB448FE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3D289-9A97-48F4-ADC1-BE62B92C7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A0604-5D9A-4550-9CE1-934C1E967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9BF65-7884-4155-B0CA-408A40E8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9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06BD6B-00BD-44A5-8E5D-8A2DD06E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23968-56A7-40EF-BF3F-2D1EA6693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65599-37A2-411C-9BC8-B7E910EB6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CFBC-ED06-48D4-A87A-566574179A0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CA46E-FA61-493E-8F6A-7B22630B8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BF385-2601-4262-8828-D4CF415801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8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596565-5A81-47BC-826E-49A7921184B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z="2800" dirty="0"/>
              <a:t>Professional Curiosity– 7 Minute Briefing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FC2819-276F-4D9C-AD03-4854DCE4329C}"/>
              </a:ext>
            </a:extLst>
          </p:cNvPr>
          <p:cNvSpPr txBox="1"/>
          <p:nvPr/>
        </p:nvSpPr>
        <p:spPr>
          <a:xfrm>
            <a:off x="122102" y="42419"/>
            <a:ext cx="9032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Professional Curiosity - </a:t>
            </a:r>
            <a:r>
              <a:rPr lang="en-GB" b="1" dirty="0">
                <a:solidFill>
                  <a:srgbClr val="FF0000"/>
                </a:solidFill>
              </a:rPr>
              <a:t>7 MINUTE BRIEFING - To be shared at Team Meetings  </a:t>
            </a:r>
            <a:endParaRPr lang="en-GB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01C4CA-6D3A-4107-90D3-602A8DD95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326" y="1671067"/>
            <a:ext cx="2855264" cy="2842574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F6C8D43-08C7-4661-8389-0B5BF01D59F4}"/>
              </a:ext>
            </a:extLst>
          </p:cNvPr>
          <p:cNvSpPr/>
          <p:nvPr/>
        </p:nvSpPr>
        <p:spPr>
          <a:xfrm>
            <a:off x="175710" y="623477"/>
            <a:ext cx="4969893" cy="1462809"/>
          </a:xfrm>
          <a:prstGeom prst="roundRect">
            <a:avLst/>
          </a:prstGeom>
          <a:solidFill>
            <a:srgbClr val="7DC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1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you do?</a:t>
            </a:r>
            <a:endParaRPr lang="en-GB" sz="1400" b="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 good quality training; access management support/supervision; remain diligent; do not rely on the opinion of only one person; check the source of the information given to you; have a reflective approach; develop skills to hold difficult conversations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AAC7C701-5AAC-4155-AEA3-A51346990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37489" y="1015501"/>
            <a:ext cx="1727765" cy="474711"/>
          </a:xfrm>
          <a:prstGeom prst="rightArrow">
            <a:avLst>
              <a:gd name="adj1" fmla="val 84772"/>
              <a:gd name="adj2" fmla="val 5000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33DA1BE-210B-467E-B942-0CBB2FCE4E68}"/>
              </a:ext>
            </a:extLst>
          </p:cNvPr>
          <p:cNvSpPr/>
          <p:nvPr/>
        </p:nvSpPr>
        <p:spPr>
          <a:xfrm>
            <a:off x="6954512" y="738103"/>
            <a:ext cx="4958952" cy="923887"/>
          </a:xfrm>
          <a:prstGeom prst="round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practice, professional curiosity involves </a:t>
            </a:r>
            <a:r>
              <a:rPr lang="en-GB" sz="1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multi-agency working, collating information </a:t>
            </a:r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different sources, applying different </a:t>
            </a:r>
            <a:r>
              <a:rPr lang="en-GB" sz="1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perspectives and seeking to understand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Arrow: Down 5" descr="Arrrow">
            <a:extLst>
              <a:ext uri="{FF2B5EF4-FFF2-40B4-BE49-F238E27FC236}">
                <a16:creationId xmlns:a16="http://schemas.microsoft.com/office/drawing/2014/main" id="{B87A1097-3633-4867-97FB-81002400EF9E}"/>
              </a:ext>
            </a:extLst>
          </p:cNvPr>
          <p:cNvSpPr/>
          <p:nvPr/>
        </p:nvSpPr>
        <p:spPr>
          <a:xfrm>
            <a:off x="9207674" y="1685473"/>
            <a:ext cx="438539" cy="297961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65ED91A-DFE0-424F-8079-8B23DFC1DCB3}"/>
              </a:ext>
            </a:extLst>
          </p:cNvPr>
          <p:cNvSpPr/>
          <p:nvPr/>
        </p:nvSpPr>
        <p:spPr>
          <a:xfrm>
            <a:off x="7592603" y="1983434"/>
            <a:ext cx="4423688" cy="1314570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key practice points: </a:t>
            </a:r>
            <a:endParaRPr lang="en-GB" sz="1400" b="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•Look and listen</a:t>
            </a:r>
          </a:p>
          <a:p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•Ask questions and act</a:t>
            </a:r>
          </a:p>
          <a:p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•Explore more to understand fully</a:t>
            </a:r>
          </a:p>
          <a:p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•Anticipate, do not presume or assume </a:t>
            </a:r>
          </a:p>
          <a:p>
            <a:pPr algn="l"/>
            <a:endParaRPr lang="en-GB" sz="11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rrow: Down 15" descr="Arrrow">
            <a:extLst>
              <a:ext uri="{FF2B5EF4-FFF2-40B4-BE49-F238E27FC236}">
                <a16:creationId xmlns:a16="http://schemas.microsoft.com/office/drawing/2014/main" id="{9FE1188E-F39A-47B4-8DB2-BFC4CBD4D22C}"/>
              </a:ext>
            </a:extLst>
          </p:cNvPr>
          <p:cNvSpPr/>
          <p:nvPr/>
        </p:nvSpPr>
        <p:spPr>
          <a:xfrm rot="3328176">
            <a:off x="9911494" y="5094853"/>
            <a:ext cx="377818" cy="798234"/>
          </a:xfrm>
          <a:prstGeom prst="downArrow">
            <a:avLst>
              <a:gd name="adj1" fmla="val 40580"/>
              <a:gd name="adj2" fmla="val 5000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F4FFE88-B403-4BC8-8FC0-7E1E8238A8CD}"/>
              </a:ext>
            </a:extLst>
          </p:cNvPr>
          <p:cNvSpPr/>
          <p:nvPr/>
        </p:nvSpPr>
        <p:spPr>
          <a:xfrm>
            <a:off x="5455036" y="5276000"/>
            <a:ext cx="4209482" cy="1466610"/>
          </a:xfrm>
          <a:prstGeom prst="roundRect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Barrier: Disguised compliance</a:t>
            </a:r>
            <a:endParaRPr lang="en-GB" sz="1400" b="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ppearance of cooperating to avoid raising concerns; using diversion/smoke screening; hostile/aggressive behaviour; non engagement. </a:t>
            </a:r>
          </a:p>
          <a:p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outcomes rather than processes</a:t>
            </a:r>
          </a:p>
          <a:p>
            <a:r>
              <a:rPr lang="en-GB" sz="1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facts and gather evidence</a:t>
            </a:r>
            <a:endParaRPr lang="en-GB" sz="14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C860ED2-6C71-406C-A73D-F91B3F781B4A}"/>
              </a:ext>
            </a:extLst>
          </p:cNvPr>
          <p:cNvSpPr/>
          <p:nvPr/>
        </p:nvSpPr>
        <p:spPr>
          <a:xfrm>
            <a:off x="170331" y="5003570"/>
            <a:ext cx="4535401" cy="161122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Barrier: Rule of Optimism</a:t>
            </a:r>
            <a:endParaRPr lang="en-GB" sz="1400" b="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Rationalise away new or escalating risk despite clear evidence to the contrary</a:t>
            </a:r>
          </a:p>
          <a:p>
            <a:r>
              <a:rPr lang="en-GB" sz="1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Barrier: Normalisation</a:t>
            </a:r>
            <a:endParaRPr lang="en-GB" sz="1400" b="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 ideas and actions as ‘normal’; if they are seen as normal they cease to be questioned </a:t>
            </a:r>
            <a:endParaRPr lang="en-GB" sz="14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rrow: Down 19" descr="Arrrow">
            <a:extLst>
              <a:ext uri="{FF2B5EF4-FFF2-40B4-BE49-F238E27FC236}">
                <a16:creationId xmlns:a16="http://schemas.microsoft.com/office/drawing/2014/main" id="{5E44B887-F9F7-480B-B711-8E491772E135}"/>
              </a:ext>
            </a:extLst>
          </p:cNvPr>
          <p:cNvSpPr/>
          <p:nvPr/>
        </p:nvSpPr>
        <p:spPr>
          <a:xfrm rot="10800000">
            <a:off x="2042593" y="4512212"/>
            <a:ext cx="554227" cy="433520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562E41C-5EFA-46B7-9406-BDC1EC69BF4E}"/>
              </a:ext>
            </a:extLst>
          </p:cNvPr>
          <p:cNvSpPr/>
          <p:nvPr/>
        </p:nvSpPr>
        <p:spPr>
          <a:xfrm>
            <a:off x="163619" y="2656067"/>
            <a:ext cx="4209483" cy="1777721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Barrier: Professional Deference</a:t>
            </a:r>
            <a:endParaRPr lang="en-GB" sz="1400" b="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outline your concerns to your manager/supervisor/ other professionals</a:t>
            </a:r>
          </a:p>
          <a:p>
            <a:r>
              <a:rPr lang="en-GB" sz="1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Barrier: Confidence in managing tension</a:t>
            </a:r>
            <a:endParaRPr lang="en-GB" sz="1400" b="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to the topic you want to explore; do not be diverted by family disagreements/aggression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rrow: Down 20" descr="Arrrow">
            <a:extLst>
              <a:ext uri="{FF2B5EF4-FFF2-40B4-BE49-F238E27FC236}">
                <a16:creationId xmlns:a16="http://schemas.microsoft.com/office/drawing/2014/main" id="{A1C1ED77-E8BC-4D45-B495-4ADCBC1E79CA}"/>
              </a:ext>
            </a:extLst>
          </p:cNvPr>
          <p:cNvSpPr/>
          <p:nvPr/>
        </p:nvSpPr>
        <p:spPr>
          <a:xfrm rot="10800000">
            <a:off x="1984747" y="2081939"/>
            <a:ext cx="669919" cy="516289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HSAB_logo">
            <a:extLst>
              <a:ext uri="{FF2B5EF4-FFF2-40B4-BE49-F238E27FC236}">
                <a16:creationId xmlns:a16="http://schemas.microsoft.com/office/drawing/2014/main" id="{A37B4205-0AEE-3EEE-1CA7-3D177AD6D0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117" y="131263"/>
            <a:ext cx="1251209" cy="504520"/>
          </a:xfrm>
          <a:prstGeom prst="rect">
            <a:avLst/>
          </a:prstGeom>
          <a:noFill/>
        </p:spPr>
      </p:pic>
      <p:sp>
        <p:nvSpPr>
          <p:cNvPr id="22" name="Arrow: Right 21">
            <a:extLst>
              <a:ext uri="{FF2B5EF4-FFF2-40B4-BE49-F238E27FC236}">
                <a16:creationId xmlns:a16="http://schemas.microsoft.com/office/drawing/2014/main" id="{B90CAABE-F531-529C-4814-6680FF632C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4705732" y="5640139"/>
            <a:ext cx="687245" cy="235696"/>
          </a:xfrm>
          <a:prstGeom prst="rightArrow">
            <a:avLst>
              <a:gd name="adj1" fmla="val 84772"/>
              <a:gd name="adj2" fmla="val 5000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Down 4" descr="Arrrow">
            <a:extLst>
              <a:ext uri="{FF2B5EF4-FFF2-40B4-BE49-F238E27FC236}">
                <a16:creationId xmlns:a16="http://schemas.microsoft.com/office/drawing/2014/main" id="{B7AD853F-7B07-6081-6593-3CB958301940}"/>
              </a:ext>
            </a:extLst>
          </p:cNvPr>
          <p:cNvSpPr/>
          <p:nvPr/>
        </p:nvSpPr>
        <p:spPr>
          <a:xfrm>
            <a:off x="9225979" y="3298004"/>
            <a:ext cx="438539" cy="297961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159B4E4-40A0-D027-1AA5-CB318BB1D9AA}"/>
              </a:ext>
            </a:extLst>
          </p:cNvPr>
          <p:cNvSpPr/>
          <p:nvPr/>
        </p:nvSpPr>
        <p:spPr>
          <a:xfrm>
            <a:off x="7544154" y="3619447"/>
            <a:ext cx="4209482" cy="1553080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key practice points: </a:t>
            </a:r>
            <a:endParaRPr lang="en-GB" sz="1400" b="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•Deeper enquiry</a:t>
            </a:r>
          </a:p>
          <a:p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1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 to your gut feeling?</a:t>
            </a:r>
            <a:endParaRPr lang="en-GB" sz="1400" b="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•Be flexible and open minded</a:t>
            </a:r>
          </a:p>
          <a:p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•See the whole </a:t>
            </a:r>
            <a:r>
              <a:rPr lang="en-GB" sz="1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 </a:t>
            </a:r>
            <a:r>
              <a:rPr lang="en-GB" sz="14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beyond </a:t>
            </a:r>
          </a:p>
          <a:p>
            <a:r>
              <a:rPr lang="en-GB" sz="1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the unthinkable and believe the unbelievable</a:t>
            </a:r>
            <a:endParaRPr lang="en-GB" sz="14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778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</TotalTime>
  <Words>274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Professional Curiosity– 7 Minute Briefing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Bruising Policy – 7 Minute Briefing</dc:title>
  <dc:creator>Elizabeth Peters</dc:creator>
  <cp:lastModifiedBy>Kelly Benton</cp:lastModifiedBy>
  <cp:revision>66</cp:revision>
  <dcterms:created xsi:type="dcterms:W3CDTF">2020-10-20T14:47:41Z</dcterms:created>
  <dcterms:modified xsi:type="dcterms:W3CDTF">2024-01-17T15:22:28Z</dcterms:modified>
</cp:coreProperties>
</file>