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0066"/>
    <a:srgbClr val="CC66FF"/>
    <a:srgbClr val="00CCFF"/>
    <a:srgbClr val="993366"/>
    <a:srgbClr val="CC0099"/>
    <a:srgbClr val="CC3399"/>
    <a:srgbClr val="D60093"/>
    <a:srgbClr val="00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62" d="100"/>
          <a:sy n="62" d="100"/>
        </p:scale>
        <p:origin x="148" y="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9989F-56BB-4089-BB73-14B6B308ECDC}" type="datetimeFigureOut">
              <a:rPr lang="en-GB" smtClean="0"/>
              <a:t>27/03/2024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7D253-1999-452A-B9E1-22086392472E}" type="slidenum">
              <a:rPr lang="en-GB" smtClean="0"/>
              <a:t>‹#›</a:t>
            </a:fld>
            <a:endParaRPr lang="en-GB"/>
          </a:p>
        </p:txBody>
      </p:sp>
    </p:spTree>
    <p:extLst>
      <p:ext uri="{BB962C8B-B14F-4D97-AF65-F5344CB8AC3E}">
        <p14:creationId xmlns:p14="http://schemas.microsoft.com/office/powerpoint/2010/main" val="323810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07D253-1999-452A-B9E1-22086392472E}" type="slidenum">
              <a:rPr lang="en-GB" smtClean="0"/>
              <a:t>1</a:t>
            </a:fld>
            <a:endParaRPr lang="en-GB"/>
          </a:p>
        </p:txBody>
      </p:sp>
    </p:spTree>
    <p:extLst>
      <p:ext uri="{BB962C8B-B14F-4D97-AF65-F5344CB8AC3E}">
        <p14:creationId xmlns:p14="http://schemas.microsoft.com/office/powerpoint/2010/main" val="48635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27/03/2024</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27/03/2024</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www.hertfordshire.gov.uk/media-library/documents/adult-social-services/herts-safeguarding-adults-board/hsab-information-for-professionals/self-neglec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Self Neglect – 7 Minute Briefing</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2" y="42419"/>
            <a:ext cx="9032913" cy="523220"/>
          </a:xfrm>
          <a:prstGeom prst="rect">
            <a:avLst/>
          </a:prstGeom>
          <a:noFill/>
        </p:spPr>
        <p:txBody>
          <a:bodyPr wrap="square" rtlCol="0">
            <a:spAutoFit/>
          </a:bodyPr>
          <a:lstStyle/>
          <a:p>
            <a:r>
              <a:rPr lang="en-GB" sz="2800" b="1" dirty="0"/>
              <a:t>Self Neglect </a:t>
            </a:r>
            <a:r>
              <a:rPr lang="en-GB" sz="2000" b="1" dirty="0"/>
              <a:t>          </a:t>
            </a:r>
            <a:r>
              <a:rPr lang="en-GB" b="1" dirty="0">
                <a:solidFill>
                  <a:srgbClr val="FF0000"/>
                </a:solidFill>
              </a:rPr>
              <a:t>7 MINUTE BRIEFING - To be shared at Team Meetings  </a:t>
            </a:r>
            <a:endParaRPr lang="en-GB" b="1" dirty="0"/>
          </a:p>
        </p:txBody>
      </p:sp>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2326" y="1671067"/>
            <a:ext cx="2855264" cy="2842574"/>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175710" y="691983"/>
            <a:ext cx="4969893" cy="1394303"/>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Self-neglect can be a very serious problem resulting ultimately in serious harm or death. These risks could affect both the adult and other people around them. Self- neglect is a complex matter and can occur in many ways for many different reasons. There is no one agency responsible for responding to self-neglect, and nor is there one set of responses that will always be appropriate or successful. </a:t>
            </a:r>
            <a:r>
              <a:rPr lang="en-GB" sz="1200" dirty="0">
                <a:solidFill>
                  <a:srgbClr val="000000"/>
                </a:solidFill>
                <a:latin typeface="Arial" panose="020B0604020202020204" pitchFamily="34" charset="0"/>
                <a:cs typeface="Arial" panose="020B0604020202020204" pitchFamily="34" charset="0"/>
              </a:rPr>
              <a:t>	</a:t>
            </a:r>
            <a:endParaRPr lang="en-GB" sz="1400" b="1" dirty="0">
              <a:solidFill>
                <a:schemeClr val="tx1"/>
              </a:solidFill>
              <a:latin typeface="Arial" panose="020B0604020202020204" pitchFamily="34" charset="0"/>
              <a:cs typeface="Arial" panose="020B0604020202020204" pitchFamily="34" charset="0"/>
            </a:endParaRPr>
          </a:p>
        </p:txBody>
      </p:sp>
      <p:sp>
        <p:nvSpPr>
          <p:cNvPr id="3" name="Arrow: Right 2">
            <a:extLst>
              <a:ext uri="{FF2B5EF4-FFF2-40B4-BE49-F238E27FC236}">
                <a16:creationId xmlns:a16="http://schemas.microsoft.com/office/drawing/2014/main" id="{AAC7C701-5AAC-4155-AEA3-A51346990420}"/>
              </a:ext>
              <a:ext uri="{C183D7F6-B498-43B3-948B-1728B52AA6E4}">
                <adec:decorative xmlns:adec="http://schemas.microsoft.com/office/drawing/2017/decorative" val="1"/>
              </a:ext>
            </a:extLst>
          </p:cNvPr>
          <p:cNvSpPr/>
          <p:nvPr/>
        </p:nvSpPr>
        <p:spPr>
          <a:xfrm>
            <a:off x="5145603" y="1015501"/>
            <a:ext cx="1819651" cy="474711"/>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6954512" y="738103"/>
            <a:ext cx="4958952" cy="9238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The HSAB has a </a:t>
            </a:r>
            <a:r>
              <a:rPr lang="en-GB" sz="120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Self Neglect</a:t>
            </a: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 Policy</a:t>
            </a:r>
            <a:r>
              <a:rPr lang="en-GB" sz="12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The</a:t>
            </a:r>
            <a:r>
              <a:rPr lang="en-GB" sz="12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chemeClr val="tx1"/>
                </a:solidFill>
                <a:latin typeface="Arial" panose="020B0604020202020204" pitchFamily="34" charset="0"/>
                <a:cs typeface="Arial" panose="020B0604020202020204" pitchFamily="34" charset="0"/>
              </a:rPr>
              <a:t>policy and guidance outlines Hertfordshire Safeguarding Adults Board’s position on the principles of tackling self-neglect across the county and is for reference by all partner organisations. The guidance also incorporates an appendix on hoarding</a:t>
            </a:r>
            <a:endParaRPr lang="en-GB" sz="12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Arrow: Down 5">
            <a:extLst>
              <a:ext uri="{FF2B5EF4-FFF2-40B4-BE49-F238E27FC236}">
                <a16:creationId xmlns:a16="http://schemas.microsoft.com/office/drawing/2014/main" id="{B87A1097-3633-4867-97FB-81002400EF9E}"/>
              </a:ext>
              <a:ext uri="{C183D7F6-B498-43B3-948B-1728B52AA6E4}">
                <adec:decorative xmlns:adec="http://schemas.microsoft.com/office/drawing/2017/decorative" val="1"/>
              </a:ext>
            </a:extLst>
          </p:cNvPr>
          <p:cNvSpPr/>
          <p:nvPr/>
        </p:nvSpPr>
        <p:spPr>
          <a:xfrm>
            <a:off x="9207674" y="1685473"/>
            <a:ext cx="438539" cy="297961"/>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592603" y="1983433"/>
            <a:ext cx="4423688" cy="2840619"/>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100" dirty="0">
                <a:solidFill>
                  <a:schemeClr val="tx1"/>
                </a:solidFill>
                <a:latin typeface="Arial" panose="020B0604020202020204" pitchFamily="34" charset="0"/>
                <a:cs typeface="Arial" panose="020B0604020202020204" pitchFamily="34" charset="0"/>
              </a:rPr>
              <a:t>Self-neglect can take many different forms and may be the result of complex physical, mental, psychological and environmental factors; it can affect both adults with and without the mental capacity to understand the consequences of the way they live their life. </a:t>
            </a:r>
          </a:p>
          <a:p>
            <a:pPr algn="l"/>
            <a:endParaRPr lang="en-GB" sz="1100" dirty="0">
              <a:solidFill>
                <a:schemeClr val="tx1"/>
              </a:solidFill>
              <a:latin typeface="Arial" panose="020B0604020202020204" pitchFamily="34" charset="0"/>
              <a:cs typeface="Arial" panose="020B0604020202020204" pitchFamily="34" charset="0"/>
            </a:endParaRPr>
          </a:p>
          <a:p>
            <a:pPr algn="l"/>
            <a:r>
              <a:rPr lang="en-GB" sz="1100" dirty="0">
                <a:solidFill>
                  <a:schemeClr val="tx1"/>
                </a:solidFill>
                <a:latin typeface="Arial" panose="020B0604020202020204" pitchFamily="34" charset="0"/>
                <a:cs typeface="Arial" panose="020B0604020202020204" pitchFamily="34" charset="0"/>
              </a:rPr>
              <a:t>Self-neglect can have a serious negative effect on the wellbeing and safety of other people as well as the adult. Self-neglect can also occur as a result of other adults preventing access to, not co-operating with or not engaging with services. </a:t>
            </a:r>
          </a:p>
          <a:p>
            <a:pPr algn="l"/>
            <a:endParaRPr lang="en-GB" sz="1100" dirty="0">
              <a:solidFill>
                <a:schemeClr val="tx1"/>
              </a:solidFill>
              <a:latin typeface="Arial" panose="020B0604020202020204" pitchFamily="34" charset="0"/>
              <a:cs typeface="Arial" panose="020B0604020202020204" pitchFamily="34" charset="0"/>
            </a:endParaRPr>
          </a:p>
          <a:p>
            <a:pPr algn="l"/>
            <a:r>
              <a:rPr lang="en-GB" sz="1100" dirty="0">
                <a:solidFill>
                  <a:schemeClr val="tx1"/>
                </a:solidFill>
                <a:latin typeface="Arial" panose="020B0604020202020204" pitchFamily="34" charset="0"/>
                <a:cs typeface="Arial" panose="020B0604020202020204" pitchFamily="34" charset="0"/>
              </a:rPr>
              <a:t>Early coordinated interventions from a range of partners, working together with the adult to assess needs and find solutions, can help prevent problems from developing to the point where intrusive statutory actions may be necessary. </a:t>
            </a:r>
            <a:endParaRPr lang="en-GB" sz="1100" b="0" i="0" dirty="0">
              <a:solidFill>
                <a:schemeClr val="tx1"/>
              </a:solidFill>
              <a:effectLst/>
              <a:latin typeface="Arial" panose="020B0604020202020204" pitchFamily="34" charset="0"/>
              <a:cs typeface="Arial" panose="020B0604020202020204" pitchFamily="34" charset="0"/>
            </a:endParaRPr>
          </a:p>
        </p:txBody>
      </p:sp>
      <p:sp>
        <p:nvSpPr>
          <p:cNvPr id="16" name="Arrow: Down 15">
            <a:extLst>
              <a:ext uri="{FF2B5EF4-FFF2-40B4-BE49-F238E27FC236}">
                <a16:creationId xmlns:a16="http://schemas.microsoft.com/office/drawing/2014/main" id="{9FE1188E-F39A-47B4-8DB2-BFC4CBD4D22C}"/>
              </a:ext>
              <a:ext uri="{C183D7F6-B498-43B3-948B-1728B52AA6E4}">
                <adec:decorative xmlns:adec="http://schemas.microsoft.com/office/drawing/2017/decorative" val="1"/>
              </a:ext>
            </a:extLst>
          </p:cNvPr>
          <p:cNvSpPr/>
          <p:nvPr/>
        </p:nvSpPr>
        <p:spPr>
          <a:xfrm rot="3328176">
            <a:off x="9984622" y="4719136"/>
            <a:ext cx="377818" cy="798234"/>
          </a:xfrm>
          <a:prstGeom prst="downArrow">
            <a:avLst>
              <a:gd name="adj1" fmla="val 40580"/>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5373384" y="4845763"/>
            <a:ext cx="4423688" cy="1896847"/>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200" dirty="0">
                <a:solidFill>
                  <a:schemeClr val="tx1"/>
                </a:solidFill>
                <a:latin typeface="Arial" panose="020B0604020202020204" pitchFamily="34" charset="0"/>
                <a:cs typeface="Arial" panose="020B0604020202020204" pitchFamily="34" charset="0"/>
              </a:rPr>
              <a:t>The Statutory Guidance to the Care Act 2014 states that self-neglect may be an adult safeguarding issue, but that concerns about self-neglect should not automatically be dealt with under Safeguarding Adults Procedures. Decisions should be made on a case-by-case basis. Very often other supportive action, such as signposting to universal services or an assessment of care needs by the local authority (Hertfordshire County Council) may be more appropriate and should usually be attempted first. </a:t>
            </a:r>
            <a:endParaRPr lang="en-GB" sz="1200" b="0" i="0" dirty="0">
              <a:solidFill>
                <a:schemeClr val="tx1"/>
              </a:solidFill>
              <a:effectLst/>
              <a:latin typeface="Arial" panose="020B0604020202020204" pitchFamily="34" charset="0"/>
              <a:cs typeface="Arial" panose="020B0604020202020204" pitchFamily="34" charset="0"/>
            </a:endParaRPr>
          </a:p>
        </p:txBody>
      </p:sp>
      <p:sp>
        <p:nvSpPr>
          <p:cNvPr id="22" name="Arrow: Right 21">
            <a:extLst>
              <a:ext uri="{FF2B5EF4-FFF2-40B4-BE49-F238E27FC236}">
                <a16:creationId xmlns:a16="http://schemas.microsoft.com/office/drawing/2014/main" id="{B90CAABE-F531-529C-4814-6680FF632CBC}"/>
              </a:ext>
              <a:ext uri="{C183D7F6-B498-43B3-948B-1728B52AA6E4}">
                <adec:decorative xmlns:adec="http://schemas.microsoft.com/office/drawing/2017/decorative" val="1"/>
              </a:ext>
            </a:extLst>
          </p:cNvPr>
          <p:cNvSpPr/>
          <p:nvPr/>
        </p:nvSpPr>
        <p:spPr>
          <a:xfrm rot="10800000">
            <a:off x="4686139" y="5276000"/>
            <a:ext cx="687245" cy="533182"/>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175710" y="4945732"/>
            <a:ext cx="4535401" cy="184055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Where the adult at risk of self-neglect lacks mental capacity and carrying out a needs assessment would be in the adult’s best interests, the local authority is required to do so. Where an adult at risk of self-neglect has mental capacity but refuses a needs assessment, the local authority must undertake an assessment so far as possible and document this. It should continue to keep in contact with the adult and carry out an assessment if the adult changes their </a:t>
            </a:r>
            <a:r>
              <a:rPr lang="en-GB" sz="1200">
                <a:solidFill>
                  <a:schemeClr val="tx1"/>
                </a:solidFill>
                <a:latin typeface="Arial" panose="020B0604020202020204" pitchFamily="34" charset="0"/>
                <a:cs typeface="Arial" panose="020B0604020202020204" pitchFamily="34" charset="0"/>
              </a:rPr>
              <a:t>mind,and</a:t>
            </a:r>
            <a:r>
              <a:rPr lang="en-GB" sz="1200" dirty="0">
                <a:solidFill>
                  <a:schemeClr val="tx1"/>
                </a:solidFill>
                <a:latin typeface="Arial" panose="020B0604020202020204" pitchFamily="34" charset="0"/>
                <a:cs typeface="Arial" panose="020B0604020202020204" pitchFamily="34" charset="0"/>
              </a:rPr>
              <a:t> asks them to do so. </a:t>
            </a:r>
            <a:endParaRPr lang="en-GB" sz="1200" b="0" i="0" dirty="0">
              <a:solidFill>
                <a:schemeClr val="tx1"/>
              </a:solidFill>
              <a:effectLst/>
              <a:latin typeface="Arial" panose="020B0604020202020204" pitchFamily="34" charset="0"/>
              <a:cs typeface="Arial" panose="020B0604020202020204" pitchFamily="34" charset="0"/>
            </a:endParaRPr>
          </a:p>
          <a:p>
            <a:pPr algn="l"/>
            <a:endParaRPr lang="en-GB" sz="1200" b="0" i="0" dirty="0">
              <a:solidFill>
                <a:schemeClr val="tx1"/>
              </a:solidFill>
              <a:effectLst/>
              <a:latin typeface="Arial" panose="020B0604020202020204" pitchFamily="34" charset="0"/>
              <a:cs typeface="Arial" panose="020B0604020202020204" pitchFamily="34" charset="0"/>
            </a:endParaRPr>
          </a:p>
        </p:txBody>
      </p:sp>
      <p:sp>
        <p:nvSpPr>
          <p:cNvPr id="20" name="Arrow: Down 19">
            <a:extLst>
              <a:ext uri="{FF2B5EF4-FFF2-40B4-BE49-F238E27FC236}">
                <a16:creationId xmlns:a16="http://schemas.microsoft.com/office/drawing/2014/main" id="{5E44B887-F9F7-480B-B711-8E491772E135}"/>
              </a:ext>
              <a:ext uri="{C183D7F6-B498-43B3-948B-1728B52AA6E4}">
                <adec:decorative xmlns:adec="http://schemas.microsoft.com/office/drawing/2017/decorative" val="1"/>
              </a:ext>
            </a:extLst>
          </p:cNvPr>
          <p:cNvSpPr/>
          <p:nvPr/>
        </p:nvSpPr>
        <p:spPr>
          <a:xfrm rot="10800000">
            <a:off x="2042593" y="4512212"/>
            <a:ext cx="554227" cy="43352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175710" y="2467466"/>
            <a:ext cx="4209483" cy="2044746"/>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In some circumstances self-neglect may be seen as presenting such a severe risk to the adult that a statutory Safeguarding Adults Enquiry may be necessary. </a:t>
            </a:r>
          </a:p>
          <a:p>
            <a:pPr algn="ctr"/>
            <a:endParaRPr lang="en-GB" sz="1200"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A decision on whether a response is required under safeguarding will depend on the adult’s ability to protect themselves by controlling their own behaviour. </a:t>
            </a:r>
          </a:p>
          <a:p>
            <a:pPr algn="ctr"/>
            <a:endParaRPr lang="en-GB" sz="1200"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There may come a point when they are no longer able to do this, without external support.</a:t>
            </a:r>
            <a:endParaRPr lang="en-GB" sz="1200" b="0" i="0" dirty="0">
              <a:solidFill>
                <a:schemeClr val="tx1"/>
              </a:solidFill>
              <a:effectLst/>
              <a:latin typeface="Arial" panose="020B0604020202020204" pitchFamily="34" charset="0"/>
              <a:cs typeface="Arial" panose="020B0604020202020204" pitchFamily="34" charset="0"/>
            </a:endParaRPr>
          </a:p>
          <a:p>
            <a:pPr algn="ctr"/>
            <a:endParaRPr lang="en-GB" sz="1200" b="1" dirty="0">
              <a:solidFill>
                <a:schemeClr val="tx1"/>
              </a:solidFill>
              <a:latin typeface="Arial" panose="020B0604020202020204" pitchFamily="34" charset="0"/>
              <a:cs typeface="Arial" panose="020B0604020202020204" pitchFamily="34" charset="0"/>
            </a:endParaRPr>
          </a:p>
        </p:txBody>
      </p:sp>
      <p:sp>
        <p:nvSpPr>
          <p:cNvPr id="21" name="Arrow: Down 20">
            <a:extLst>
              <a:ext uri="{FF2B5EF4-FFF2-40B4-BE49-F238E27FC236}">
                <a16:creationId xmlns:a16="http://schemas.microsoft.com/office/drawing/2014/main" id="{A1C1ED77-E8BC-4D45-B495-4ADCBC1E79CA}"/>
              </a:ext>
              <a:ext uri="{C183D7F6-B498-43B3-948B-1728B52AA6E4}">
                <adec:decorative xmlns:adec="http://schemas.microsoft.com/office/drawing/2017/decorative" val="1"/>
              </a:ext>
            </a:extLst>
          </p:cNvPr>
          <p:cNvSpPr/>
          <p:nvPr/>
        </p:nvSpPr>
        <p:spPr>
          <a:xfrm rot="10800000">
            <a:off x="1984748" y="2081940"/>
            <a:ext cx="669919" cy="37047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37B4205-0AEE-3EEE-1CA7-3D177AD6D03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88117" y="131263"/>
            <a:ext cx="1251209" cy="504520"/>
          </a:xfrm>
          <a:prstGeom prst="rect">
            <a:avLst/>
          </a:prstGeom>
          <a:noFill/>
        </p:spPr>
      </p:pic>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2157</TotalTime>
  <Words>507</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Self Neglect –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Jean Banks</cp:lastModifiedBy>
  <cp:revision>65</cp:revision>
  <dcterms:created xsi:type="dcterms:W3CDTF">2020-10-20T14:47:41Z</dcterms:created>
  <dcterms:modified xsi:type="dcterms:W3CDTF">2024-03-27T17:45:05Z</dcterms:modified>
</cp:coreProperties>
</file>