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0066"/>
    <a:srgbClr val="CC66FF"/>
    <a:srgbClr val="00CCFF"/>
    <a:srgbClr val="993366"/>
    <a:srgbClr val="CC0099"/>
    <a:srgbClr val="CC3399"/>
    <a:srgbClr val="D60093"/>
    <a:srgbClr val="00CC00"/>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73" autoAdjust="0"/>
    <p:restoredTop sz="96357" autoAdjust="0"/>
  </p:normalViewPr>
  <p:slideViewPr>
    <p:cSldViewPr snapToGrid="0">
      <p:cViewPr varScale="1">
        <p:scale>
          <a:sx n="62" d="100"/>
          <a:sy n="62" d="100"/>
        </p:scale>
        <p:origin x="792" y="80"/>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C9989F-56BB-4089-BB73-14B6B308ECDC}" type="datetimeFigureOut">
              <a:rPr lang="en-GB" smtClean="0"/>
              <a:t>05/12/2023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7D253-1999-452A-B9E1-22086392472E}" type="slidenum">
              <a:rPr lang="en-GB" smtClean="0"/>
              <a:t>‹#›</a:t>
            </a:fld>
            <a:endParaRPr lang="en-GB"/>
          </a:p>
        </p:txBody>
      </p:sp>
    </p:spTree>
    <p:extLst>
      <p:ext uri="{BB962C8B-B14F-4D97-AF65-F5344CB8AC3E}">
        <p14:creationId xmlns:p14="http://schemas.microsoft.com/office/powerpoint/2010/main" val="3238107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2B07D253-1999-452A-B9E1-22086392472E}" type="slidenum">
              <a:rPr lang="en-GB" smtClean="0"/>
              <a:t>1</a:t>
            </a:fld>
            <a:endParaRPr lang="en-GB"/>
          </a:p>
        </p:txBody>
      </p:sp>
    </p:spTree>
    <p:extLst>
      <p:ext uri="{BB962C8B-B14F-4D97-AF65-F5344CB8AC3E}">
        <p14:creationId xmlns:p14="http://schemas.microsoft.com/office/powerpoint/2010/main" val="486359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B8784-4EFA-4A16-83D1-2E4C97F94A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23D696E-8B16-4E53-BDB7-A863FCC828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50DC170-685C-4942-BAD6-0F1BE37F82B4}"/>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5" name="Footer Placeholder 4">
            <a:extLst>
              <a:ext uri="{FF2B5EF4-FFF2-40B4-BE49-F238E27FC236}">
                <a16:creationId xmlns:a16="http://schemas.microsoft.com/office/drawing/2014/main" id="{66719B3C-6ED6-4507-861A-D86C077F0B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A22C8D6-2EB7-4C39-A39F-B1DDB87835C7}"/>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7615332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3CC2F0-4025-4FC0-A171-AF5464BEB1B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E008EE-C9C2-4FAC-A527-B863F74530A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171580D-BD7B-4570-ABDC-837DC3CB1626}"/>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5" name="Footer Placeholder 4">
            <a:extLst>
              <a:ext uri="{FF2B5EF4-FFF2-40B4-BE49-F238E27FC236}">
                <a16:creationId xmlns:a16="http://schemas.microsoft.com/office/drawing/2014/main" id="{90675C93-F2DB-4CFF-A72B-AC501E4866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21761D-EFC6-4279-AF28-3CADC07992FA}"/>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9066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982CDF-F9D4-4493-94BF-4006CFA3387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82AD4B8-446B-4AA3-BD6D-8B148D6CED4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116CD1-88B0-4A1B-8B47-69CACCBCB0A0}"/>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5" name="Footer Placeholder 4">
            <a:extLst>
              <a:ext uri="{FF2B5EF4-FFF2-40B4-BE49-F238E27FC236}">
                <a16:creationId xmlns:a16="http://schemas.microsoft.com/office/drawing/2014/main" id="{F2C099CE-34F7-42BF-A82A-464FC6308AA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92CF282-0A1D-44A1-BA6A-1DF3E848283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6794612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6E3DF-05EB-4A97-96E3-023232B548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7FF5CEE-A935-47F5-924A-819E0F64B4D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CADA061-50F2-4420-BE26-EF961DB56EB3}"/>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5" name="Footer Placeholder 4">
            <a:extLst>
              <a:ext uri="{FF2B5EF4-FFF2-40B4-BE49-F238E27FC236}">
                <a16:creationId xmlns:a16="http://schemas.microsoft.com/office/drawing/2014/main" id="{1B0AE735-7FE5-4434-86F6-C0356CB204D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F5D76F2-33E0-45AE-951C-1D2EB656E72F}"/>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741657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10B05-EA6D-4DC3-94F1-BFD349FE8F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C03B0DEB-1799-4518-A41A-2DE2F45CEA8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E1F3EE7-0EC8-46EB-8003-A336E3B635B4}"/>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5" name="Footer Placeholder 4">
            <a:extLst>
              <a:ext uri="{FF2B5EF4-FFF2-40B4-BE49-F238E27FC236}">
                <a16:creationId xmlns:a16="http://schemas.microsoft.com/office/drawing/2014/main" id="{C07432BB-7B92-4417-BDAC-CD85A4D6615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55CAF3-87FC-4E50-B1C3-B3B5B8A2945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1685212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8D551-2AF0-41BE-BDF3-AE1C7A8D02D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1879C0A-6909-4BFD-B800-B302D835856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991B26FC-36A2-407A-8462-5A6CC5AC70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67E59E-2065-449B-8355-58FD8A83AFEF}"/>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6" name="Footer Placeholder 5">
            <a:extLst>
              <a:ext uri="{FF2B5EF4-FFF2-40B4-BE49-F238E27FC236}">
                <a16:creationId xmlns:a16="http://schemas.microsoft.com/office/drawing/2014/main" id="{2AFBB7D5-8ADC-4A64-8F75-43F4DCF818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457ED3-0CE6-4B1F-852C-A9E54D87E2C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4977688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F824B6-6DD7-4494-BF43-8B4298B28BA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ABE94969-3055-4BCB-8523-1C42CF999C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3601FB5-4CAF-4674-9E79-5E3EC96C3E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CAB17BE-6C58-4523-B663-D56E205665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D22ABFD-781A-4BA5-A928-0565080B798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7983B9A-4218-4C90-9B81-9294764275C0}"/>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8" name="Footer Placeholder 7">
            <a:extLst>
              <a:ext uri="{FF2B5EF4-FFF2-40B4-BE49-F238E27FC236}">
                <a16:creationId xmlns:a16="http://schemas.microsoft.com/office/drawing/2014/main" id="{920B9399-49A1-4DFD-8095-05D56FCBB3B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851E0CAB-F3D3-43FF-B775-78A8F0C10EE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33776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8B9F5-0C19-4CF9-AF78-081822A3339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1197052-3071-4589-B20A-70E51BD60819}"/>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4" name="Footer Placeholder 3">
            <a:extLst>
              <a:ext uri="{FF2B5EF4-FFF2-40B4-BE49-F238E27FC236}">
                <a16:creationId xmlns:a16="http://schemas.microsoft.com/office/drawing/2014/main" id="{5703F139-9ED0-458F-A298-16D07401AC2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A576027-D0FE-429D-96B9-8770EF8AC1DC}"/>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2522851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8BCAAC-1CDB-4404-962B-F1494C50D83D}"/>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3" name="Footer Placeholder 2">
            <a:extLst>
              <a:ext uri="{FF2B5EF4-FFF2-40B4-BE49-F238E27FC236}">
                <a16:creationId xmlns:a16="http://schemas.microsoft.com/office/drawing/2014/main" id="{6DEA6FC6-3A02-4E7C-8112-939FB7B7FEB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107455AE-1776-48A4-A477-3517EB0F6EC0}"/>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9518831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2DFF-67CF-491D-BF61-4EF7443E57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8E8FFEDC-3A25-48CB-99FC-C52011AD99D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EE006AD-2F13-4BD2-832C-235FD99883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C945E6-593B-437F-9B73-1A8FB14E2971}"/>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6" name="Footer Placeholder 5">
            <a:extLst>
              <a:ext uri="{FF2B5EF4-FFF2-40B4-BE49-F238E27FC236}">
                <a16:creationId xmlns:a16="http://schemas.microsoft.com/office/drawing/2014/main" id="{7B1F917E-9A1B-496E-A84A-EF43C41D380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1B7DEED-6961-4B27-B975-91B3BE8BC391}"/>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382299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97818-8020-416A-8101-19268E6A83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47C37D3-3724-4C2F-96BF-0EC3E072BA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E0E8E874-FCC8-482E-9095-77CB448FEF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23D289-9A97-48F4-ADC1-BE62B92C7396}"/>
              </a:ext>
            </a:extLst>
          </p:cNvPr>
          <p:cNvSpPr>
            <a:spLocks noGrp="1"/>
          </p:cNvSpPr>
          <p:nvPr>
            <p:ph type="dt" sz="half" idx="10"/>
          </p:nvPr>
        </p:nvSpPr>
        <p:spPr/>
        <p:txBody>
          <a:bodyPr/>
          <a:lstStyle/>
          <a:p>
            <a:fld id="{2D79CFBC-ED06-48D4-A87A-566574179A07}" type="datetimeFigureOut">
              <a:rPr lang="en-GB" smtClean="0"/>
              <a:t>05/12/2023</a:t>
            </a:fld>
            <a:endParaRPr lang="en-GB"/>
          </a:p>
        </p:txBody>
      </p:sp>
      <p:sp>
        <p:nvSpPr>
          <p:cNvPr id="6" name="Footer Placeholder 5">
            <a:extLst>
              <a:ext uri="{FF2B5EF4-FFF2-40B4-BE49-F238E27FC236}">
                <a16:creationId xmlns:a16="http://schemas.microsoft.com/office/drawing/2014/main" id="{84AA0604-5D9A-4550-9CE1-934C1E967BD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C59BF65-7884-4155-B0CA-408A40E85E76}"/>
              </a:ext>
            </a:extLst>
          </p:cNvPr>
          <p:cNvSpPr>
            <a:spLocks noGrp="1"/>
          </p:cNvSpPr>
          <p:nvPr>
            <p:ph type="sldNum" sz="quarter" idx="12"/>
          </p:nvPr>
        </p:nvSpPr>
        <p:spPr/>
        <p:txBody>
          <a:bodyPr/>
          <a:lstStyle/>
          <a:p>
            <a:fld id="{F737A971-5C87-4A16-9BB5-057B36E6C67E}" type="slidenum">
              <a:rPr lang="en-GB" smtClean="0"/>
              <a:t>‹#›</a:t>
            </a:fld>
            <a:endParaRPr lang="en-GB"/>
          </a:p>
        </p:txBody>
      </p:sp>
    </p:spTree>
    <p:extLst>
      <p:ext uri="{BB962C8B-B14F-4D97-AF65-F5344CB8AC3E}">
        <p14:creationId xmlns:p14="http://schemas.microsoft.com/office/powerpoint/2010/main" val="3092908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306BD6B-00BD-44A5-8E5D-8A2DD06EF1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6123968-56A7-40EF-BF3F-2D1EA66938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1E65599-37A2-411C-9BC8-B7E910EB67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79CFBC-ED06-48D4-A87A-566574179A07}" type="datetimeFigureOut">
              <a:rPr lang="en-GB" smtClean="0"/>
              <a:t>05/12/2023</a:t>
            </a:fld>
            <a:endParaRPr lang="en-GB"/>
          </a:p>
        </p:txBody>
      </p:sp>
      <p:sp>
        <p:nvSpPr>
          <p:cNvPr id="5" name="Footer Placeholder 4">
            <a:extLst>
              <a:ext uri="{FF2B5EF4-FFF2-40B4-BE49-F238E27FC236}">
                <a16:creationId xmlns:a16="http://schemas.microsoft.com/office/drawing/2014/main" id="{AF1CA46E-FA61-493E-8F6A-7B22630B86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5EBF385-2601-4262-8828-D4CF415801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37A971-5C87-4A16-9BB5-057B36E6C67E}" type="slidenum">
              <a:rPr lang="en-GB" smtClean="0"/>
              <a:t>‹#›</a:t>
            </a:fld>
            <a:endParaRPr lang="en-GB"/>
          </a:p>
        </p:txBody>
      </p:sp>
    </p:spTree>
    <p:extLst>
      <p:ext uri="{BB962C8B-B14F-4D97-AF65-F5344CB8AC3E}">
        <p14:creationId xmlns:p14="http://schemas.microsoft.com/office/powerpoint/2010/main" val="2954181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s://view.officeapps.live.com/op/view.aspx?src=https%3A%2F%2Fwww.hertfordshire.gov.uk%2Fmedia-library%2Fdocuments%2Fadult-social-services%2Fherts-safeguarding-adults-board%2Ffire-safety-briefing-for-practitioners.doc.docx&amp;wdOrigin=BROWSELINK" TargetMode="External"/><Relationship Id="rId5" Type="http://schemas.openxmlformats.org/officeDocument/2006/relationships/hyperlink" Target="https://www.safelincs.co.uk/hfsc/?cookies=accepted" TargetMode="External"/><Relationship Id="rId4" Type="http://schemas.openxmlformats.org/officeDocument/2006/relationships/hyperlink" Target="https://www.hertfordshire.gov.uk/ufs/SAFEANDWELL.eb?ebd=0&amp;ebz=1_170135343583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D596565-5A81-47BC-826E-49A7921184B8}"/>
              </a:ext>
            </a:extLst>
          </p:cNvPr>
          <p:cNvSpPr>
            <a:spLocks noGrp="1"/>
          </p:cNvSpPr>
          <p:nvPr>
            <p:ph type="title" idx="4294967295"/>
          </p:nvPr>
        </p:nvSpPr>
        <p:spPr>
          <a:xfrm>
            <a:off x="838200" y="-1325563"/>
            <a:ext cx="10515600" cy="1325563"/>
          </a:xfrm>
        </p:spPr>
        <p:txBody>
          <a:bodyPr vert="horz" lIns="91440" tIns="45720" rIns="91440" bIns="45720" rtlCol="0" anchor="b">
            <a:normAutofit/>
          </a:bodyPr>
          <a:lstStyle/>
          <a:p>
            <a:r>
              <a:rPr lang="en-GB" sz="2800" dirty="0"/>
              <a:t>Fire Safety – 7 Minute Briefing</a:t>
            </a:r>
          </a:p>
        </p:txBody>
      </p:sp>
      <p:sp>
        <p:nvSpPr>
          <p:cNvPr id="2" name="TextBox 1">
            <a:extLst>
              <a:ext uri="{FF2B5EF4-FFF2-40B4-BE49-F238E27FC236}">
                <a16:creationId xmlns:a16="http://schemas.microsoft.com/office/drawing/2014/main" id="{F9FC2819-276F-4D9C-AD03-4854DCE4329C}"/>
              </a:ext>
            </a:extLst>
          </p:cNvPr>
          <p:cNvSpPr txBox="1"/>
          <p:nvPr/>
        </p:nvSpPr>
        <p:spPr>
          <a:xfrm>
            <a:off x="122102" y="42419"/>
            <a:ext cx="9032913" cy="523220"/>
          </a:xfrm>
          <a:prstGeom prst="rect">
            <a:avLst/>
          </a:prstGeom>
          <a:noFill/>
        </p:spPr>
        <p:txBody>
          <a:bodyPr wrap="square" rtlCol="0">
            <a:spAutoFit/>
          </a:bodyPr>
          <a:lstStyle/>
          <a:p>
            <a:r>
              <a:rPr lang="en-GB" sz="2800" b="1" dirty="0"/>
              <a:t>Fire Safety  </a:t>
            </a:r>
            <a:r>
              <a:rPr lang="en-GB" sz="2000" b="1" dirty="0"/>
              <a:t>          </a:t>
            </a:r>
            <a:r>
              <a:rPr lang="en-GB" b="1" dirty="0">
                <a:solidFill>
                  <a:srgbClr val="FF0000"/>
                </a:solidFill>
              </a:rPr>
              <a:t>7 MINUTE BRIEFING - To be shared at Team Meetings  </a:t>
            </a:r>
            <a:endParaRPr lang="en-GB" b="1" dirty="0"/>
          </a:p>
        </p:txBody>
      </p:sp>
      <p:pic>
        <p:nvPicPr>
          <p:cNvPr id="8" name="Picture 7">
            <a:extLst>
              <a:ext uri="{FF2B5EF4-FFF2-40B4-BE49-F238E27FC236}">
                <a16:creationId xmlns:a16="http://schemas.microsoft.com/office/drawing/2014/main" id="{4E01C4CA-6D3A-4107-90D3-602A8DD95904}"/>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22326" y="1671067"/>
            <a:ext cx="2855264" cy="2842574"/>
          </a:xfrm>
          <a:prstGeom prst="rect">
            <a:avLst/>
          </a:prstGeom>
        </p:spPr>
      </p:pic>
      <p:sp>
        <p:nvSpPr>
          <p:cNvPr id="9" name="Rectangle: Rounded Corners 8">
            <a:extLst>
              <a:ext uri="{FF2B5EF4-FFF2-40B4-BE49-F238E27FC236}">
                <a16:creationId xmlns:a16="http://schemas.microsoft.com/office/drawing/2014/main" id="{7F6C8D43-08C7-4661-8389-0B5BF01D59F4}"/>
              </a:ext>
            </a:extLst>
          </p:cNvPr>
          <p:cNvSpPr/>
          <p:nvPr/>
        </p:nvSpPr>
        <p:spPr>
          <a:xfrm>
            <a:off x="256854" y="687637"/>
            <a:ext cx="4969893" cy="1167688"/>
          </a:xfrm>
          <a:prstGeom prst="roundRect">
            <a:avLst/>
          </a:prstGeom>
          <a:solidFill>
            <a:srgbClr val="7DCEE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0" i="0" dirty="0">
                <a:solidFill>
                  <a:srgbClr val="000000"/>
                </a:solidFill>
                <a:effectLst/>
                <a:latin typeface="Arial" panose="020B0604020202020204" pitchFamily="34" charset="0"/>
                <a:cs typeface="Arial" panose="020B0604020202020204" pitchFamily="34" charset="0"/>
              </a:rPr>
              <a:t>All public sector organisations have a duty under the Care Act 2014 to work effectively and in partnership to ensure that adults can continue living independently in their own home for as long as possible. There are some steps we can all take to support people we work with to reduce the risk of fire and be safer in their homes.</a:t>
            </a:r>
            <a:endParaRPr lang="en-GB" sz="1400" b="1" dirty="0">
              <a:solidFill>
                <a:schemeClr val="tx1"/>
              </a:solidFill>
              <a:latin typeface="Arial" panose="020B0604020202020204" pitchFamily="34" charset="0"/>
              <a:cs typeface="Arial" panose="020B0604020202020204" pitchFamily="34" charset="0"/>
            </a:endParaRPr>
          </a:p>
        </p:txBody>
      </p:sp>
      <p:sp>
        <p:nvSpPr>
          <p:cNvPr id="3" name="Arrow: Right 2">
            <a:extLst>
              <a:ext uri="{FF2B5EF4-FFF2-40B4-BE49-F238E27FC236}">
                <a16:creationId xmlns:a16="http://schemas.microsoft.com/office/drawing/2014/main" id="{AAC7C701-5AAC-4155-AEA3-A51346990420}"/>
              </a:ext>
              <a:ext uri="{C183D7F6-B498-43B3-948B-1728B52AA6E4}">
                <adec:decorative xmlns:adec="http://schemas.microsoft.com/office/drawing/2017/decorative" val="1"/>
              </a:ext>
            </a:extLst>
          </p:cNvPr>
          <p:cNvSpPr/>
          <p:nvPr/>
        </p:nvSpPr>
        <p:spPr>
          <a:xfrm>
            <a:off x="5226747" y="1015501"/>
            <a:ext cx="1738507" cy="474711"/>
          </a:xfrm>
          <a:prstGeom prst="rightArrow">
            <a:avLst>
              <a:gd name="adj1" fmla="val 84772"/>
              <a:gd name="adj2" fmla="val 5000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Rounded Corners 9">
            <a:extLst>
              <a:ext uri="{FF2B5EF4-FFF2-40B4-BE49-F238E27FC236}">
                <a16:creationId xmlns:a16="http://schemas.microsoft.com/office/drawing/2014/main" id="{633DA1BE-210B-467E-B942-0CBB2FCE4E68}"/>
              </a:ext>
            </a:extLst>
          </p:cNvPr>
          <p:cNvSpPr/>
          <p:nvPr/>
        </p:nvSpPr>
        <p:spPr>
          <a:xfrm>
            <a:off x="6965254" y="618997"/>
            <a:ext cx="4307595" cy="1281616"/>
          </a:xfrm>
          <a:prstGeom prst="roundRect">
            <a:avLst/>
          </a:prstGeom>
          <a:solidFill>
            <a:srgbClr val="CC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100" b="1" i="0" dirty="0">
                <a:solidFill>
                  <a:srgbClr val="000000"/>
                </a:solidFill>
                <a:effectLst/>
                <a:latin typeface="Arial" panose="020B0604020202020204" pitchFamily="34" charset="0"/>
                <a:cs typeface="Arial" panose="020B0604020202020204" pitchFamily="34" charset="0"/>
              </a:rPr>
              <a:t>Safe and Well Visits </a:t>
            </a:r>
            <a:r>
              <a:rPr lang="en-GB" sz="1100" b="0" i="0" dirty="0">
                <a:solidFill>
                  <a:srgbClr val="000000"/>
                </a:solidFill>
                <a:effectLst/>
                <a:latin typeface="Arial" panose="020B0604020202020204" pitchFamily="34" charset="0"/>
                <a:cs typeface="Arial" panose="020B0604020202020204" pitchFamily="34" charset="0"/>
              </a:rPr>
              <a:t>from Hertfordshire Fire and Rescue Service can be requested by anyone. </a:t>
            </a:r>
          </a:p>
          <a:p>
            <a:pPr algn="ctr"/>
            <a:endParaRPr lang="en-GB" sz="1100" dirty="0">
              <a:solidFill>
                <a:srgbClr val="000000"/>
              </a:solidFill>
              <a:latin typeface="Arial" panose="020B0604020202020204" pitchFamily="34" charset="0"/>
              <a:cs typeface="Arial" panose="020B0604020202020204" pitchFamily="34" charset="0"/>
            </a:endParaRPr>
          </a:p>
          <a:p>
            <a:pPr algn="ctr"/>
            <a:r>
              <a:rPr lang="en-GB" sz="1100" b="0" i="0" dirty="0">
                <a:solidFill>
                  <a:srgbClr val="000000"/>
                </a:solidFill>
                <a:effectLst/>
                <a:latin typeface="Arial" panose="020B0604020202020204" pitchFamily="34" charset="0"/>
                <a:cs typeface="Arial" panose="020B0604020202020204" pitchFamily="34" charset="0"/>
              </a:rPr>
              <a:t>All professionals can refer people for advice on fire safety. </a:t>
            </a:r>
          </a:p>
          <a:p>
            <a:pPr algn="ctr"/>
            <a:endParaRPr lang="en-GB" sz="1100" dirty="0">
              <a:solidFill>
                <a:srgbClr val="000000"/>
              </a:solidFill>
              <a:latin typeface="Arial" panose="020B0604020202020204" pitchFamily="34" charset="0"/>
              <a:cs typeface="Arial" panose="020B0604020202020204" pitchFamily="34" charset="0"/>
            </a:endParaRPr>
          </a:p>
          <a:p>
            <a:pPr algn="ctr"/>
            <a:r>
              <a:rPr lang="en-GB" sz="1100" b="0" i="0" dirty="0">
                <a:solidFill>
                  <a:srgbClr val="000000"/>
                </a:solidFill>
                <a:effectLst/>
                <a:latin typeface="Arial" panose="020B0604020202020204" pitchFamily="34" charset="0"/>
                <a:cs typeface="Arial" panose="020B0604020202020204" pitchFamily="34" charset="0"/>
              </a:rPr>
              <a:t>To make a referral click on this </a:t>
            </a:r>
            <a:r>
              <a:rPr lang="en-GB" sz="1100" b="0" i="0" dirty="0">
                <a:solidFill>
                  <a:srgbClr val="000000"/>
                </a:solidFill>
                <a:effectLst/>
                <a:latin typeface="Arial" panose="020B0604020202020204" pitchFamily="34" charset="0"/>
                <a:cs typeface="Arial" panose="020B0604020202020204" pitchFamily="34" charset="0"/>
                <a:hlinkClick r:id="rId4"/>
              </a:rPr>
              <a:t>link</a:t>
            </a:r>
            <a:r>
              <a:rPr lang="en-GB" sz="1100" b="0" i="0" dirty="0">
                <a:solidFill>
                  <a:srgbClr val="000000"/>
                </a:solidFill>
                <a:effectLst/>
                <a:latin typeface="Arial" panose="020B0604020202020204" pitchFamily="34" charset="0"/>
                <a:cs typeface="Arial" panose="020B0604020202020204" pitchFamily="34" charset="0"/>
              </a:rPr>
              <a:t> on the HCC website.</a:t>
            </a:r>
            <a:endParaRPr lang="en-GB" sz="1050" b="1" dirty="0">
              <a:solidFill>
                <a:schemeClr val="tx1"/>
              </a:solidFill>
              <a:latin typeface="Arial" panose="020B0604020202020204" pitchFamily="34" charset="0"/>
              <a:ea typeface="Times New Roman" panose="02020603050405020304" pitchFamily="18" charset="0"/>
              <a:cs typeface="Arial" panose="020B0604020202020204" pitchFamily="34" charset="0"/>
            </a:endParaRPr>
          </a:p>
        </p:txBody>
      </p:sp>
      <p:sp>
        <p:nvSpPr>
          <p:cNvPr id="6" name="Arrow: Down 5" descr="Arrrow">
            <a:extLst>
              <a:ext uri="{FF2B5EF4-FFF2-40B4-BE49-F238E27FC236}">
                <a16:creationId xmlns:a16="http://schemas.microsoft.com/office/drawing/2014/main" id="{B87A1097-3633-4867-97FB-81002400EF9E}"/>
              </a:ext>
            </a:extLst>
          </p:cNvPr>
          <p:cNvSpPr/>
          <p:nvPr/>
        </p:nvSpPr>
        <p:spPr>
          <a:xfrm>
            <a:off x="9214719" y="1880522"/>
            <a:ext cx="438539" cy="297961"/>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Rounded Corners 10">
            <a:extLst>
              <a:ext uri="{FF2B5EF4-FFF2-40B4-BE49-F238E27FC236}">
                <a16:creationId xmlns:a16="http://schemas.microsoft.com/office/drawing/2014/main" id="{665ED91A-DFE0-424F-8079-8B23DFC1DCB3}"/>
              </a:ext>
            </a:extLst>
          </p:cNvPr>
          <p:cNvSpPr/>
          <p:nvPr/>
        </p:nvSpPr>
        <p:spPr>
          <a:xfrm>
            <a:off x="7592603" y="2178667"/>
            <a:ext cx="4423688" cy="2158782"/>
          </a:xfrm>
          <a:prstGeom prst="round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100" b="0" i="0" dirty="0">
                <a:solidFill>
                  <a:srgbClr val="000000"/>
                </a:solidFill>
                <a:effectLst/>
                <a:latin typeface="Arial" panose="020B0604020202020204" pitchFamily="34" charset="0"/>
                <a:cs typeface="Arial" panose="020B0604020202020204" pitchFamily="34" charset="0"/>
              </a:rPr>
              <a:t>Homes of older people, people with disabilities, those with visual and hearing impairments, and people using drugs or alcohol may need greater consideration when it comes to fire safety. </a:t>
            </a:r>
          </a:p>
          <a:p>
            <a:pPr algn="l"/>
            <a:endParaRPr lang="en-GB" sz="1100" dirty="0">
              <a:solidFill>
                <a:srgbClr val="000000"/>
              </a:solidFill>
              <a:latin typeface="Arial" panose="020B0604020202020204" pitchFamily="34" charset="0"/>
              <a:cs typeface="Arial" panose="020B0604020202020204" pitchFamily="34" charset="0"/>
            </a:endParaRPr>
          </a:p>
          <a:p>
            <a:pPr algn="l"/>
            <a:r>
              <a:rPr lang="en-GB" sz="1100" b="0" i="0" dirty="0">
                <a:solidFill>
                  <a:srgbClr val="000000"/>
                </a:solidFill>
                <a:effectLst/>
                <a:latin typeface="Arial" panose="020B0604020202020204" pitchFamily="34" charset="0"/>
                <a:cs typeface="Arial" panose="020B0604020202020204" pitchFamily="34" charset="0"/>
              </a:rPr>
              <a:t>There are four key reasons why:</a:t>
            </a:r>
          </a:p>
          <a:p>
            <a:pPr algn="l"/>
            <a:r>
              <a:rPr lang="en-GB" sz="1100" b="0" i="0" dirty="0">
                <a:solidFill>
                  <a:srgbClr val="000000"/>
                </a:solidFill>
                <a:effectLst/>
                <a:latin typeface="Arial" panose="020B0604020202020204" pitchFamily="34" charset="0"/>
                <a:cs typeface="Arial" panose="020B0604020202020204" pitchFamily="34" charset="0"/>
              </a:rPr>
              <a:t>· They may not be able to respond to a fire as quickly</a:t>
            </a:r>
          </a:p>
          <a:p>
            <a:pPr algn="l"/>
            <a:r>
              <a:rPr lang="en-GB" sz="1100" b="0" i="0" dirty="0">
                <a:solidFill>
                  <a:srgbClr val="000000"/>
                </a:solidFill>
                <a:effectLst/>
                <a:latin typeface="Arial" panose="020B0604020202020204" pitchFamily="34" charset="0"/>
                <a:cs typeface="Arial" panose="020B0604020202020204" pitchFamily="34" charset="0"/>
              </a:rPr>
              <a:t>· They may not be able to escape a fire</a:t>
            </a:r>
          </a:p>
          <a:p>
            <a:pPr algn="l"/>
            <a:r>
              <a:rPr lang="en-GB" sz="1100" b="0" i="0" dirty="0">
                <a:solidFill>
                  <a:srgbClr val="000000"/>
                </a:solidFill>
                <a:effectLst/>
                <a:latin typeface="Arial" panose="020B0604020202020204" pitchFamily="34" charset="0"/>
                <a:cs typeface="Arial" panose="020B0604020202020204" pitchFamily="34" charset="0"/>
              </a:rPr>
              <a:t>· They may be more at risk due to health needs or lifestyle factors</a:t>
            </a:r>
          </a:p>
          <a:p>
            <a:pPr algn="l"/>
            <a:r>
              <a:rPr lang="en-GB" sz="1100" b="0" i="0" dirty="0">
                <a:solidFill>
                  <a:srgbClr val="000000"/>
                </a:solidFill>
                <a:effectLst/>
                <a:latin typeface="Arial" panose="020B0604020202020204" pitchFamily="34" charset="0"/>
                <a:cs typeface="Arial" panose="020B0604020202020204" pitchFamily="34" charset="0"/>
              </a:rPr>
              <a:t>· They may use healthcare equipment such as oxygen or emollient creams that are flammable (such as </a:t>
            </a:r>
            <a:r>
              <a:rPr lang="en-GB" sz="1100" b="0" i="0">
                <a:solidFill>
                  <a:srgbClr val="000000"/>
                </a:solidFill>
                <a:effectLst/>
                <a:latin typeface="Arial" panose="020B0604020202020204" pitchFamily="34" charset="0"/>
                <a:cs typeface="Arial" panose="020B0604020202020204" pitchFamily="34" charset="0"/>
              </a:rPr>
              <a:t>E45 cream and Doublebase gel) </a:t>
            </a:r>
            <a:endParaRPr lang="en-GB" sz="1100" b="0" i="0" dirty="0">
              <a:solidFill>
                <a:srgbClr val="000000"/>
              </a:solidFill>
              <a:effectLst/>
              <a:latin typeface="Arial" panose="020B0604020202020204" pitchFamily="34" charset="0"/>
              <a:cs typeface="Arial" panose="020B0604020202020204" pitchFamily="34" charset="0"/>
            </a:endParaRPr>
          </a:p>
        </p:txBody>
      </p:sp>
      <p:sp>
        <p:nvSpPr>
          <p:cNvPr id="16" name="Arrow: Down 15" descr="Arrrow">
            <a:extLst>
              <a:ext uri="{FF2B5EF4-FFF2-40B4-BE49-F238E27FC236}">
                <a16:creationId xmlns:a16="http://schemas.microsoft.com/office/drawing/2014/main" id="{9FE1188E-F39A-47B4-8DB2-BFC4CBD4D22C}"/>
              </a:ext>
            </a:extLst>
          </p:cNvPr>
          <p:cNvSpPr/>
          <p:nvPr/>
        </p:nvSpPr>
        <p:spPr>
          <a:xfrm>
            <a:off x="9045965" y="4337633"/>
            <a:ext cx="438539" cy="27805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Rounded Corners 11">
            <a:extLst>
              <a:ext uri="{FF2B5EF4-FFF2-40B4-BE49-F238E27FC236}">
                <a16:creationId xmlns:a16="http://schemas.microsoft.com/office/drawing/2014/main" id="{6F4FFE88-B403-4BC8-8FC0-7E1E8238A8CD}"/>
              </a:ext>
            </a:extLst>
          </p:cNvPr>
          <p:cNvSpPr/>
          <p:nvPr/>
        </p:nvSpPr>
        <p:spPr>
          <a:xfrm>
            <a:off x="5823926" y="4615686"/>
            <a:ext cx="5952744" cy="2135321"/>
          </a:xfrm>
          <a:prstGeom prst="roundRect">
            <a:avLst/>
          </a:prstGeom>
          <a:solidFill>
            <a:srgbClr val="00CC6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100" b="0" i="0" dirty="0">
                <a:solidFill>
                  <a:srgbClr val="000000"/>
                </a:solidFill>
                <a:effectLst/>
                <a:latin typeface="Arial" panose="020B0604020202020204" pitchFamily="34" charset="0"/>
                <a:cs typeface="Arial" panose="020B0604020202020204" pitchFamily="34" charset="0"/>
              </a:rPr>
              <a:t>Some behaviours at home can increase fire risk. Have a look around and take note of:</a:t>
            </a:r>
          </a:p>
          <a:p>
            <a:pPr algn="l"/>
            <a:r>
              <a:rPr lang="en-GB" sz="1100" b="0" i="0" dirty="0">
                <a:solidFill>
                  <a:srgbClr val="000000"/>
                </a:solidFill>
                <a:effectLst/>
                <a:latin typeface="Arial" panose="020B0604020202020204" pitchFamily="34" charset="0"/>
                <a:cs typeface="Arial" panose="020B0604020202020204" pitchFamily="34" charset="0"/>
              </a:rPr>
              <a:t>· Smoking – unsafe practice for example smoking in bed, unsafe disposal of cigarettes, burn or scorch marks on clothing, flooring or furniture</a:t>
            </a:r>
          </a:p>
          <a:p>
            <a:pPr algn="l"/>
            <a:r>
              <a:rPr lang="en-GB" sz="1100" b="0" i="0" dirty="0">
                <a:solidFill>
                  <a:srgbClr val="000000"/>
                </a:solidFill>
                <a:effectLst/>
                <a:latin typeface="Arial" panose="020B0604020202020204" pitchFamily="34" charset="0"/>
                <a:cs typeface="Arial" panose="020B0604020202020204" pitchFamily="34" charset="0"/>
              </a:rPr>
              <a:t>· Use of emollient creams (lotions, creams or gels that are used to prevent dry skin)</a:t>
            </a:r>
          </a:p>
          <a:p>
            <a:pPr algn="l"/>
            <a:r>
              <a:rPr lang="en-GB" sz="1100" b="0" i="0" dirty="0">
                <a:solidFill>
                  <a:srgbClr val="000000"/>
                </a:solidFill>
                <a:effectLst/>
                <a:latin typeface="Arial" panose="020B0604020202020204" pitchFamily="34" charset="0"/>
                <a:cs typeface="Arial" panose="020B0604020202020204" pitchFamily="34" charset="0"/>
              </a:rPr>
              <a:t>· Use of air pressure mattress or oxygen cylinders</a:t>
            </a:r>
          </a:p>
          <a:p>
            <a:pPr algn="l"/>
            <a:r>
              <a:rPr lang="en-GB" sz="1100" b="0" i="0" dirty="0">
                <a:solidFill>
                  <a:srgbClr val="000000"/>
                </a:solidFill>
                <a:effectLst/>
                <a:latin typeface="Arial" panose="020B0604020202020204" pitchFamily="34" charset="0"/>
                <a:cs typeface="Arial" panose="020B0604020202020204" pitchFamily="34" charset="0"/>
              </a:rPr>
              <a:t>· Unsafe use of heaters for example placed too close to furniture or other items that can catch fire</a:t>
            </a:r>
          </a:p>
          <a:p>
            <a:pPr algn="l"/>
            <a:r>
              <a:rPr lang="en-GB" sz="1100" b="0" i="0" dirty="0">
                <a:solidFill>
                  <a:srgbClr val="000000"/>
                </a:solidFill>
                <a:effectLst/>
                <a:latin typeface="Arial" panose="020B0604020202020204" pitchFamily="34" charset="0"/>
                <a:cs typeface="Arial" panose="020B0604020202020204" pitchFamily="34" charset="0"/>
              </a:rPr>
              <a:t>· Unsafe cooking habits for example cooking left unattended</a:t>
            </a:r>
          </a:p>
          <a:p>
            <a:pPr algn="l"/>
            <a:r>
              <a:rPr lang="en-GB" sz="1100" b="0" i="0" dirty="0">
                <a:solidFill>
                  <a:srgbClr val="000000"/>
                </a:solidFill>
                <a:effectLst/>
                <a:latin typeface="Arial" panose="020B0604020202020204" pitchFamily="34" charset="0"/>
                <a:cs typeface="Arial" panose="020B0604020202020204" pitchFamily="34" charset="0"/>
              </a:rPr>
              <a:t>· Overloaded electrical sockets/adaptors or extension leads</a:t>
            </a:r>
          </a:p>
          <a:p>
            <a:pPr algn="l"/>
            <a:r>
              <a:rPr lang="en-GB" sz="1100" b="0" i="0" dirty="0">
                <a:solidFill>
                  <a:srgbClr val="000000"/>
                </a:solidFill>
                <a:effectLst/>
                <a:latin typeface="Arial" panose="020B0604020202020204" pitchFamily="34" charset="0"/>
                <a:cs typeface="Arial" panose="020B0604020202020204" pitchFamily="34" charset="0"/>
              </a:rPr>
              <a:t>· Faulty or damaged wiring</a:t>
            </a:r>
          </a:p>
          <a:p>
            <a:pPr algn="l"/>
            <a:r>
              <a:rPr lang="en-GB" sz="1100" b="0" i="0" dirty="0">
                <a:solidFill>
                  <a:srgbClr val="000000"/>
                </a:solidFill>
                <a:effectLst/>
                <a:latin typeface="Arial" panose="020B0604020202020204" pitchFamily="34" charset="0"/>
                <a:cs typeface="Arial" panose="020B0604020202020204" pitchFamily="34" charset="0"/>
              </a:rPr>
              <a:t>· Electric blankets</a:t>
            </a:r>
          </a:p>
          <a:p>
            <a:pPr algn="l"/>
            <a:r>
              <a:rPr lang="en-GB" sz="1100" b="0" i="0" dirty="0">
                <a:solidFill>
                  <a:srgbClr val="000000"/>
                </a:solidFill>
                <a:effectLst/>
                <a:latin typeface="Arial" panose="020B0604020202020204" pitchFamily="34" charset="0"/>
                <a:cs typeface="Arial" panose="020B0604020202020204" pitchFamily="34" charset="0"/>
              </a:rPr>
              <a:t>· Previous fires or signs of near misses</a:t>
            </a:r>
          </a:p>
        </p:txBody>
      </p:sp>
      <p:sp>
        <p:nvSpPr>
          <p:cNvPr id="14" name="Rectangle: Rounded Corners 13">
            <a:extLst>
              <a:ext uri="{FF2B5EF4-FFF2-40B4-BE49-F238E27FC236}">
                <a16:creationId xmlns:a16="http://schemas.microsoft.com/office/drawing/2014/main" id="{0C860ED2-6C71-406C-A73D-F91B3F781B4A}"/>
              </a:ext>
            </a:extLst>
          </p:cNvPr>
          <p:cNvSpPr/>
          <p:nvPr/>
        </p:nvSpPr>
        <p:spPr>
          <a:xfrm>
            <a:off x="150736" y="4645431"/>
            <a:ext cx="4535401" cy="1840559"/>
          </a:xfrm>
          <a:prstGeom prst="roundRect">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GB" sz="1200" b="0" i="0" dirty="0">
                <a:solidFill>
                  <a:srgbClr val="000000"/>
                </a:solidFill>
                <a:effectLst/>
                <a:latin typeface="Arial" panose="020B0604020202020204" pitchFamily="34" charset="0"/>
                <a:cs typeface="Arial" panose="020B0604020202020204" pitchFamily="34" charset="0"/>
              </a:rPr>
              <a:t>Risk Factors to consider: Smoking, people who have a lot of belongings, specialist health equipment, emollient skin creams and restricted mobility. </a:t>
            </a:r>
          </a:p>
          <a:p>
            <a:pPr algn="l"/>
            <a:endParaRPr lang="en-GB" sz="1200" b="0" i="0" dirty="0">
              <a:solidFill>
                <a:srgbClr val="000000"/>
              </a:solidFill>
              <a:effectLst/>
              <a:latin typeface="Arial" panose="020B0604020202020204" pitchFamily="34" charset="0"/>
              <a:cs typeface="Arial" panose="020B0604020202020204" pitchFamily="34" charset="0"/>
            </a:endParaRPr>
          </a:p>
          <a:p>
            <a:pPr algn="l"/>
            <a:r>
              <a:rPr lang="en-GB" sz="1200" b="0" i="0" dirty="0">
                <a:solidFill>
                  <a:srgbClr val="000000"/>
                </a:solidFill>
                <a:effectLst/>
                <a:latin typeface="Arial" panose="020B0604020202020204" pitchFamily="34" charset="0"/>
                <a:cs typeface="Arial" panose="020B0604020202020204" pitchFamily="34" charset="0"/>
              </a:rPr>
              <a:t>If the person is cared for in bed or spends most of their time in a chair, they are particularly at risk. Consider their needs and make sure appropriate measures are taken so they can safely escape if there is a fire. Refer them to Safe and Well for expert advice.</a:t>
            </a:r>
          </a:p>
        </p:txBody>
      </p:sp>
      <p:sp>
        <p:nvSpPr>
          <p:cNvPr id="20" name="Arrow: Down 19" descr="Arrrow">
            <a:extLst>
              <a:ext uri="{FF2B5EF4-FFF2-40B4-BE49-F238E27FC236}">
                <a16:creationId xmlns:a16="http://schemas.microsoft.com/office/drawing/2014/main" id="{5E44B887-F9F7-480B-B711-8E491772E135}"/>
              </a:ext>
            </a:extLst>
          </p:cNvPr>
          <p:cNvSpPr/>
          <p:nvPr/>
        </p:nvSpPr>
        <p:spPr>
          <a:xfrm rot="10800000">
            <a:off x="1945491" y="4211911"/>
            <a:ext cx="554227" cy="433520"/>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Rounded Corners 14">
            <a:extLst>
              <a:ext uri="{FF2B5EF4-FFF2-40B4-BE49-F238E27FC236}">
                <a16:creationId xmlns:a16="http://schemas.microsoft.com/office/drawing/2014/main" id="{A562E41C-5EFA-46B7-9406-BDC1EC69BF4E}"/>
              </a:ext>
            </a:extLst>
          </p:cNvPr>
          <p:cNvSpPr/>
          <p:nvPr/>
        </p:nvSpPr>
        <p:spPr>
          <a:xfrm>
            <a:off x="175710" y="2260735"/>
            <a:ext cx="4209483" cy="1941149"/>
          </a:xfrm>
          <a:prstGeom prst="roundRect">
            <a:avLst/>
          </a:prstGeom>
          <a:solidFill>
            <a:srgbClr val="00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200" b="0" i="0" dirty="0">
                <a:solidFill>
                  <a:srgbClr val="000000"/>
                </a:solidFill>
                <a:effectLst/>
                <a:latin typeface="Arial" panose="020B0604020202020204" pitchFamily="34" charset="0"/>
                <a:cs typeface="Arial" panose="020B0604020202020204" pitchFamily="34" charset="0"/>
              </a:rPr>
              <a:t>Some people may prefer to do their own fire safety checks. This links gives advice on how to do this </a:t>
            </a:r>
            <a:r>
              <a:rPr lang="en-GB" sz="1200" b="0" i="0" dirty="0">
                <a:solidFill>
                  <a:srgbClr val="000000"/>
                </a:solidFill>
                <a:effectLst/>
                <a:latin typeface="Arial" panose="020B0604020202020204" pitchFamily="34" charset="0"/>
                <a:cs typeface="Arial" panose="020B0604020202020204" pitchFamily="34" charset="0"/>
                <a:hlinkClick r:id="rId5"/>
              </a:rPr>
              <a:t>Hertfordshire Fire and Rescue Service</a:t>
            </a:r>
            <a:endParaRPr lang="en-GB" sz="1200" b="0" i="0" dirty="0">
              <a:solidFill>
                <a:srgbClr val="000000"/>
              </a:solidFill>
              <a:effectLst/>
              <a:latin typeface="Arial" panose="020B0604020202020204" pitchFamily="34" charset="0"/>
              <a:cs typeface="Arial" panose="020B0604020202020204" pitchFamily="34" charset="0"/>
            </a:endParaRPr>
          </a:p>
          <a:p>
            <a:pPr algn="ctr"/>
            <a:r>
              <a:rPr lang="en-GB" sz="1200" dirty="0">
                <a:solidFill>
                  <a:srgbClr val="000000"/>
                </a:solidFill>
                <a:latin typeface="Arial" panose="020B0604020202020204" pitchFamily="34" charset="0"/>
                <a:cs typeface="Arial" panose="020B0604020202020204" pitchFamily="34" charset="0"/>
              </a:rPr>
              <a:t>OR</a:t>
            </a:r>
          </a:p>
          <a:p>
            <a:pPr algn="ctr"/>
            <a:r>
              <a:rPr lang="en-GB" sz="1200" b="0" i="0" dirty="0">
                <a:solidFill>
                  <a:srgbClr val="000000"/>
                </a:solidFill>
                <a:effectLst/>
                <a:latin typeface="Arial" panose="020B0604020202020204" pitchFamily="34" charset="0"/>
                <a:cs typeface="Arial" panose="020B0604020202020204" pitchFamily="34" charset="0"/>
              </a:rPr>
              <a:t>Fire and Rescue Service colleagues can have these discussions if you refer the person (with their consent) for a </a:t>
            </a:r>
            <a:r>
              <a:rPr lang="en-GB" sz="1200" b="0" i="0" dirty="0">
                <a:solidFill>
                  <a:srgbClr val="000000"/>
                </a:solidFill>
                <a:effectLst/>
                <a:latin typeface="Arial" panose="020B0604020202020204" pitchFamily="34" charset="0"/>
                <a:cs typeface="Arial" panose="020B0604020202020204" pitchFamily="34" charset="0"/>
                <a:hlinkClick r:id="rId4"/>
              </a:rPr>
              <a:t>Safe and Well Visit</a:t>
            </a:r>
            <a:endParaRPr lang="en-GB" sz="1200" b="0" i="0" dirty="0">
              <a:solidFill>
                <a:srgbClr val="000000"/>
              </a:solidFill>
              <a:effectLst/>
              <a:latin typeface="Arial" panose="020B0604020202020204" pitchFamily="34" charset="0"/>
              <a:cs typeface="Arial" panose="020B0604020202020204" pitchFamily="34" charset="0"/>
            </a:endParaRPr>
          </a:p>
          <a:p>
            <a:pPr algn="ctr"/>
            <a:endParaRPr lang="en-GB" sz="1200" dirty="0">
              <a:solidFill>
                <a:srgbClr val="000000"/>
              </a:solidFill>
              <a:latin typeface="Arial" panose="020B0604020202020204" pitchFamily="34" charset="0"/>
              <a:cs typeface="Arial" panose="020B0604020202020204" pitchFamily="34" charset="0"/>
            </a:endParaRPr>
          </a:p>
          <a:p>
            <a:pPr algn="ctr"/>
            <a:r>
              <a:rPr lang="en-GB" sz="1200" b="1" dirty="0">
                <a:solidFill>
                  <a:srgbClr val="000000"/>
                </a:solidFill>
                <a:latin typeface="Arial" panose="020B0604020202020204" pitchFamily="34" charset="0"/>
                <a:cs typeface="Arial" panose="020B0604020202020204" pitchFamily="34" charset="0"/>
              </a:rPr>
              <a:t>Please visit our </a:t>
            </a:r>
            <a:r>
              <a:rPr lang="en-GB" sz="1200" b="1" dirty="0">
                <a:solidFill>
                  <a:srgbClr val="000000"/>
                </a:solidFill>
                <a:latin typeface="Arial" panose="020B0604020202020204" pitchFamily="34" charset="0"/>
                <a:cs typeface="Arial" panose="020B0604020202020204" pitchFamily="34" charset="0"/>
                <a:hlinkClick r:id="rId6"/>
              </a:rPr>
              <a:t>Fire Safety Briefing</a:t>
            </a:r>
            <a:r>
              <a:rPr lang="en-GB" sz="1200" b="1" dirty="0">
                <a:solidFill>
                  <a:srgbClr val="000000"/>
                </a:solidFill>
                <a:latin typeface="Arial" panose="020B0604020202020204" pitchFamily="34" charset="0"/>
                <a:cs typeface="Arial" panose="020B0604020202020204" pitchFamily="34" charset="0"/>
              </a:rPr>
              <a:t> for more information. </a:t>
            </a:r>
            <a:endParaRPr lang="en-GB" sz="1200" b="1" dirty="0">
              <a:solidFill>
                <a:schemeClr val="tx1"/>
              </a:solidFill>
              <a:latin typeface="Arial" panose="020B0604020202020204" pitchFamily="34" charset="0"/>
              <a:cs typeface="Arial" panose="020B0604020202020204" pitchFamily="34" charset="0"/>
            </a:endParaRPr>
          </a:p>
        </p:txBody>
      </p:sp>
      <p:sp>
        <p:nvSpPr>
          <p:cNvPr id="21" name="Arrow: Down 20" descr="Arrrow">
            <a:extLst>
              <a:ext uri="{FF2B5EF4-FFF2-40B4-BE49-F238E27FC236}">
                <a16:creationId xmlns:a16="http://schemas.microsoft.com/office/drawing/2014/main" id="{A1C1ED77-E8BC-4D45-B495-4ADCBC1E79CA}"/>
              </a:ext>
            </a:extLst>
          </p:cNvPr>
          <p:cNvSpPr/>
          <p:nvPr/>
        </p:nvSpPr>
        <p:spPr>
          <a:xfrm rot="10800000">
            <a:off x="1945493" y="1880234"/>
            <a:ext cx="669919" cy="370473"/>
          </a:xfrm>
          <a:prstGeom prst="downArrow">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7" name="Picture 6" descr="HSAB_logo">
            <a:extLst>
              <a:ext uri="{FF2B5EF4-FFF2-40B4-BE49-F238E27FC236}">
                <a16:creationId xmlns:a16="http://schemas.microsoft.com/office/drawing/2014/main" id="{A37B4205-0AEE-3EEE-1CA7-3D177AD6D03F}"/>
              </a:ext>
            </a:extLst>
          </p:cNvPr>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0788117" y="131263"/>
            <a:ext cx="1251209" cy="504520"/>
          </a:xfrm>
          <a:prstGeom prst="rect">
            <a:avLst/>
          </a:prstGeom>
          <a:noFill/>
        </p:spPr>
      </p:pic>
      <p:sp>
        <p:nvSpPr>
          <p:cNvPr id="22" name="Arrow: Right 21">
            <a:extLst>
              <a:ext uri="{FF2B5EF4-FFF2-40B4-BE49-F238E27FC236}">
                <a16:creationId xmlns:a16="http://schemas.microsoft.com/office/drawing/2014/main" id="{B90CAABE-F531-529C-4814-6680FF632CBC}"/>
              </a:ext>
              <a:ext uri="{C183D7F6-B498-43B3-948B-1728B52AA6E4}">
                <adec:decorative xmlns:adec="http://schemas.microsoft.com/office/drawing/2017/decorative" val="1"/>
              </a:ext>
            </a:extLst>
          </p:cNvPr>
          <p:cNvSpPr/>
          <p:nvPr/>
        </p:nvSpPr>
        <p:spPr>
          <a:xfrm rot="10800000">
            <a:off x="4686139" y="5276000"/>
            <a:ext cx="1137786" cy="533182"/>
          </a:xfrm>
          <a:prstGeom prst="rightArrow">
            <a:avLst>
              <a:gd name="adj1" fmla="val 84772"/>
              <a:gd name="adj2" fmla="val 50000"/>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3787787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2123</TotalTime>
  <Words>491</Words>
  <Application>Microsoft Office PowerPoint</Application>
  <PresentationFormat>Widescreen</PresentationFormat>
  <Paragraphs>34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Fire Safety – 7 Minute Briefing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Bruising Policy – 7 Minute Briefing</dc:title>
  <dc:creator>Elizabeth Peters</dc:creator>
  <cp:lastModifiedBy>Kelly Benton</cp:lastModifiedBy>
  <cp:revision>59</cp:revision>
  <dcterms:created xsi:type="dcterms:W3CDTF">2020-10-20T14:47:41Z</dcterms:created>
  <dcterms:modified xsi:type="dcterms:W3CDTF">2023-12-05T11:22:56Z</dcterms:modified>
</cp:coreProperties>
</file>