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CC0066"/>
    <a:srgbClr val="CC66FF"/>
    <a:srgbClr val="00CCFF"/>
    <a:srgbClr val="993366"/>
    <a:srgbClr val="CC0099"/>
    <a:srgbClr val="CC3399"/>
    <a:srgbClr val="D60093"/>
    <a:srgbClr val="00CC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6357" autoAdjust="0"/>
  </p:normalViewPr>
  <p:slideViewPr>
    <p:cSldViewPr snapToGrid="0">
      <p:cViewPr varScale="1">
        <p:scale>
          <a:sx n="110" d="100"/>
          <a:sy n="110" d="100"/>
        </p:scale>
        <p:origin x="576"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8784-4EFA-4A16-83D1-2E4C97F94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3D696E-8B16-4E53-BDB7-A863FCC82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0DC170-685C-4942-BAD6-0F1BE37F82B4}"/>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5" name="Footer Placeholder 4">
            <a:extLst>
              <a:ext uri="{FF2B5EF4-FFF2-40B4-BE49-F238E27FC236}">
                <a16:creationId xmlns:a16="http://schemas.microsoft.com/office/drawing/2014/main" id="{66719B3C-6ED6-4507-861A-D86C077F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22C8D6-2EB7-4C39-A39F-B1DDB87835C7}"/>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76153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C2F0-4025-4FC0-A171-AF5464BEB1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E008EE-C9C2-4FAC-A527-B863F74530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1580D-BD7B-4570-ABDC-837DC3CB1626}"/>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5" name="Footer Placeholder 4">
            <a:extLst>
              <a:ext uri="{FF2B5EF4-FFF2-40B4-BE49-F238E27FC236}">
                <a16:creationId xmlns:a16="http://schemas.microsoft.com/office/drawing/2014/main" id="{90675C93-F2DB-4CFF-A72B-AC501E4866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21761D-EFC6-4279-AF28-3CADC07992FA}"/>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90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982CDF-F9D4-4493-94BF-4006CFA338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2AD4B8-446B-4AA3-BD6D-8B148D6CE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116CD1-88B0-4A1B-8B47-69CACCBCB0A0}"/>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5" name="Footer Placeholder 4">
            <a:extLst>
              <a:ext uri="{FF2B5EF4-FFF2-40B4-BE49-F238E27FC236}">
                <a16:creationId xmlns:a16="http://schemas.microsoft.com/office/drawing/2014/main" id="{F2C099CE-34F7-42BF-A82A-464FC6308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CF282-0A1D-44A1-BA6A-1DF3E848283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67946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E3DF-05EB-4A97-96E3-023232B548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FF5CEE-A935-47F5-924A-819E0F64B4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ADA061-50F2-4420-BE26-EF961DB56EB3}"/>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5" name="Footer Placeholder 4">
            <a:extLst>
              <a:ext uri="{FF2B5EF4-FFF2-40B4-BE49-F238E27FC236}">
                <a16:creationId xmlns:a16="http://schemas.microsoft.com/office/drawing/2014/main" id="{1B0AE735-7FE5-4434-86F6-C0356CB20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D76F2-33E0-45AE-951C-1D2EB656E72F}"/>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74165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0B05-EA6D-4DC3-94F1-BFD349FE8F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B0DEB-1799-4518-A41A-2DE2F45CE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1F3EE7-0EC8-46EB-8003-A336E3B635B4}"/>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5" name="Footer Placeholder 4">
            <a:extLst>
              <a:ext uri="{FF2B5EF4-FFF2-40B4-BE49-F238E27FC236}">
                <a16:creationId xmlns:a16="http://schemas.microsoft.com/office/drawing/2014/main" id="{C07432BB-7B92-4417-BDAC-CD85A4D66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55CAF3-87FC-4E50-B1C3-B3B5B8A2945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68521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D551-2AF0-41BE-BDF3-AE1C7A8D02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879C0A-6909-4BFD-B800-B302D83585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1B26FC-36A2-407A-8462-5A6CC5AC70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67E59E-2065-449B-8355-58FD8A83AFEF}"/>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6" name="Footer Placeholder 5">
            <a:extLst>
              <a:ext uri="{FF2B5EF4-FFF2-40B4-BE49-F238E27FC236}">
                <a16:creationId xmlns:a16="http://schemas.microsoft.com/office/drawing/2014/main" id="{2AFBB7D5-8ADC-4A64-8F75-43F4DCF81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457ED3-0CE6-4B1F-852C-A9E54D87E2C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49776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24B6-6DD7-4494-BF43-8B4298B28B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E94969-3055-4BCB-8523-1C42CF999C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01FB5-4CAF-4674-9E79-5E3EC96C3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AB17BE-6C58-4523-B663-D56E20566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2ABFD-781A-4BA5-A928-0565080B7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983B9A-4218-4C90-9B81-9294764275C0}"/>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8" name="Footer Placeholder 7">
            <a:extLst>
              <a:ext uri="{FF2B5EF4-FFF2-40B4-BE49-F238E27FC236}">
                <a16:creationId xmlns:a16="http://schemas.microsoft.com/office/drawing/2014/main" id="{920B9399-49A1-4DFD-8095-05D56FCBB3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1E0CAB-F3D3-43FF-B775-78A8F0C10EE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3377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B9F5-0C19-4CF9-AF78-081822A3339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1197052-3071-4589-B20A-70E51BD60819}"/>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4" name="Footer Placeholder 3">
            <a:extLst>
              <a:ext uri="{FF2B5EF4-FFF2-40B4-BE49-F238E27FC236}">
                <a16:creationId xmlns:a16="http://schemas.microsoft.com/office/drawing/2014/main" id="{5703F139-9ED0-458F-A298-16D07401AC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576027-D0FE-429D-96B9-8770EF8AC1DC}"/>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52285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BCAAC-1CDB-4404-962B-F1494C50D83D}"/>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3" name="Footer Placeholder 2">
            <a:extLst>
              <a:ext uri="{FF2B5EF4-FFF2-40B4-BE49-F238E27FC236}">
                <a16:creationId xmlns:a16="http://schemas.microsoft.com/office/drawing/2014/main" id="{6DEA6FC6-3A02-4E7C-8112-939FB7B7FE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7455AE-1776-48A4-A477-3517EB0F6EC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95188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2DFF-67CF-491D-BF61-4EF7443E5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8FFEDC-3A25-48CB-99FC-C52011AD9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E006AD-2F13-4BD2-832C-235FD9988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945E6-593B-437F-9B73-1A8FB14E2971}"/>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6" name="Footer Placeholder 5">
            <a:extLst>
              <a:ext uri="{FF2B5EF4-FFF2-40B4-BE49-F238E27FC236}">
                <a16:creationId xmlns:a16="http://schemas.microsoft.com/office/drawing/2014/main" id="{7B1F917E-9A1B-496E-A84A-EF43C41D38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B7DEED-6961-4B27-B975-91B3BE8BC39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38229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7818-8020-416A-8101-19268E6A8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7C37D3-3724-4C2F-96BF-0EC3E072B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E8E874-FCC8-482E-9095-77CB448FE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3D289-9A97-48F4-ADC1-BE62B92C7396}"/>
              </a:ext>
            </a:extLst>
          </p:cNvPr>
          <p:cNvSpPr>
            <a:spLocks noGrp="1"/>
          </p:cNvSpPr>
          <p:nvPr>
            <p:ph type="dt" sz="half" idx="10"/>
          </p:nvPr>
        </p:nvSpPr>
        <p:spPr/>
        <p:txBody>
          <a:bodyPr/>
          <a:lstStyle/>
          <a:p>
            <a:fld id="{2D79CFBC-ED06-48D4-A87A-566574179A07}" type="datetimeFigureOut">
              <a:rPr lang="en-GB" smtClean="0"/>
              <a:t>08/08/2023</a:t>
            </a:fld>
            <a:endParaRPr lang="en-GB"/>
          </a:p>
        </p:txBody>
      </p:sp>
      <p:sp>
        <p:nvSpPr>
          <p:cNvPr id="6" name="Footer Placeholder 5">
            <a:extLst>
              <a:ext uri="{FF2B5EF4-FFF2-40B4-BE49-F238E27FC236}">
                <a16:creationId xmlns:a16="http://schemas.microsoft.com/office/drawing/2014/main" id="{84AA0604-5D9A-4550-9CE1-934C1E967B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9BF65-7884-4155-B0CA-408A40E85E7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929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06BD6B-00BD-44A5-8E5D-8A2DD06EF1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123968-56A7-40EF-BF3F-2D1EA6693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E65599-37A2-411C-9BC8-B7E910EB6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9CFBC-ED06-48D4-A87A-566574179A07}" type="datetimeFigureOut">
              <a:rPr lang="en-GB" smtClean="0"/>
              <a:t>08/08/2023</a:t>
            </a:fld>
            <a:endParaRPr lang="en-GB"/>
          </a:p>
        </p:txBody>
      </p:sp>
      <p:sp>
        <p:nvSpPr>
          <p:cNvPr id="5" name="Footer Placeholder 4">
            <a:extLst>
              <a:ext uri="{FF2B5EF4-FFF2-40B4-BE49-F238E27FC236}">
                <a16:creationId xmlns:a16="http://schemas.microsoft.com/office/drawing/2014/main" id="{AF1CA46E-FA61-493E-8F6A-7B22630B8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EBF385-2601-4262-8828-D4CF41580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7A971-5C87-4A16-9BB5-057B36E6C67E}" type="slidenum">
              <a:rPr lang="en-GB" smtClean="0"/>
              <a:t>‹#›</a:t>
            </a:fld>
            <a:endParaRPr lang="en-GB"/>
          </a:p>
        </p:txBody>
      </p:sp>
    </p:spTree>
    <p:extLst>
      <p:ext uri="{BB962C8B-B14F-4D97-AF65-F5344CB8AC3E}">
        <p14:creationId xmlns:p14="http://schemas.microsoft.com/office/powerpoint/2010/main" val="2954181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ertfordshire.gov.uk/media-library/documents/adult-social-services/herts-safeguarding-adults-board/hsab-information-for-professionals/hsab-escalation-policy-june-2023.pdf"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596565-5A81-47BC-826E-49A7921184B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sz="2800" dirty="0"/>
              <a:t>Escalation – 7 Minute Briefing</a:t>
            </a:r>
          </a:p>
        </p:txBody>
      </p:sp>
      <p:sp>
        <p:nvSpPr>
          <p:cNvPr id="2" name="TextBox 1">
            <a:extLst>
              <a:ext uri="{FF2B5EF4-FFF2-40B4-BE49-F238E27FC236}">
                <a16:creationId xmlns:a16="http://schemas.microsoft.com/office/drawing/2014/main" id="{F9FC2819-276F-4D9C-AD03-4854DCE4329C}"/>
              </a:ext>
            </a:extLst>
          </p:cNvPr>
          <p:cNvSpPr txBox="1"/>
          <p:nvPr/>
        </p:nvSpPr>
        <p:spPr>
          <a:xfrm>
            <a:off x="122102" y="42419"/>
            <a:ext cx="9032913" cy="523220"/>
          </a:xfrm>
          <a:prstGeom prst="rect">
            <a:avLst/>
          </a:prstGeom>
          <a:noFill/>
        </p:spPr>
        <p:txBody>
          <a:bodyPr wrap="square" rtlCol="0">
            <a:spAutoFit/>
          </a:bodyPr>
          <a:lstStyle/>
          <a:p>
            <a:r>
              <a:rPr lang="en-GB" sz="2800" b="1" dirty="0"/>
              <a:t>Escalation  </a:t>
            </a:r>
            <a:r>
              <a:rPr lang="en-GB" sz="2000" b="1" dirty="0"/>
              <a:t>          </a:t>
            </a:r>
            <a:r>
              <a:rPr lang="en-GB" b="1" dirty="0">
                <a:solidFill>
                  <a:srgbClr val="FF0000"/>
                </a:solidFill>
              </a:rPr>
              <a:t>7 MINUTE BRIEFING - To be shared at Team Meetings  </a:t>
            </a:r>
            <a:endParaRPr lang="en-GB" b="1" dirty="0"/>
          </a:p>
        </p:txBody>
      </p:sp>
      <p:pic>
        <p:nvPicPr>
          <p:cNvPr id="8" name="Picture 7">
            <a:extLst>
              <a:ext uri="{FF2B5EF4-FFF2-40B4-BE49-F238E27FC236}">
                <a16:creationId xmlns:a16="http://schemas.microsoft.com/office/drawing/2014/main" id="{4E01C4CA-6D3A-4107-90D3-602A8DD9590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2523" y="2289555"/>
            <a:ext cx="3136381" cy="3122442"/>
          </a:xfrm>
          <a:prstGeom prst="rect">
            <a:avLst/>
          </a:prstGeom>
        </p:spPr>
      </p:pic>
      <p:sp>
        <p:nvSpPr>
          <p:cNvPr id="9" name="Rectangle: Rounded Corners 8">
            <a:extLst>
              <a:ext uri="{FF2B5EF4-FFF2-40B4-BE49-F238E27FC236}">
                <a16:creationId xmlns:a16="http://schemas.microsoft.com/office/drawing/2014/main" id="{7F6C8D43-08C7-4661-8389-0B5BF01D59F4}"/>
              </a:ext>
            </a:extLst>
          </p:cNvPr>
          <p:cNvSpPr/>
          <p:nvPr/>
        </p:nvSpPr>
        <p:spPr>
          <a:xfrm>
            <a:off x="690436" y="687636"/>
            <a:ext cx="3948123" cy="1213039"/>
          </a:xfrm>
          <a:prstGeom prst="roundRect">
            <a:avLst/>
          </a:prstGeom>
          <a:solidFill>
            <a:srgbClr val="7DC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DID YOU KNOW </a:t>
            </a:r>
            <a:r>
              <a:rPr lang="en-GB" sz="1400" dirty="0">
                <a:solidFill>
                  <a:schemeClr val="tx1"/>
                </a:solidFill>
              </a:rPr>
              <a:t>the HSAB have developed an </a:t>
            </a:r>
            <a:r>
              <a:rPr lang="en-GB" sz="1400" dirty="0">
                <a:solidFill>
                  <a:schemeClr val="tx1"/>
                </a:solidFill>
                <a:hlinkClick r:id="rId3"/>
              </a:rPr>
              <a:t>Escalation Policy</a:t>
            </a:r>
            <a:endParaRPr lang="en-GB" sz="1400" dirty="0">
              <a:solidFill>
                <a:schemeClr val="tx1"/>
              </a:solidFill>
            </a:endParaRPr>
          </a:p>
          <a:p>
            <a:pPr algn="ctr"/>
            <a:r>
              <a:rPr lang="en-GB" sz="1400" dirty="0">
                <a:solidFill>
                  <a:schemeClr val="tx1"/>
                </a:solidFill>
              </a:rPr>
              <a:t> </a:t>
            </a:r>
            <a:r>
              <a:rPr lang="en-GB" sz="1400" b="1" dirty="0">
                <a:solidFill>
                  <a:schemeClr val="tx1"/>
                </a:solidFill>
              </a:rPr>
              <a:t>Read on to see why</a:t>
            </a:r>
          </a:p>
          <a:p>
            <a:pPr algn="ctr"/>
            <a:r>
              <a:rPr lang="en-GB" sz="800" i="1" dirty="0">
                <a:solidFill>
                  <a:schemeClr val="tx1"/>
                </a:solidFill>
              </a:rPr>
              <a:t>This policy is not designed to replace the statutory complaints processes established within individual partner agencies.</a:t>
            </a:r>
            <a:endParaRPr lang="en-GB" sz="800" b="1" i="1" dirty="0">
              <a:solidFill>
                <a:schemeClr val="tx1"/>
              </a:solidFill>
            </a:endParaRPr>
          </a:p>
          <a:p>
            <a:pPr algn="ctr"/>
            <a:endParaRPr lang="en-GB" sz="1400" b="1" dirty="0">
              <a:solidFill>
                <a:schemeClr val="tx1"/>
              </a:solidFill>
            </a:endParaRPr>
          </a:p>
        </p:txBody>
      </p:sp>
      <p:sp>
        <p:nvSpPr>
          <p:cNvPr id="3" name="Arrow: Right 2">
            <a:extLst>
              <a:ext uri="{FF2B5EF4-FFF2-40B4-BE49-F238E27FC236}">
                <a16:creationId xmlns:a16="http://schemas.microsoft.com/office/drawing/2014/main" id="{AAC7C701-5AAC-4155-AEA3-A51346990420}"/>
              </a:ext>
              <a:ext uri="{C183D7F6-B498-43B3-948B-1728B52AA6E4}">
                <adec:decorative xmlns:adec="http://schemas.microsoft.com/office/drawing/2017/decorative" val="1"/>
              </a:ext>
            </a:extLst>
          </p:cNvPr>
          <p:cNvSpPr/>
          <p:nvPr/>
        </p:nvSpPr>
        <p:spPr>
          <a:xfrm>
            <a:off x="4638559" y="839884"/>
            <a:ext cx="1069084" cy="400110"/>
          </a:xfrm>
          <a:prstGeom prst="rightArrow">
            <a:avLst>
              <a:gd name="adj1" fmla="val 84772"/>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633DA1BE-210B-467E-B942-0CBB2FCE4E68}"/>
              </a:ext>
            </a:extLst>
          </p:cNvPr>
          <p:cNvSpPr/>
          <p:nvPr/>
        </p:nvSpPr>
        <p:spPr>
          <a:xfrm>
            <a:off x="5707643" y="551484"/>
            <a:ext cx="4307595" cy="1251606"/>
          </a:xfrm>
          <a:prstGeom prst="roundRect">
            <a:avLst/>
          </a:prstGeom>
          <a:solidFill>
            <a:srgbClr val="CC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The Policy is intended to support conflict resolution when professional views differ and to promote a culture of partnership working, whereby all agencies working with adults with care and support needs feel confident, able and supported to address concerns </a:t>
            </a:r>
          </a:p>
        </p:txBody>
      </p:sp>
      <p:sp>
        <p:nvSpPr>
          <p:cNvPr id="6" name="Arrow: Down 5" descr="Arrrow">
            <a:extLst>
              <a:ext uri="{FF2B5EF4-FFF2-40B4-BE49-F238E27FC236}">
                <a16:creationId xmlns:a16="http://schemas.microsoft.com/office/drawing/2014/main" id="{B87A1097-3633-4867-97FB-81002400EF9E}"/>
              </a:ext>
            </a:extLst>
          </p:cNvPr>
          <p:cNvSpPr/>
          <p:nvPr/>
        </p:nvSpPr>
        <p:spPr>
          <a:xfrm>
            <a:off x="8716476" y="1806545"/>
            <a:ext cx="438539" cy="21049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665ED91A-DFE0-424F-8079-8B23DFC1DCB3}"/>
              </a:ext>
            </a:extLst>
          </p:cNvPr>
          <p:cNvSpPr/>
          <p:nvPr/>
        </p:nvSpPr>
        <p:spPr>
          <a:xfrm>
            <a:off x="7707597" y="2018335"/>
            <a:ext cx="4307595" cy="1525037"/>
          </a:xfrm>
          <a:prstGeom prst="round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Occasionally situations arise where professional disagreements occur. Disagreements can be healthy and foster creative ways of working with adults at risk. However, disagreements can also impact negatively on positive working relationships and consequently on the ability to safeguard and promote the welfare of adults at risk</a:t>
            </a:r>
            <a:endParaRPr lang="en-GB" sz="1300" dirty="0">
              <a:solidFill>
                <a:schemeClr val="tx1"/>
              </a:solidFill>
            </a:endParaRPr>
          </a:p>
        </p:txBody>
      </p:sp>
      <p:sp>
        <p:nvSpPr>
          <p:cNvPr id="16" name="Arrow: Down 15" descr="Arrrow">
            <a:extLst>
              <a:ext uri="{FF2B5EF4-FFF2-40B4-BE49-F238E27FC236}">
                <a16:creationId xmlns:a16="http://schemas.microsoft.com/office/drawing/2014/main" id="{9FE1188E-F39A-47B4-8DB2-BFC4CBD4D22C}"/>
              </a:ext>
            </a:extLst>
          </p:cNvPr>
          <p:cNvSpPr/>
          <p:nvPr/>
        </p:nvSpPr>
        <p:spPr>
          <a:xfrm>
            <a:off x="8935746" y="3543372"/>
            <a:ext cx="438539" cy="22298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F4FFE88-B403-4BC8-8FC0-7E1E8238A8CD}"/>
              </a:ext>
            </a:extLst>
          </p:cNvPr>
          <p:cNvSpPr/>
          <p:nvPr/>
        </p:nvSpPr>
        <p:spPr>
          <a:xfrm>
            <a:off x="7707597" y="3768955"/>
            <a:ext cx="4425105" cy="1835171"/>
          </a:xfrm>
          <a:prstGeom prst="roundRect">
            <a:avLst/>
          </a:prstGeom>
          <a:solidFill>
            <a:srgbClr val="00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u="sng" dirty="0">
                <a:solidFill>
                  <a:schemeClr val="tx1"/>
                </a:solidFill>
              </a:rPr>
              <a:t>PROCESS </a:t>
            </a:r>
          </a:p>
          <a:p>
            <a:pPr algn="ctr"/>
            <a:r>
              <a:rPr lang="en-GB" sz="1400" dirty="0">
                <a:solidFill>
                  <a:schemeClr val="tx1"/>
                </a:solidFill>
              </a:rPr>
              <a:t>In cases where there is a difference of professional opinion and a professional considers an adult is at immediate risk of harm, </a:t>
            </a:r>
            <a:r>
              <a:rPr lang="en-GB" sz="1400" b="1" dirty="0">
                <a:solidFill>
                  <a:schemeClr val="tx1"/>
                </a:solidFill>
              </a:rPr>
              <a:t>concerns must be escalated to a </a:t>
            </a:r>
            <a:r>
              <a:rPr lang="en-GB" sz="1400" b="1" u="sng" dirty="0">
                <a:solidFill>
                  <a:schemeClr val="tx1"/>
                </a:solidFill>
              </a:rPr>
              <a:t>manager and/or safeguarding lead </a:t>
            </a:r>
            <a:r>
              <a:rPr lang="en-GB" sz="1400" b="1" dirty="0">
                <a:solidFill>
                  <a:schemeClr val="tx1"/>
                </a:solidFill>
              </a:rPr>
              <a:t>within their organisation </a:t>
            </a:r>
            <a:r>
              <a:rPr lang="en-GB" sz="1400" b="1" u="sng" dirty="0">
                <a:solidFill>
                  <a:schemeClr val="tx1"/>
                </a:solidFill>
              </a:rPr>
              <a:t>on the same working day</a:t>
            </a:r>
            <a:r>
              <a:rPr lang="en-GB" sz="1400" b="1" dirty="0">
                <a:solidFill>
                  <a:schemeClr val="tx1"/>
                </a:solidFill>
              </a:rPr>
              <a:t>. </a:t>
            </a:r>
            <a:r>
              <a:rPr lang="en-GB" sz="1400" dirty="0">
                <a:solidFill>
                  <a:schemeClr val="tx1"/>
                </a:solidFill>
              </a:rPr>
              <a:t>This is to ensure that there is a timely response in place which secures the safety and protection of the adult concerned</a:t>
            </a:r>
            <a:endParaRPr lang="en-GB" sz="1400" b="1" kern="1200" dirty="0">
              <a:solidFill>
                <a:schemeClr val="tx1"/>
              </a:solidFill>
              <a:effectLst/>
              <a:ea typeface="Times New Roman" panose="02020603050405020304" pitchFamily="18" charset="0"/>
              <a:cs typeface="Times New Roman" panose="02020603050405020304" pitchFamily="18" charset="0"/>
            </a:endParaRPr>
          </a:p>
          <a:p>
            <a:pPr algn="ctr"/>
            <a:endParaRPr lang="en-GB" sz="1100" b="1" dirty="0">
              <a:solidFill>
                <a:schemeClr val="tx1"/>
              </a:solidFill>
              <a:ea typeface="Times New Roman" panose="02020603050405020304" pitchFamily="18" charset="0"/>
              <a:cs typeface="Times New Roman" panose="02020603050405020304" pitchFamily="18" charset="0"/>
            </a:endParaRPr>
          </a:p>
          <a:p>
            <a:pPr algn="ctr"/>
            <a:endParaRPr lang="en-GB" sz="1100" dirty="0">
              <a:solidFill>
                <a:schemeClr val="tx1"/>
              </a:solidFill>
              <a:effectLst/>
              <a:ea typeface="Times New Roman" panose="02020603050405020304" pitchFamily="18" charset="0"/>
            </a:endParaRPr>
          </a:p>
        </p:txBody>
      </p:sp>
      <p:sp>
        <p:nvSpPr>
          <p:cNvPr id="18" name="Arrow: Bent 17" descr="Arrow">
            <a:extLst>
              <a:ext uri="{FF2B5EF4-FFF2-40B4-BE49-F238E27FC236}">
                <a16:creationId xmlns:a16="http://schemas.microsoft.com/office/drawing/2014/main" id="{0C77FDB6-DD3A-4E7E-B66F-DEBF477F1D72}"/>
              </a:ext>
            </a:extLst>
          </p:cNvPr>
          <p:cNvSpPr/>
          <p:nvPr/>
        </p:nvSpPr>
        <p:spPr>
          <a:xfrm rot="10800000">
            <a:off x="8425418" y="5604125"/>
            <a:ext cx="1720745" cy="822923"/>
          </a:xfrm>
          <a:prstGeom prst="ben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Rectangle: Rounded Corners 12">
            <a:extLst>
              <a:ext uri="{FF2B5EF4-FFF2-40B4-BE49-F238E27FC236}">
                <a16:creationId xmlns:a16="http://schemas.microsoft.com/office/drawing/2014/main" id="{43628F48-607D-4192-8833-E4BCD17E8311}"/>
              </a:ext>
            </a:extLst>
          </p:cNvPr>
          <p:cNvSpPr/>
          <p:nvPr/>
        </p:nvSpPr>
        <p:spPr>
          <a:xfrm>
            <a:off x="3227131" y="5561707"/>
            <a:ext cx="5159594" cy="1251606"/>
          </a:xfrm>
          <a:prstGeom prst="roundRect">
            <a:avLst>
              <a:gd name="adj" fmla="val 6816"/>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When there is a disagreement over a </a:t>
            </a:r>
            <a:r>
              <a:rPr lang="en-GB" sz="1100" b="1" dirty="0">
                <a:solidFill>
                  <a:schemeClr val="tx1"/>
                </a:solidFill>
              </a:rPr>
              <a:t>significant issue</a:t>
            </a:r>
            <a:r>
              <a:rPr lang="en-GB" sz="1100" dirty="0">
                <a:solidFill>
                  <a:schemeClr val="tx1"/>
                </a:solidFill>
              </a:rPr>
              <a:t>, which potentially impacts on the safety and welfare of an adult but the adult is not considered at immediate risk, a more planned approach can be followed; the respective professionals must identify explicitly the issue they are concerned about, the risk to the adult, the nature of the disagreement, to whom it is to be referred and what the professionals wish to achieve</a:t>
            </a:r>
            <a:endParaRPr lang="en-GB" sz="1400" b="1" dirty="0">
              <a:solidFill>
                <a:schemeClr val="tx1"/>
              </a:solidFill>
            </a:endParaRPr>
          </a:p>
        </p:txBody>
      </p:sp>
      <p:sp>
        <p:nvSpPr>
          <p:cNvPr id="19" name="Arrow: Bent 18" descr="Arrow">
            <a:extLst>
              <a:ext uri="{FF2B5EF4-FFF2-40B4-BE49-F238E27FC236}">
                <a16:creationId xmlns:a16="http://schemas.microsoft.com/office/drawing/2014/main" id="{836A9B60-125B-4FCE-ACEE-E19A3265AB2F}"/>
              </a:ext>
            </a:extLst>
          </p:cNvPr>
          <p:cNvSpPr/>
          <p:nvPr/>
        </p:nvSpPr>
        <p:spPr>
          <a:xfrm rot="16200000">
            <a:off x="1877799" y="5172465"/>
            <a:ext cx="913314" cy="1776635"/>
          </a:xfrm>
          <a:prstGeom prst="bentArrow">
            <a:avLst>
              <a:gd name="adj1" fmla="val 25000"/>
              <a:gd name="adj2" fmla="val 25000"/>
              <a:gd name="adj3" fmla="val 25000"/>
              <a:gd name="adj4" fmla="val 4375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4" name="Rectangle: Rounded Corners 13">
            <a:extLst>
              <a:ext uri="{FF2B5EF4-FFF2-40B4-BE49-F238E27FC236}">
                <a16:creationId xmlns:a16="http://schemas.microsoft.com/office/drawing/2014/main" id="{0C860ED2-6C71-406C-A73D-F91B3F781B4A}"/>
              </a:ext>
            </a:extLst>
          </p:cNvPr>
          <p:cNvSpPr/>
          <p:nvPr/>
        </p:nvSpPr>
        <p:spPr>
          <a:xfrm>
            <a:off x="147541" y="4012399"/>
            <a:ext cx="4307595" cy="1555809"/>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 The professionals involved in the dispute must contemporaneously record each intra and inter-agency discussion they have, approve and date the record and place a record on the adult’s file together with any other written communications and information. The agreed outcome of discussions and how any outstanding issues will be pursued must be recorded. A </a:t>
            </a:r>
            <a:r>
              <a:rPr lang="en-GB" sz="1200" b="1" dirty="0">
                <a:solidFill>
                  <a:schemeClr val="tx1"/>
                </a:solidFill>
              </a:rPr>
              <a:t>monitoring form </a:t>
            </a:r>
            <a:r>
              <a:rPr lang="en-GB" sz="1200" b="1" u="sng" dirty="0">
                <a:solidFill>
                  <a:schemeClr val="tx1"/>
                </a:solidFill>
              </a:rPr>
              <a:t>should be completed </a:t>
            </a:r>
            <a:r>
              <a:rPr lang="en-GB" sz="1200" dirty="0">
                <a:solidFill>
                  <a:schemeClr val="tx1"/>
                </a:solidFill>
              </a:rPr>
              <a:t>by the agency raising the escalation for all Escalations</a:t>
            </a:r>
            <a:endParaRPr lang="en-GB" sz="1200" b="1" dirty="0">
              <a:solidFill>
                <a:schemeClr val="tx1"/>
              </a:solidFill>
            </a:endParaRPr>
          </a:p>
        </p:txBody>
      </p:sp>
      <p:sp>
        <p:nvSpPr>
          <p:cNvPr id="20" name="Arrow: Down 19" descr="Arrrow">
            <a:extLst>
              <a:ext uri="{FF2B5EF4-FFF2-40B4-BE49-F238E27FC236}">
                <a16:creationId xmlns:a16="http://schemas.microsoft.com/office/drawing/2014/main" id="{5E44B887-F9F7-480B-B711-8E491772E135}"/>
              </a:ext>
            </a:extLst>
          </p:cNvPr>
          <p:cNvSpPr/>
          <p:nvPr/>
        </p:nvSpPr>
        <p:spPr>
          <a:xfrm rot="10800000">
            <a:off x="2006193" y="3798647"/>
            <a:ext cx="438539" cy="21377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A562E41C-5EFA-46B7-9406-BDC1EC69BF4E}"/>
              </a:ext>
            </a:extLst>
          </p:cNvPr>
          <p:cNvSpPr/>
          <p:nvPr/>
        </p:nvSpPr>
        <p:spPr>
          <a:xfrm>
            <a:off x="147541" y="2289555"/>
            <a:ext cx="4209483" cy="1501604"/>
          </a:xfrm>
          <a:prstGeom prst="round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There are </a:t>
            </a:r>
            <a:r>
              <a:rPr lang="en-GB" sz="1400" b="1" u="sng" dirty="0">
                <a:solidFill>
                  <a:schemeClr val="tx1"/>
                </a:solidFill>
              </a:rPr>
              <a:t>three</a:t>
            </a:r>
            <a:r>
              <a:rPr lang="en-GB" sz="1400" u="sng" dirty="0">
                <a:solidFill>
                  <a:schemeClr val="tx1"/>
                </a:solidFill>
              </a:rPr>
              <a:t> </a:t>
            </a:r>
            <a:r>
              <a:rPr lang="en-GB" sz="1400" b="1" u="sng" dirty="0">
                <a:solidFill>
                  <a:schemeClr val="tx1"/>
                </a:solidFill>
              </a:rPr>
              <a:t>Stages </a:t>
            </a:r>
            <a:r>
              <a:rPr lang="en-GB" sz="1400" b="1" dirty="0">
                <a:solidFill>
                  <a:schemeClr val="tx1"/>
                </a:solidFill>
              </a:rPr>
              <a:t>to be followed if an adult is not at risk of imminent harm</a:t>
            </a:r>
            <a:endParaRPr lang="en-GB" sz="1400" dirty="0">
              <a:solidFill>
                <a:schemeClr val="tx1"/>
              </a:solidFill>
            </a:endParaRPr>
          </a:p>
          <a:p>
            <a:pPr algn="ctr"/>
            <a:endParaRPr lang="en-GB" sz="1400" dirty="0">
              <a:solidFill>
                <a:schemeClr val="tx1"/>
              </a:solidFill>
            </a:endParaRPr>
          </a:p>
          <a:p>
            <a:pPr algn="ctr"/>
            <a:r>
              <a:rPr lang="en-GB" sz="1400" b="1" dirty="0">
                <a:solidFill>
                  <a:schemeClr val="tx1"/>
                </a:solidFill>
              </a:rPr>
              <a:t>Please read the </a:t>
            </a:r>
            <a:r>
              <a:rPr lang="en-GB" sz="1400" dirty="0">
                <a:solidFill>
                  <a:schemeClr val="tx1"/>
                </a:solidFill>
                <a:hlinkClick r:id="rId3"/>
              </a:rPr>
              <a:t>HSAB Escalation Policy</a:t>
            </a:r>
            <a:r>
              <a:rPr lang="en-GB" sz="1400" dirty="0">
                <a:solidFill>
                  <a:schemeClr val="tx1"/>
                </a:solidFill>
              </a:rPr>
              <a:t> </a:t>
            </a:r>
            <a:r>
              <a:rPr lang="en-GB" sz="1400" b="1" dirty="0">
                <a:solidFill>
                  <a:schemeClr val="tx1"/>
                </a:solidFill>
              </a:rPr>
              <a:t>to find out more</a:t>
            </a:r>
          </a:p>
        </p:txBody>
      </p:sp>
      <p:sp>
        <p:nvSpPr>
          <p:cNvPr id="21" name="Arrow: Down 20" descr="Arrrow">
            <a:extLst>
              <a:ext uri="{FF2B5EF4-FFF2-40B4-BE49-F238E27FC236}">
                <a16:creationId xmlns:a16="http://schemas.microsoft.com/office/drawing/2014/main" id="{A1C1ED77-E8BC-4D45-B495-4ADCBC1E79CA}"/>
              </a:ext>
            </a:extLst>
          </p:cNvPr>
          <p:cNvSpPr/>
          <p:nvPr/>
        </p:nvSpPr>
        <p:spPr>
          <a:xfrm rot="10800000">
            <a:off x="1917322" y="1919082"/>
            <a:ext cx="669919" cy="37047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HSAB_logo">
            <a:extLst>
              <a:ext uri="{FF2B5EF4-FFF2-40B4-BE49-F238E27FC236}">
                <a16:creationId xmlns:a16="http://schemas.microsoft.com/office/drawing/2014/main" id="{A37B4205-0AEE-3EEE-1CA7-3D177AD6D03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8073" y="190434"/>
            <a:ext cx="1881824" cy="758800"/>
          </a:xfrm>
          <a:prstGeom prst="rect">
            <a:avLst/>
          </a:prstGeom>
          <a:noFill/>
        </p:spPr>
      </p:pic>
    </p:spTree>
    <p:extLst>
      <p:ext uri="{BB962C8B-B14F-4D97-AF65-F5344CB8AC3E}">
        <p14:creationId xmlns:p14="http://schemas.microsoft.com/office/powerpoint/2010/main" val="3378778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1802</TotalTime>
  <Words>383</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Escalation – 7 Minute Briefing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Bruising Policy – 7 Minute Briefing</dc:title>
  <dc:creator>Elizabeth Peters</dc:creator>
  <cp:lastModifiedBy>Kelly Benton</cp:lastModifiedBy>
  <cp:revision>43</cp:revision>
  <dcterms:created xsi:type="dcterms:W3CDTF">2020-10-20T14:47:41Z</dcterms:created>
  <dcterms:modified xsi:type="dcterms:W3CDTF">2023-08-08T08:46:46Z</dcterms:modified>
</cp:coreProperties>
</file>