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7" r:id="rId5"/>
    <p:sldId id="263" r:id="rId6"/>
    <p:sldId id="268" r:id="rId7"/>
    <p:sldId id="259" r:id="rId8"/>
    <p:sldId id="269" r:id="rId9"/>
    <p:sldId id="265" r:id="rId10"/>
    <p:sldId id="266" r:id="rId11"/>
    <p:sldId id="267" r:id="rId12"/>
    <p:sldId id="270" r:id="rId13"/>
    <p:sldId id="271" r:id="rId14"/>
    <p:sldId id="272" r:id="rId15"/>
    <p:sldId id="27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293499-68DF-4605-A44E-2563C6CC609C}" v="206" dt="2024-10-01T15:13:30.5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3979" autoAdjust="0"/>
  </p:normalViewPr>
  <p:slideViewPr>
    <p:cSldViewPr snapToGrid="0">
      <p:cViewPr varScale="1">
        <p:scale>
          <a:sx n="69" d="100"/>
          <a:sy n="69" d="100"/>
        </p:scale>
        <p:origin x="11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a Geere" userId="S::tara.geere@havering.gov.uk::8301fa4f-3684-494e-a129-2aaa2a4f5338" providerId="AD" clId="Web-{CA293499-68DF-4605-A44E-2563C6CC609C}"/>
    <pc:docChg chg="modSld">
      <pc:chgData name="Tara Geere" userId="S::tara.geere@havering.gov.uk::8301fa4f-3684-494e-a129-2aaa2a4f5338" providerId="AD" clId="Web-{CA293499-68DF-4605-A44E-2563C6CC609C}" dt="2024-10-01T15:13:30.598" v="125" actId="20577"/>
      <pc:docMkLst>
        <pc:docMk/>
      </pc:docMkLst>
      <pc:sldChg chg="modSp">
        <pc:chgData name="Tara Geere" userId="S::tara.geere@havering.gov.uk::8301fa4f-3684-494e-a129-2aaa2a4f5338" providerId="AD" clId="Web-{CA293499-68DF-4605-A44E-2563C6CC609C}" dt="2024-10-01T15:10:50.574" v="105" actId="20577"/>
        <pc:sldMkLst>
          <pc:docMk/>
          <pc:sldMk cId="2841883242" sldId="257"/>
        </pc:sldMkLst>
        <pc:spChg chg="mod">
          <ac:chgData name="Tara Geere" userId="S::tara.geere@havering.gov.uk::8301fa4f-3684-494e-a129-2aaa2a4f5338" providerId="AD" clId="Web-{CA293499-68DF-4605-A44E-2563C6CC609C}" dt="2024-10-01T15:10:50.574" v="105" actId="20577"/>
          <ac:spMkLst>
            <pc:docMk/>
            <pc:sldMk cId="2841883242" sldId="257"/>
            <ac:spMk id="3" creationId="{00000000-0000-0000-0000-000000000000}"/>
          </ac:spMkLst>
        </pc:spChg>
      </pc:sldChg>
      <pc:sldChg chg="modSp">
        <pc:chgData name="Tara Geere" userId="S::tara.geere@havering.gov.uk::8301fa4f-3684-494e-a129-2aaa2a4f5338" providerId="AD" clId="Web-{CA293499-68DF-4605-A44E-2563C6CC609C}" dt="2024-10-01T15:07:03.396" v="95" actId="20577"/>
        <pc:sldMkLst>
          <pc:docMk/>
          <pc:sldMk cId="338186217" sldId="259"/>
        </pc:sldMkLst>
        <pc:spChg chg="mod">
          <ac:chgData name="Tara Geere" userId="S::tara.geere@havering.gov.uk::8301fa4f-3684-494e-a129-2aaa2a4f5338" providerId="AD" clId="Web-{CA293499-68DF-4605-A44E-2563C6CC609C}" dt="2024-10-01T15:07:03.396" v="95" actId="20577"/>
          <ac:spMkLst>
            <pc:docMk/>
            <pc:sldMk cId="338186217" sldId="259"/>
            <ac:spMk id="5" creationId="{00000000-0000-0000-0000-000000000000}"/>
          </ac:spMkLst>
        </pc:spChg>
      </pc:sldChg>
      <pc:sldChg chg="addSp modSp">
        <pc:chgData name="Tara Geere" userId="S::tara.geere@havering.gov.uk::8301fa4f-3684-494e-a129-2aaa2a4f5338" providerId="AD" clId="Web-{CA293499-68DF-4605-A44E-2563C6CC609C}" dt="2024-10-01T15:00:09.916" v="35"/>
        <pc:sldMkLst>
          <pc:docMk/>
          <pc:sldMk cId="137233006" sldId="263"/>
        </pc:sldMkLst>
        <pc:spChg chg="add mod">
          <ac:chgData name="Tara Geere" userId="S::tara.geere@havering.gov.uk::8301fa4f-3684-494e-a129-2aaa2a4f5338" providerId="AD" clId="Web-{CA293499-68DF-4605-A44E-2563C6CC609C}" dt="2024-10-01T14:59:25.837" v="25" actId="14100"/>
          <ac:spMkLst>
            <pc:docMk/>
            <pc:sldMk cId="137233006" sldId="263"/>
            <ac:spMk id="3" creationId="{81C98613-090C-58F0-C156-5FAEB27B572A}"/>
          </ac:spMkLst>
        </pc:spChg>
        <pc:graphicFrameChg chg="mod modGraphic">
          <ac:chgData name="Tara Geere" userId="S::tara.geere@havering.gov.uk::8301fa4f-3684-494e-a129-2aaa2a4f5338" providerId="AD" clId="Web-{CA293499-68DF-4605-A44E-2563C6CC609C}" dt="2024-10-01T15:00:09.916" v="35"/>
          <ac:graphicFrameMkLst>
            <pc:docMk/>
            <pc:sldMk cId="137233006" sldId="263"/>
            <ac:graphicFrameMk id="7" creationId="{00000000-0000-0000-0000-000000000000}"/>
          </ac:graphicFrameMkLst>
        </pc:graphicFrameChg>
      </pc:sldChg>
      <pc:sldChg chg="modSp">
        <pc:chgData name="Tara Geere" userId="S::tara.geere@havering.gov.uk::8301fa4f-3684-494e-a129-2aaa2a4f5338" providerId="AD" clId="Web-{CA293499-68DF-4605-A44E-2563C6CC609C}" dt="2024-10-01T15:10:37.495" v="100" actId="20577"/>
        <pc:sldMkLst>
          <pc:docMk/>
          <pc:sldMk cId="2755857364" sldId="265"/>
        </pc:sldMkLst>
        <pc:spChg chg="mod">
          <ac:chgData name="Tara Geere" userId="S::tara.geere@havering.gov.uk::8301fa4f-3684-494e-a129-2aaa2a4f5338" providerId="AD" clId="Web-{CA293499-68DF-4605-A44E-2563C6CC609C}" dt="2024-10-01T15:10:37.495" v="100" actId="20577"/>
          <ac:spMkLst>
            <pc:docMk/>
            <pc:sldMk cId="2755857364" sldId="265"/>
            <ac:spMk id="5" creationId="{00000000-0000-0000-0000-000000000000}"/>
          </ac:spMkLst>
        </pc:spChg>
        <pc:picChg chg="mod">
          <ac:chgData name="Tara Geere" userId="S::tara.geere@havering.gov.uk::8301fa4f-3684-494e-a129-2aaa2a4f5338" providerId="AD" clId="Web-{CA293499-68DF-4605-A44E-2563C6CC609C}" dt="2024-10-01T15:07:16.443" v="96" actId="14100"/>
          <ac:picMkLst>
            <pc:docMk/>
            <pc:sldMk cId="2755857364" sldId="265"/>
            <ac:picMk id="6" creationId="{00000000-0000-0000-0000-000000000000}"/>
          </ac:picMkLst>
        </pc:picChg>
      </pc:sldChg>
      <pc:sldChg chg="modSp">
        <pc:chgData name="Tara Geere" userId="S::tara.geere@havering.gov.uk::8301fa4f-3684-494e-a129-2aaa2a4f5338" providerId="AD" clId="Web-{CA293499-68DF-4605-A44E-2563C6CC609C}" dt="2024-10-01T15:11:34.794" v="113" actId="20577"/>
        <pc:sldMkLst>
          <pc:docMk/>
          <pc:sldMk cId="2690505423" sldId="266"/>
        </pc:sldMkLst>
        <pc:spChg chg="mod">
          <ac:chgData name="Tara Geere" userId="S::tara.geere@havering.gov.uk::8301fa4f-3684-494e-a129-2aaa2a4f5338" providerId="AD" clId="Web-{CA293499-68DF-4605-A44E-2563C6CC609C}" dt="2024-10-01T15:11:34.794" v="113" actId="20577"/>
          <ac:spMkLst>
            <pc:docMk/>
            <pc:sldMk cId="2690505423" sldId="266"/>
            <ac:spMk id="5" creationId="{00000000-0000-0000-0000-000000000000}"/>
          </ac:spMkLst>
        </pc:spChg>
      </pc:sldChg>
      <pc:sldChg chg="modSp">
        <pc:chgData name="Tara Geere" userId="S::tara.geere@havering.gov.uk::8301fa4f-3684-494e-a129-2aaa2a4f5338" providerId="AD" clId="Web-{CA293499-68DF-4605-A44E-2563C6CC609C}" dt="2024-10-01T15:11:44.700" v="116" actId="14100"/>
        <pc:sldMkLst>
          <pc:docMk/>
          <pc:sldMk cId="341169002" sldId="267"/>
        </pc:sldMkLst>
        <pc:spChg chg="mod">
          <ac:chgData name="Tara Geere" userId="S::tara.geere@havering.gov.uk::8301fa4f-3684-494e-a129-2aaa2a4f5338" providerId="AD" clId="Web-{CA293499-68DF-4605-A44E-2563C6CC609C}" dt="2024-10-01T15:11:44.700" v="116" actId="14100"/>
          <ac:spMkLst>
            <pc:docMk/>
            <pc:sldMk cId="341169002" sldId="267"/>
            <ac:spMk id="5" creationId="{00000000-0000-0000-0000-000000000000}"/>
          </ac:spMkLst>
        </pc:spChg>
      </pc:sldChg>
      <pc:sldChg chg="modSp">
        <pc:chgData name="Tara Geere" userId="S::tara.geere@havering.gov.uk::8301fa4f-3684-494e-a129-2aaa2a4f5338" providerId="AD" clId="Web-{CA293499-68DF-4605-A44E-2563C6CC609C}" dt="2024-10-01T15:10:46.199" v="104"/>
        <pc:sldMkLst>
          <pc:docMk/>
          <pc:sldMk cId="145958048" sldId="268"/>
        </pc:sldMkLst>
        <pc:graphicFrameChg chg="mod modGraphic">
          <ac:chgData name="Tara Geere" userId="S::tara.geere@havering.gov.uk::8301fa4f-3684-494e-a129-2aaa2a4f5338" providerId="AD" clId="Web-{CA293499-68DF-4605-A44E-2563C6CC609C}" dt="2024-10-01T15:10:46.199" v="104"/>
          <ac:graphicFrameMkLst>
            <pc:docMk/>
            <pc:sldMk cId="145958048" sldId="268"/>
            <ac:graphicFrameMk id="9" creationId="{00000000-0000-0000-0000-000000000000}"/>
          </ac:graphicFrameMkLst>
        </pc:graphicFrameChg>
      </pc:sldChg>
      <pc:sldChg chg="modSp">
        <pc:chgData name="Tara Geere" userId="S::tara.geere@havering.gov.uk::8301fa4f-3684-494e-a129-2aaa2a4f5338" providerId="AD" clId="Web-{CA293499-68DF-4605-A44E-2563C6CC609C}" dt="2024-10-01T15:10:40.402" v="102" actId="20577"/>
        <pc:sldMkLst>
          <pc:docMk/>
          <pc:sldMk cId="2691864728" sldId="269"/>
        </pc:sldMkLst>
        <pc:spChg chg="mod">
          <ac:chgData name="Tara Geere" userId="S::tara.geere@havering.gov.uk::8301fa4f-3684-494e-a129-2aaa2a4f5338" providerId="AD" clId="Web-{CA293499-68DF-4605-A44E-2563C6CC609C}" dt="2024-10-01T15:10:40.402" v="102" actId="20577"/>
          <ac:spMkLst>
            <pc:docMk/>
            <pc:sldMk cId="2691864728" sldId="269"/>
            <ac:spMk id="5" creationId="{00000000-0000-0000-0000-000000000000}"/>
          </ac:spMkLst>
        </pc:spChg>
      </pc:sldChg>
      <pc:sldChg chg="modSp">
        <pc:chgData name="Tara Geere" userId="S::tara.geere@havering.gov.uk::8301fa4f-3684-494e-a129-2aaa2a4f5338" providerId="AD" clId="Web-{CA293499-68DF-4605-A44E-2563C6CC609C}" dt="2024-10-01T15:12:16.873" v="120" actId="20577"/>
        <pc:sldMkLst>
          <pc:docMk/>
          <pc:sldMk cId="2849793969" sldId="270"/>
        </pc:sldMkLst>
        <pc:spChg chg="mod">
          <ac:chgData name="Tara Geere" userId="S::tara.geere@havering.gov.uk::8301fa4f-3684-494e-a129-2aaa2a4f5338" providerId="AD" clId="Web-{CA293499-68DF-4605-A44E-2563C6CC609C}" dt="2024-10-01T15:12:16.873" v="120" actId="20577"/>
          <ac:spMkLst>
            <pc:docMk/>
            <pc:sldMk cId="2849793969" sldId="270"/>
            <ac:spMk id="5" creationId="{00000000-0000-0000-0000-000000000000}"/>
          </ac:spMkLst>
        </pc:spChg>
      </pc:sldChg>
      <pc:sldChg chg="modSp">
        <pc:chgData name="Tara Geere" userId="S::tara.geere@havering.gov.uk::8301fa4f-3684-494e-a129-2aaa2a4f5338" providerId="AD" clId="Web-{CA293499-68DF-4605-A44E-2563C6CC609C}" dt="2024-10-01T15:12:30.408" v="123" actId="20577"/>
        <pc:sldMkLst>
          <pc:docMk/>
          <pc:sldMk cId="945829532" sldId="271"/>
        </pc:sldMkLst>
        <pc:spChg chg="mod">
          <ac:chgData name="Tara Geere" userId="S::tara.geere@havering.gov.uk::8301fa4f-3684-494e-a129-2aaa2a4f5338" providerId="AD" clId="Web-{CA293499-68DF-4605-A44E-2563C6CC609C}" dt="2024-10-01T15:12:30.408" v="123" actId="20577"/>
          <ac:spMkLst>
            <pc:docMk/>
            <pc:sldMk cId="945829532" sldId="271"/>
            <ac:spMk id="5" creationId="{00000000-0000-0000-0000-000000000000}"/>
          </ac:spMkLst>
        </pc:spChg>
      </pc:sldChg>
      <pc:sldChg chg="modSp">
        <pc:chgData name="Tara Geere" userId="S::tara.geere@havering.gov.uk::8301fa4f-3684-494e-a129-2aaa2a4f5338" providerId="AD" clId="Web-{CA293499-68DF-4605-A44E-2563C6CC609C}" dt="2024-10-01T15:13:30.598" v="125" actId="20577"/>
        <pc:sldMkLst>
          <pc:docMk/>
          <pc:sldMk cId="1998006392" sldId="273"/>
        </pc:sldMkLst>
        <pc:spChg chg="mod">
          <ac:chgData name="Tara Geere" userId="S::tara.geere@havering.gov.uk::8301fa4f-3684-494e-a129-2aaa2a4f5338" providerId="AD" clId="Web-{CA293499-68DF-4605-A44E-2563C6CC609C}" dt="2024-10-01T15:13:30.598" v="125" actId="20577"/>
          <ac:spMkLst>
            <pc:docMk/>
            <pc:sldMk cId="1998006392" sldId="273"/>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83E1A-AAE5-4805-9A73-8C38CC483A3C}" type="datetimeFigureOut">
              <a:rPr lang="en-GB" smtClean="0"/>
              <a:t>01/10/2024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3DF60-4314-450B-8F4D-E55F27505964}" type="slidenum">
              <a:rPr lang="en-GB" smtClean="0"/>
              <a:t>‹#›</a:t>
            </a:fld>
            <a:endParaRPr lang="en-GB"/>
          </a:p>
        </p:txBody>
      </p:sp>
    </p:spTree>
    <p:extLst>
      <p:ext uri="{BB962C8B-B14F-4D97-AF65-F5344CB8AC3E}">
        <p14:creationId xmlns:p14="http://schemas.microsoft.com/office/powerpoint/2010/main" val="1840641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1</a:t>
            </a:fld>
            <a:endParaRPr lang="en-GB" altLang="en-US" dirty="0"/>
          </a:p>
        </p:txBody>
      </p:sp>
    </p:spTree>
    <p:extLst>
      <p:ext uri="{BB962C8B-B14F-4D97-AF65-F5344CB8AC3E}">
        <p14:creationId xmlns:p14="http://schemas.microsoft.com/office/powerpoint/2010/main" val="3641579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10</a:t>
            </a:fld>
            <a:endParaRPr lang="en-GB" altLang="en-US" dirty="0"/>
          </a:p>
        </p:txBody>
      </p:sp>
    </p:spTree>
    <p:extLst>
      <p:ext uri="{BB962C8B-B14F-4D97-AF65-F5344CB8AC3E}">
        <p14:creationId xmlns:p14="http://schemas.microsoft.com/office/powerpoint/2010/main" val="2461148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11</a:t>
            </a:fld>
            <a:endParaRPr lang="en-GB" altLang="en-US" dirty="0"/>
          </a:p>
        </p:txBody>
      </p:sp>
    </p:spTree>
    <p:extLst>
      <p:ext uri="{BB962C8B-B14F-4D97-AF65-F5344CB8AC3E}">
        <p14:creationId xmlns:p14="http://schemas.microsoft.com/office/powerpoint/2010/main" val="1610385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12</a:t>
            </a:fld>
            <a:endParaRPr lang="en-GB" altLang="en-US" dirty="0"/>
          </a:p>
        </p:txBody>
      </p:sp>
    </p:spTree>
    <p:extLst>
      <p:ext uri="{BB962C8B-B14F-4D97-AF65-F5344CB8AC3E}">
        <p14:creationId xmlns:p14="http://schemas.microsoft.com/office/powerpoint/2010/main" val="128204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2</a:t>
            </a:fld>
            <a:endParaRPr lang="en-GB" altLang="en-US" dirty="0"/>
          </a:p>
        </p:txBody>
      </p:sp>
    </p:spTree>
    <p:extLst>
      <p:ext uri="{BB962C8B-B14F-4D97-AF65-F5344CB8AC3E}">
        <p14:creationId xmlns:p14="http://schemas.microsoft.com/office/powerpoint/2010/main" val="983542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3</a:t>
            </a:fld>
            <a:endParaRPr lang="en-GB" altLang="en-US" dirty="0"/>
          </a:p>
        </p:txBody>
      </p:sp>
    </p:spTree>
    <p:extLst>
      <p:ext uri="{BB962C8B-B14F-4D97-AF65-F5344CB8AC3E}">
        <p14:creationId xmlns:p14="http://schemas.microsoft.com/office/powerpoint/2010/main" val="3103898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4</a:t>
            </a:fld>
            <a:endParaRPr lang="en-GB" altLang="en-US" dirty="0"/>
          </a:p>
        </p:txBody>
      </p:sp>
    </p:spTree>
    <p:extLst>
      <p:ext uri="{BB962C8B-B14F-4D97-AF65-F5344CB8AC3E}">
        <p14:creationId xmlns:p14="http://schemas.microsoft.com/office/powerpoint/2010/main" val="2598512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5</a:t>
            </a:fld>
            <a:endParaRPr lang="en-GB" altLang="en-US" dirty="0"/>
          </a:p>
        </p:txBody>
      </p:sp>
    </p:spTree>
    <p:extLst>
      <p:ext uri="{BB962C8B-B14F-4D97-AF65-F5344CB8AC3E}">
        <p14:creationId xmlns:p14="http://schemas.microsoft.com/office/powerpoint/2010/main" val="643926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6</a:t>
            </a:fld>
            <a:endParaRPr lang="en-GB" altLang="en-US" dirty="0"/>
          </a:p>
        </p:txBody>
      </p:sp>
    </p:spTree>
    <p:extLst>
      <p:ext uri="{BB962C8B-B14F-4D97-AF65-F5344CB8AC3E}">
        <p14:creationId xmlns:p14="http://schemas.microsoft.com/office/powerpoint/2010/main" val="646627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7</a:t>
            </a:fld>
            <a:endParaRPr lang="en-GB" altLang="en-US" dirty="0"/>
          </a:p>
        </p:txBody>
      </p:sp>
    </p:spTree>
    <p:extLst>
      <p:ext uri="{BB962C8B-B14F-4D97-AF65-F5344CB8AC3E}">
        <p14:creationId xmlns:p14="http://schemas.microsoft.com/office/powerpoint/2010/main" val="670512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8</a:t>
            </a:fld>
            <a:endParaRPr lang="en-GB" altLang="en-US" dirty="0"/>
          </a:p>
        </p:txBody>
      </p:sp>
    </p:spTree>
    <p:extLst>
      <p:ext uri="{BB962C8B-B14F-4D97-AF65-F5344CB8AC3E}">
        <p14:creationId xmlns:p14="http://schemas.microsoft.com/office/powerpoint/2010/main" val="2541269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CFBC98-59D4-4A3D-B6C1-01B1BABD4833}" type="slidenum">
              <a:rPr lang="en-GB" altLang="en-US" smtClean="0"/>
              <a:pPr>
                <a:spcBef>
                  <a:spcPct val="0"/>
                </a:spcBef>
              </a:pPr>
              <a:t>9</a:t>
            </a:fld>
            <a:endParaRPr lang="en-GB" altLang="en-US" dirty="0"/>
          </a:p>
        </p:txBody>
      </p:sp>
    </p:spTree>
    <p:extLst>
      <p:ext uri="{BB962C8B-B14F-4D97-AF65-F5344CB8AC3E}">
        <p14:creationId xmlns:p14="http://schemas.microsoft.com/office/powerpoint/2010/main" val="2811514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57D53E-09FC-4E06-882C-7BFD4968D89B}"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3046446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57D53E-09FC-4E06-882C-7BFD4968D89B}"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906507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57D53E-09FC-4E06-882C-7BFD4968D89B}"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1143751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57D53E-09FC-4E06-882C-7BFD4968D89B}"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213672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57D53E-09FC-4E06-882C-7BFD4968D89B}"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2209795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57D53E-09FC-4E06-882C-7BFD4968D89B}"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129445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57D53E-09FC-4E06-882C-7BFD4968D89B}" type="datetimeFigureOut">
              <a:rPr lang="en-GB" smtClean="0"/>
              <a:t>01/10/2024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378609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57D53E-09FC-4E06-882C-7BFD4968D89B}" type="datetimeFigureOut">
              <a:rPr lang="en-GB" smtClean="0"/>
              <a:t>01/10/2024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91180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57D53E-09FC-4E06-882C-7BFD4968D89B}" type="datetimeFigureOut">
              <a:rPr lang="en-GB" smtClean="0"/>
              <a:t>01/10/2024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377302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57D53E-09FC-4E06-882C-7BFD4968D89B}"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943069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57D53E-09FC-4E06-882C-7BFD4968D89B}"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50CD82-5BE3-4A91-AF43-6ED738E39ABA}" type="slidenum">
              <a:rPr lang="en-GB" smtClean="0"/>
              <a:t>‹#›</a:t>
            </a:fld>
            <a:endParaRPr lang="en-GB"/>
          </a:p>
        </p:txBody>
      </p:sp>
    </p:spTree>
    <p:extLst>
      <p:ext uri="{BB962C8B-B14F-4D97-AF65-F5344CB8AC3E}">
        <p14:creationId xmlns:p14="http://schemas.microsoft.com/office/powerpoint/2010/main" val="32249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7D53E-09FC-4E06-882C-7BFD4968D89B}" type="datetimeFigureOut">
              <a:rPr lang="en-GB" smtClean="0"/>
              <a:t>01/10/2024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0CD82-5BE3-4A91-AF43-6ED738E39ABA}" type="slidenum">
              <a:rPr lang="en-GB" smtClean="0"/>
              <a:t>‹#›</a:t>
            </a:fld>
            <a:endParaRPr lang="en-GB"/>
          </a:p>
        </p:txBody>
      </p:sp>
    </p:spTree>
    <p:extLst>
      <p:ext uri="{BB962C8B-B14F-4D97-AF65-F5344CB8AC3E}">
        <p14:creationId xmlns:p14="http://schemas.microsoft.com/office/powerpoint/2010/main" val="2670097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716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
          <p:cNvGrpSpPr/>
          <p:nvPr/>
        </p:nvGrpSpPr>
        <p:grpSpPr>
          <a:xfrm>
            <a:off x="158750" y="6051428"/>
            <a:ext cx="6004879" cy="682869"/>
            <a:chOff x="158750" y="6051428"/>
            <a:chExt cx="6004879" cy="682869"/>
          </a:xfrm>
        </p:grpSpPr>
        <p:pic>
          <p:nvPicPr>
            <p:cNvPr id="10"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3" name="TextBox 2"/>
          <p:cNvSpPr txBox="1"/>
          <p:nvPr/>
        </p:nvSpPr>
        <p:spPr>
          <a:xfrm>
            <a:off x="1034473" y="1154546"/>
            <a:ext cx="7204363" cy="4016484"/>
          </a:xfrm>
          <a:prstGeom prst="rect">
            <a:avLst/>
          </a:prstGeom>
          <a:noFill/>
        </p:spPr>
        <p:txBody>
          <a:bodyPr wrap="square" lIns="91440" tIns="45720" rIns="91440" bIns="45720" rtlCol="0" anchor="t">
            <a:spAutoFit/>
          </a:bodyPr>
          <a:lstStyle/>
          <a:p>
            <a:pPr algn="ctr"/>
            <a:endParaRPr lang="en-GB" sz="2800" b="1" dirty="0">
              <a:solidFill>
                <a:srgbClr val="0066FF"/>
              </a:solidFill>
              <a:latin typeface="Arial Narrow" panose="020B0606020202030204" pitchFamily="34" charset="0"/>
            </a:endParaRPr>
          </a:p>
          <a:p>
            <a:pPr algn="ctr"/>
            <a:endParaRPr lang="en-GB" sz="2800" b="1" dirty="0">
              <a:solidFill>
                <a:srgbClr val="0066FF"/>
              </a:solidFill>
              <a:latin typeface="Arial Narrow" panose="020B0606020202030204" pitchFamily="34" charset="0"/>
            </a:endParaRPr>
          </a:p>
          <a:p>
            <a:pPr algn="ctr"/>
            <a:r>
              <a:rPr lang="en-GB" sz="2800" b="1" dirty="0">
                <a:solidFill>
                  <a:srgbClr val="0066FF"/>
                </a:solidFill>
                <a:latin typeface="Arial Narrow" panose="020B0606020202030204" pitchFamily="34" charset="0"/>
              </a:rPr>
              <a:t>MASTERCLASS 1 - ASSESSMENTS</a:t>
            </a:r>
          </a:p>
          <a:p>
            <a:pPr algn="ctr"/>
            <a:endParaRPr lang="en-GB" sz="4000" b="1" dirty="0">
              <a:solidFill>
                <a:srgbClr val="0066FF"/>
              </a:solidFill>
              <a:latin typeface="Arial Narrow" panose="020B0606020202030204" pitchFamily="34" charset="0"/>
            </a:endParaRPr>
          </a:p>
          <a:p>
            <a:pPr algn="ctr"/>
            <a:r>
              <a:rPr lang="en-GB" sz="4800" b="1" dirty="0">
                <a:solidFill>
                  <a:srgbClr val="0066FF"/>
                </a:solidFill>
                <a:latin typeface="Arial Narrow" panose="020B0606020202030204" pitchFamily="34" charset="0"/>
              </a:rPr>
              <a:t>A “GOOD” ASSESSMENT</a:t>
            </a:r>
          </a:p>
          <a:p>
            <a:pPr algn="ctr"/>
            <a:endParaRPr lang="en-GB" sz="2400" b="1" dirty="0">
              <a:solidFill>
                <a:srgbClr val="0066FF"/>
              </a:solidFill>
              <a:latin typeface="Arial Narrow" panose="020B0606020202030204" pitchFamily="34" charset="0"/>
            </a:endParaRPr>
          </a:p>
          <a:p>
            <a:pPr algn="ctr"/>
            <a:r>
              <a:rPr lang="en-GB" sz="2400" b="1" dirty="0">
                <a:solidFill>
                  <a:srgbClr val="0066FF"/>
                </a:solidFill>
                <a:latin typeface="Arial Narrow" panose="020B0606020202030204" pitchFamily="34" charset="0"/>
              </a:rPr>
              <a:t>Presented by Lynne Adams and Indeep Sethi</a:t>
            </a:r>
            <a:r>
              <a:rPr lang="en-GB" sz="4000" b="1" dirty="0">
                <a:solidFill>
                  <a:srgbClr val="0066FF"/>
                </a:solidFill>
                <a:latin typeface="Arial Narrow" panose="020B0606020202030204" pitchFamily="34" charset="0"/>
              </a:rPr>
              <a:t> </a:t>
            </a:r>
            <a:endParaRPr lang="en-GB" sz="900" b="1" dirty="0">
              <a:solidFill>
                <a:srgbClr val="0066FF"/>
              </a:solidFill>
              <a:latin typeface="Arial Narrow" panose="020B0606020202030204" pitchFamily="34" charset="0"/>
            </a:endParaRPr>
          </a:p>
          <a:p>
            <a:pPr algn="r"/>
            <a:endParaRPr lang="en-GB" sz="1000" b="1" dirty="0">
              <a:solidFill>
                <a:srgbClr val="0066FF"/>
              </a:solidFill>
              <a:latin typeface="Arial Narrow" panose="020B0606020202030204" pitchFamily="34" charset="0"/>
            </a:endParaRPr>
          </a:p>
        </p:txBody>
      </p:sp>
    </p:spTree>
    <p:extLst>
      <p:ext uri="{BB962C8B-B14F-4D97-AF65-F5344CB8AC3E}">
        <p14:creationId xmlns:p14="http://schemas.microsoft.com/office/powerpoint/2010/main" val="2841883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309458" y="738001"/>
            <a:ext cx="8265538" cy="5524589"/>
          </a:xfrm>
          <a:prstGeom prst="rect">
            <a:avLst/>
          </a:prstGeom>
        </p:spPr>
        <p:txBody>
          <a:bodyPr wrap="square" lIns="91440" tIns="45720" rIns="91440" bIns="45720" anchor="t">
            <a:spAutoFit/>
          </a:bodyPr>
          <a:lstStyle/>
          <a:p>
            <a:pPr algn="just"/>
            <a:r>
              <a:rPr lang="en-GB" sz="1400" dirty="0">
                <a:solidFill>
                  <a:srgbClr val="0066FF"/>
                </a:solidFill>
                <a:latin typeface="Arial Narrow" panose="020B0606020202030204" pitchFamily="34" charset="0"/>
              </a:rPr>
              <a:t>Presenting the Narrative from the child’s perspective…</a:t>
            </a:r>
          </a:p>
          <a:p>
            <a:pPr algn="just"/>
            <a:endParaRPr lang="en-GB" sz="1100"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Dee herself also shared in direct work that sometimes she resorts to literally screaming in order to get the attention of her parents. This must be a very distressing feeling for Dee. How frustrated must she feel to get to the stage that her only option is to scream? How many times was she driven to screaming before she realised that this was her best way to be noticed. How do her parents react to her when she screams? Does she fear repercussions from acting out in this way?</a:t>
            </a:r>
          </a:p>
          <a:p>
            <a:pPr algn="just"/>
            <a:endParaRPr lang="en-GB" sz="1400" b="1"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Zack is younger than Dee, and thus far has had less time exposure to the inadequate care he is offered by his parents. However, if there is no sustained change from his parents in providing consistent basic care to ensure his physical, emotional and developmental needs are appropriately met, it is likely that Zack will experience the same difficulties as described for Dee. Zack is also of an age where he is very impressionable. </a:t>
            </a:r>
          </a:p>
          <a:p>
            <a:pPr algn="just"/>
            <a:endParaRPr lang="en-GB" sz="1400" b="1"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He has been observed to share a close relationship with his older sister. She is attentive to his needs, which is likely to offer him some comfort and reassurance when he is feeling ignored by his parents. However there are other behaviours that he is being exposed to which are a cause for concern. Many children, who are younger siblings, have a tendency to mimic the behaviours of older siblings; they are often a very important role model. </a:t>
            </a:r>
          </a:p>
          <a:p>
            <a:pPr algn="just"/>
            <a:endParaRPr lang="en-GB" sz="1400" b="1"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Dee is exhibiting behaviours which not only place herself at risk, but if mimicked by Zack, place Zack at risk too. Also some of these early maladaptive behaviours already observed with Dee, i.e. screaming for attention, can be easily adopted by Zack as a means to get his needs met too. There is a risk that their competing needs could cause conflict in their relationship (over and above the usual sibling rivalry that can exist). Indeed there are observations of Zack hitting Dee with a high heeled shoe; neither parent reacted or intervened. What messages does this give a child of Zack’s age, but also what messages does this continue to enforce for Dee?</a:t>
            </a:r>
          </a:p>
          <a:p>
            <a:pPr algn="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4582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500"/>
                                        <p:tgtEl>
                                          <p:spTgt spid="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0" y="738001"/>
            <a:ext cx="9144000" cy="4776692"/>
          </a:xfrm>
          <a:prstGeom prst="rect">
            <a:avLst/>
          </a:prstGeom>
        </p:spPr>
        <p:txBody>
          <a:bodyPr wrap="square">
            <a:spAutoFit/>
          </a:bodyPr>
          <a:lstStyle/>
          <a:p>
            <a:pPr lvl="1" algn="ctr"/>
            <a:endParaRPr lang="en-GB" sz="3600" b="1" dirty="0">
              <a:solidFill>
                <a:srgbClr val="0066FF"/>
              </a:solidFill>
              <a:latin typeface="Arial Narrow" panose="020B0606020202030204" pitchFamily="34" charset="0"/>
            </a:endParaRPr>
          </a:p>
          <a:p>
            <a:pPr algn="ctr"/>
            <a:r>
              <a:rPr lang="en-GB" sz="3600" b="1" dirty="0">
                <a:solidFill>
                  <a:srgbClr val="0066FF"/>
                </a:solidFill>
                <a:latin typeface="Arial Narrow" panose="020B0606020202030204" pitchFamily="34" charset="0"/>
              </a:rPr>
              <a:t>What difference do you see in what you have read?</a:t>
            </a:r>
          </a:p>
          <a:p>
            <a:pPr lvl="1" algn="ctr"/>
            <a:endParaRPr lang="en-GB" sz="3600" b="1" dirty="0">
              <a:solidFill>
                <a:srgbClr val="0066FF"/>
              </a:solidFill>
              <a:latin typeface="Arial Narrow" panose="020B0606020202030204" pitchFamily="34" charset="0"/>
            </a:endParaRPr>
          </a:p>
          <a:p>
            <a:pPr algn="ctr"/>
            <a:r>
              <a:rPr lang="en-GB" sz="3600" b="1" dirty="0">
                <a:solidFill>
                  <a:srgbClr val="0066FF"/>
                </a:solidFill>
                <a:latin typeface="Arial Narrow" panose="020B0606020202030204" pitchFamily="34" charset="0"/>
              </a:rPr>
              <a:t>What difference has this made to the quality of the assessment?</a:t>
            </a:r>
          </a:p>
          <a:p>
            <a:pPr algn="r"/>
            <a:endParaRPr lang="en-GB" sz="1000" b="1" dirty="0">
              <a:solidFill>
                <a:srgbClr val="0066FF"/>
              </a:solidFill>
              <a:latin typeface="Arial Narrow" panose="020B0606020202030204" pitchFamily="34" charset="0"/>
            </a:endParaRPr>
          </a:p>
          <a:p>
            <a:pPr algn="r"/>
            <a:endParaRPr lang="en-GB" sz="1000" b="1" dirty="0">
              <a:solidFill>
                <a:srgbClr val="0066FF"/>
              </a:solidFill>
              <a:latin typeface="Arial Narrow" panose="020B0606020202030204" pitchFamily="34" charset="0"/>
            </a:endParaRPr>
          </a:p>
          <a:p>
            <a:pPr algn="r"/>
            <a:endParaRPr lang="en-GB" sz="1000" b="1" dirty="0">
              <a:solidFill>
                <a:srgbClr val="0066FF"/>
              </a:solidFill>
              <a:latin typeface="Arial Narrow" panose="020B0606020202030204" pitchFamily="34" charset="0"/>
            </a:endParaRPr>
          </a:p>
          <a:p>
            <a:pPr algn="r"/>
            <a:r>
              <a:rPr lang="en-GB" sz="1000" b="1" dirty="0">
                <a:solidFill>
                  <a:srgbClr val="0066FF"/>
                </a:solidFill>
                <a:latin typeface="Arial Narrow" panose="020B0606020202030204" pitchFamily="34" charset="0"/>
              </a:rPr>
              <a:t>LA</a:t>
            </a:r>
          </a:p>
          <a:p>
            <a:pPr lvl="1" algn="ctr"/>
            <a:endParaRPr lang="en-GB" sz="2400" b="1" dirty="0">
              <a:solidFill>
                <a:srgbClr val="7030A0"/>
              </a:solidFill>
              <a:latin typeface="Arial Narrow" panose="020B0606020202030204" pitchFamily="34" charset="0"/>
            </a:endParaRPr>
          </a:p>
          <a:p>
            <a:pPr algn="just"/>
            <a:endParaRPr lang="en-GB" sz="1400" dirty="0">
              <a:solidFill>
                <a:srgbClr val="7030A0"/>
              </a:solidFill>
              <a:latin typeface="Arial Narrow" panose="020B0606020202030204" pitchFamily="34" charset="0"/>
            </a:endParaRPr>
          </a:p>
          <a:p>
            <a:pPr marR="22860" algn="just">
              <a:lnSpc>
                <a:spcPct val="104000"/>
              </a:lnSpc>
              <a:spcAft>
                <a:spcPts val="1005"/>
              </a:spcAft>
            </a:pP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31719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0" y="738001"/>
            <a:ext cx="9144000" cy="5792355"/>
          </a:xfrm>
          <a:prstGeom prst="rect">
            <a:avLst/>
          </a:prstGeom>
        </p:spPr>
        <p:txBody>
          <a:bodyPr wrap="square" lIns="91440" tIns="45720" rIns="91440" bIns="45720" anchor="t">
            <a:spAutoFit/>
          </a:bodyPr>
          <a:lstStyle/>
          <a:p>
            <a:pPr lvl="1" algn="ctr"/>
            <a:r>
              <a:rPr lang="en-GB" sz="6000" b="1" dirty="0">
                <a:solidFill>
                  <a:srgbClr val="0066FF"/>
                </a:solidFill>
                <a:latin typeface="Arial Narrow" panose="020B0606020202030204" pitchFamily="34" charset="0"/>
              </a:rPr>
              <a:t>Task</a:t>
            </a:r>
          </a:p>
          <a:p>
            <a:pPr lvl="1" algn="ctr"/>
            <a:endParaRPr lang="en-GB" sz="3600" b="1" dirty="0">
              <a:solidFill>
                <a:srgbClr val="0066FF"/>
              </a:solidFill>
              <a:latin typeface="Arial Narrow" panose="020B0606020202030204" pitchFamily="34" charset="0"/>
            </a:endParaRPr>
          </a:p>
          <a:p>
            <a:pPr algn="ctr"/>
            <a:r>
              <a:rPr lang="en-GB" sz="3600" b="1" dirty="0">
                <a:solidFill>
                  <a:srgbClr val="0066FF"/>
                </a:solidFill>
                <a:latin typeface="Arial Narrow" panose="020B0606020202030204" pitchFamily="34" charset="0"/>
              </a:rPr>
              <a:t>Using the new narrative, identify the outcomes that need to be achieved to improve the lived experience for these children. </a:t>
            </a:r>
          </a:p>
          <a:p>
            <a:pPr lvl="1" algn="ctr"/>
            <a:endParaRPr lang="en-GB" sz="3600" b="1" dirty="0">
              <a:solidFill>
                <a:srgbClr val="0066FF"/>
              </a:solidFill>
              <a:latin typeface="Arial Narrow" panose="020B0606020202030204" pitchFamily="34" charset="0"/>
            </a:endParaRPr>
          </a:p>
          <a:p>
            <a:pPr algn="ctr"/>
            <a:r>
              <a:rPr lang="en-GB" sz="3600" b="1" dirty="0">
                <a:solidFill>
                  <a:srgbClr val="0066FF"/>
                </a:solidFill>
                <a:latin typeface="Arial Narrow"/>
              </a:rPr>
              <a:t>Your outcome focused plan is required for your </a:t>
            </a:r>
            <a:r>
              <a:rPr lang="en-GB" sz="3600" b="1">
                <a:solidFill>
                  <a:srgbClr val="0066FF"/>
                </a:solidFill>
                <a:latin typeface="Arial Narrow"/>
              </a:rPr>
              <a:t>attendance at the 'Plans' Masterclass.</a:t>
            </a:r>
          </a:p>
          <a:p>
            <a:pPr lvl="1" algn="r"/>
            <a:r>
              <a:rPr lang="en-GB" sz="1000" b="1" dirty="0">
                <a:solidFill>
                  <a:srgbClr val="0066FF"/>
                </a:solidFill>
                <a:latin typeface="Arial Narrow" panose="020B0606020202030204" pitchFamily="34" charset="0"/>
              </a:rPr>
              <a:t>LA</a:t>
            </a:r>
          </a:p>
          <a:p>
            <a:pPr lvl="1" algn="ctr"/>
            <a:endParaRPr lang="en-GB" sz="2400" b="1" dirty="0">
              <a:solidFill>
                <a:srgbClr val="7030A0"/>
              </a:solidFill>
              <a:latin typeface="Arial Narrow" panose="020B0606020202030204" pitchFamily="34" charset="0"/>
            </a:endParaRPr>
          </a:p>
          <a:p>
            <a:pPr algn="just"/>
            <a:endParaRPr lang="en-GB" sz="1400" dirty="0">
              <a:solidFill>
                <a:srgbClr val="7030A0"/>
              </a:solidFill>
              <a:latin typeface="Arial Narrow" panose="020B0606020202030204" pitchFamily="34" charset="0"/>
            </a:endParaRPr>
          </a:p>
          <a:p>
            <a:pPr marR="22860" algn="just">
              <a:lnSpc>
                <a:spcPct val="104000"/>
              </a:lnSpc>
              <a:spcAft>
                <a:spcPts val="1005"/>
              </a:spcAft>
            </a:pP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980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
          <p:cNvGrpSpPr/>
          <p:nvPr/>
        </p:nvGrpSpPr>
        <p:grpSpPr>
          <a:xfrm>
            <a:off x="158751" y="6125736"/>
            <a:ext cx="5825840" cy="608561"/>
            <a:chOff x="158750" y="6051428"/>
            <a:chExt cx="6004879" cy="682869"/>
          </a:xfrm>
        </p:grpSpPr>
        <p:pic>
          <p:nvPicPr>
            <p:cNvPr id="10"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graphicFrame>
        <p:nvGraphicFramePr>
          <p:cNvPr id="7" name="Table 6"/>
          <p:cNvGraphicFramePr>
            <a:graphicFrameLocks noGrp="1"/>
          </p:cNvGraphicFramePr>
          <p:nvPr>
            <p:extLst>
              <p:ext uri="{D42A27DB-BD31-4B8C-83A1-F6EECF244321}">
                <p14:modId xmlns:p14="http://schemas.microsoft.com/office/powerpoint/2010/main" val="2874319366"/>
              </p:ext>
            </p:extLst>
          </p:nvPr>
        </p:nvGraphicFramePr>
        <p:xfrm>
          <a:off x="0" y="938358"/>
          <a:ext cx="9004243" cy="4542661"/>
        </p:xfrm>
        <a:graphic>
          <a:graphicData uri="http://schemas.openxmlformats.org/drawingml/2006/table">
            <a:tbl>
              <a:tblPr firstRow="1" firstCol="1" bandRow="1">
                <a:tableStyleId>{5C22544A-7EE6-4342-B048-85BDC9FD1C3A}</a:tableStyleId>
              </a:tblPr>
              <a:tblGrid>
                <a:gridCol w="9004243">
                  <a:extLst>
                    <a:ext uri="{9D8B030D-6E8A-4147-A177-3AD203B41FA5}">
                      <a16:colId xmlns:a16="http://schemas.microsoft.com/office/drawing/2014/main" val="4258997955"/>
                    </a:ext>
                  </a:extLst>
                </a:gridCol>
              </a:tblGrid>
              <a:tr h="229598">
                <a:tc>
                  <a:txBody>
                    <a:bodyPr/>
                    <a:lstStyle/>
                    <a:p>
                      <a:pPr algn="just">
                        <a:lnSpc>
                          <a:spcPct val="107000"/>
                        </a:lnSpc>
                        <a:spcAft>
                          <a:spcPts val="0"/>
                        </a:spcAft>
                      </a:pPr>
                      <a:endParaRPr lang="en-GB" sz="1400" dirty="0">
                        <a:solidFill>
                          <a:srgbClr val="0066FF"/>
                        </a:solidFill>
                        <a:effectLst/>
                        <a:latin typeface="Arial Narrow" panose="020B0606020202030204" pitchFamily="34" charset="0"/>
                      </a:endParaRPr>
                    </a:p>
                  </a:txBody>
                  <a:tcPr marL="35188" marR="35188" marT="0" marB="0">
                    <a:noFill/>
                  </a:tcPr>
                </a:tc>
                <a:extLst>
                  <a:ext uri="{0D108BD9-81ED-4DB2-BD59-A6C34878D82A}">
                    <a16:rowId xmlns:a16="http://schemas.microsoft.com/office/drawing/2014/main" val="3529119605"/>
                  </a:ext>
                </a:extLst>
              </a:tr>
              <a:tr h="4313063">
                <a:tc>
                  <a:txBody>
                    <a:bodyPr/>
                    <a:lstStyle/>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Have a </a:t>
                      </a:r>
                      <a:r>
                        <a:rPr lang="en-GB" sz="1500" b="1" kern="1200" dirty="0">
                          <a:solidFill>
                            <a:srgbClr val="002060"/>
                          </a:solidFill>
                          <a:effectLst/>
                          <a:latin typeface="Arial Narrow" panose="020B0606020202030204" pitchFamily="34" charset="0"/>
                          <a:ea typeface="+mn-ea"/>
                          <a:cs typeface="+mn-cs"/>
                        </a:rPr>
                        <a:t>clear purpose </a:t>
                      </a:r>
                      <a:r>
                        <a:rPr lang="en-GB" sz="1500" b="0" kern="1200" dirty="0">
                          <a:solidFill>
                            <a:srgbClr val="0066FF"/>
                          </a:solidFill>
                          <a:effectLst/>
                          <a:latin typeface="Arial Narrow" panose="020B0606020202030204" pitchFamily="34" charset="0"/>
                          <a:ea typeface="+mn-ea"/>
                          <a:cs typeface="+mn-cs"/>
                        </a:rPr>
                        <a:t>of intervention and are produced within clear timescales</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Identify strengths and risks and areas for improvement to develop and </a:t>
                      </a:r>
                      <a:r>
                        <a:rPr lang="en-GB" sz="1500" b="1" kern="1200" dirty="0">
                          <a:solidFill>
                            <a:srgbClr val="002060"/>
                          </a:solidFill>
                          <a:effectLst/>
                          <a:latin typeface="Arial Narrow" panose="020B0606020202030204" pitchFamily="34" charset="0"/>
                          <a:ea typeface="+mn-ea"/>
                          <a:cs typeface="+mn-cs"/>
                        </a:rPr>
                        <a:t>inform the plan</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Are dynamic, proportionate to risk and change in light of emerging issues and risks</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Are </a:t>
                      </a:r>
                      <a:r>
                        <a:rPr lang="en-GB" sz="1500" b="1" kern="1200" dirty="0">
                          <a:solidFill>
                            <a:srgbClr val="002060"/>
                          </a:solidFill>
                          <a:effectLst/>
                          <a:latin typeface="Arial Narrow" panose="020B0606020202030204" pitchFamily="34" charset="0"/>
                          <a:ea typeface="+mn-ea"/>
                          <a:cs typeface="+mn-cs"/>
                        </a:rPr>
                        <a:t>child focused </a:t>
                      </a:r>
                      <a:r>
                        <a:rPr lang="en-GB" sz="1500" b="0" kern="1200" dirty="0">
                          <a:solidFill>
                            <a:srgbClr val="0066FF"/>
                          </a:solidFill>
                          <a:effectLst/>
                          <a:latin typeface="Arial Narrow" panose="020B0606020202030204" pitchFamily="34" charset="0"/>
                          <a:ea typeface="+mn-ea"/>
                          <a:cs typeface="+mn-cs"/>
                        </a:rPr>
                        <a:t>and provide information on the child, their family and the </a:t>
                      </a:r>
                      <a:r>
                        <a:rPr lang="en-GB" sz="1500" b="1" kern="1200" dirty="0">
                          <a:solidFill>
                            <a:srgbClr val="002060"/>
                          </a:solidFill>
                          <a:effectLst/>
                          <a:latin typeface="Arial Narrow" panose="020B0606020202030204" pitchFamily="34" charset="0"/>
                          <a:ea typeface="+mn-ea"/>
                          <a:cs typeface="+mn-cs"/>
                        </a:rPr>
                        <a:t>impact of the harm  </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Evidence engagement with children and their families – capturing the </a:t>
                      </a:r>
                      <a:r>
                        <a:rPr lang="en-GB" sz="1500" b="1" kern="1200" dirty="0">
                          <a:solidFill>
                            <a:srgbClr val="002060"/>
                          </a:solidFill>
                          <a:effectLst/>
                          <a:latin typeface="Arial Narrow" panose="020B0606020202030204" pitchFamily="34" charset="0"/>
                          <a:ea typeface="+mn-ea"/>
                          <a:cs typeface="+mn-cs"/>
                        </a:rPr>
                        <a:t>voice of the child </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Explore the role of fathers or male partners </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Explore the family’s history and functioning in context of their cultural and diversity needs – </a:t>
                      </a:r>
                      <a:r>
                        <a:rPr lang="en-GB" sz="1500" b="1" kern="1200" dirty="0">
                          <a:solidFill>
                            <a:srgbClr val="002060"/>
                          </a:solidFill>
                          <a:effectLst/>
                          <a:latin typeface="Arial Narrow" panose="020B0606020202030204" pitchFamily="34" charset="0"/>
                          <a:ea typeface="+mn-ea"/>
                          <a:cs typeface="+mn-cs"/>
                        </a:rPr>
                        <a:t>Social GRRAACCESS</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Show </a:t>
                      </a:r>
                      <a:r>
                        <a:rPr lang="en-GB" sz="1500" b="1" kern="1200" dirty="0">
                          <a:solidFill>
                            <a:srgbClr val="002060"/>
                          </a:solidFill>
                          <a:effectLst/>
                          <a:latin typeface="Arial Narrow" panose="020B0606020202030204" pitchFamily="34" charset="0"/>
                          <a:ea typeface="+mn-ea"/>
                          <a:cs typeface="+mn-cs"/>
                        </a:rPr>
                        <a:t>curiosity</a:t>
                      </a:r>
                      <a:r>
                        <a:rPr lang="en-GB" sz="1500" b="0" kern="1200" dirty="0">
                          <a:solidFill>
                            <a:srgbClr val="0066FF"/>
                          </a:solidFill>
                          <a:effectLst/>
                          <a:latin typeface="Arial Narrow" panose="020B0606020202030204" pitchFamily="34" charset="0"/>
                          <a:ea typeface="+mn-ea"/>
                          <a:cs typeface="+mn-cs"/>
                        </a:rPr>
                        <a:t> about the family’s current circumstances, and what support has been offered previously</a:t>
                      </a:r>
                    </a:p>
                    <a:p>
                      <a:pPr marL="742950" lvl="1" indent="-285750" algn="just">
                        <a:buFont typeface="Wingdings" panose="05000000000000000000" pitchFamily="2" charset="2"/>
                        <a:buChar char="ü"/>
                      </a:pPr>
                      <a:r>
                        <a:rPr lang="en-GB" sz="1500" b="0" kern="1200" dirty="0">
                          <a:solidFill>
                            <a:srgbClr val="0066FF"/>
                          </a:solidFill>
                          <a:effectLst/>
                          <a:latin typeface="Arial Narrow"/>
                          <a:ea typeface="+mn-ea"/>
                          <a:cs typeface="+mn-cs"/>
                        </a:rPr>
                        <a:t>Consider the holistic needs of each child and their family; refer to the </a:t>
                      </a:r>
                      <a:r>
                        <a:rPr lang="en-GB" sz="1500" b="1" kern="1200" dirty="0">
                          <a:solidFill>
                            <a:srgbClr val="002060"/>
                          </a:solidFill>
                          <a:effectLst/>
                          <a:latin typeface="Arial Narrow"/>
                          <a:ea typeface="+mn-ea"/>
                          <a:cs typeface="+mn-cs"/>
                        </a:rPr>
                        <a:t>Common</a:t>
                      </a:r>
                      <a:r>
                        <a:rPr lang="en-GB" sz="1500" b="1" kern="1200" baseline="0" dirty="0">
                          <a:solidFill>
                            <a:srgbClr val="002060"/>
                          </a:solidFill>
                          <a:effectLst/>
                          <a:latin typeface="Arial Narrow"/>
                          <a:ea typeface="+mn-ea"/>
                          <a:cs typeface="+mn-cs"/>
                        </a:rPr>
                        <a:t> A</a:t>
                      </a:r>
                      <a:r>
                        <a:rPr lang="en-GB" sz="1500" b="1" kern="1200" dirty="0">
                          <a:solidFill>
                            <a:srgbClr val="002060"/>
                          </a:solidFill>
                          <a:effectLst/>
                          <a:latin typeface="Arial Narrow"/>
                          <a:ea typeface="+mn-ea"/>
                          <a:cs typeface="+mn-cs"/>
                        </a:rPr>
                        <a:t>ssessment Framework </a:t>
                      </a:r>
                      <a:r>
                        <a:rPr lang="en-GB" sz="1500" b="0" kern="1200" dirty="0">
                          <a:solidFill>
                            <a:srgbClr val="0066FF"/>
                          </a:solidFill>
                          <a:effectLst/>
                          <a:latin typeface="Arial Narrow"/>
                          <a:ea typeface="+mn-ea"/>
                          <a:cs typeface="+mn-cs"/>
                        </a:rPr>
                        <a:t>to balance the </a:t>
                      </a:r>
                      <a:r>
                        <a:rPr lang="en-GB" sz="1500" b="1" kern="1200" dirty="0">
                          <a:solidFill>
                            <a:srgbClr val="002060"/>
                          </a:solidFill>
                          <a:effectLst/>
                          <a:latin typeface="Arial Narrow"/>
                          <a:ea typeface="+mn-ea"/>
                          <a:cs typeface="+mn-cs"/>
                        </a:rPr>
                        <a:t>Child’s Needs </a:t>
                      </a:r>
                      <a:r>
                        <a:rPr lang="en-GB" sz="1500" b="0" kern="1200" dirty="0">
                          <a:solidFill>
                            <a:srgbClr val="0066FF"/>
                          </a:solidFill>
                          <a:effectLst/>
                          <a:latin typeface="Arial Narrow"/>
                          <a:ea typeface="+mn-ea"/>
                          <a:cs typeface="+mn-cs"/>
                        </a:rPr>
                        <a:t>against the </a:t>
                      </a:r>
                      <a:r>
                        <a:rPr lang="en-GB" sz="1500" b="1" kern="1200" dirty="0">
                          <a:solidFill>
                            <a:srgbClr val="002060"/>
                          </a:solidFill>
                          <a:effectLst/>
                          <a:latin typeface="Arial Narrow"/>
                          <a:ea typeface="+mn-ea"/>
                          <a:cs typeface="+mn-cs"/>
                        </a:rPr>
                        <a:t>Parent’s Capacity </a:t>
                      </a:r>
                      <a:r>
                        <a:rPr lang="en-GB" sz="1500" b="0" kern="1200" dirty="0">
                          <a:solidFill>
                            <a:srgbClr val="0066FF"/>
                          </a:solidFill>
                          <a:effectLst/>
                          <a:latin typeface="Arial Narrow"/>
                          <a:ea typeface="+mn-ea"/>
                          <a:cs typeface="+mn-cs"/>
                        </a:rPr>
                        <a:t>to meet those needs and influence of</a:t>
                      </a:r>
                      <a:r>
                        <a:rPr lang="en-GB" sz="1500" b="1" kern="1200" dirty="0">
                          <a:solidFill>
                            <a:srgbClr val="0066FF"/>
                          </a:solidFill>
                          <a:effectLst/>
                          <a:latin typeface="Arial Narrow"/>
                          <a:ea typeface="+mn-ea"/>
                          <a:cs typeface="+mn-cs"/>
                        </a:rPr>
                        <a:t> </a:t>
                      </a:r>
                      <a:r>
                        <a:rPr lang="en-GB" sz="1500" b="1" kern="1200" dirty="0">
                          <a:solidFill>
                            <a:srgbClr val="002060"/>
                          </a:solidFill>
                          <a:effectLst/>
                          <a:latin typeface="Arial Narrow"/>
                          <a:ea typeface="+mn-ea"/>
                          <a:cs typeface="+mn-cs"/>
                        </a:rPr>
                        <a:t>Family &amp; Environmental Factors</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Include </a:t>
                      </a:r>
                      <a:r>
                        <a:rPr lang="en-GB" sz="1500" b="1" kern="1200" dirty="0">
                          <a:solidFill>
                            <a:srgbClr val="002060"/>
                          </a:solidFill>
                          <a:effectLst/>
                          <a:latin typeface="Arial Narrow" panose="020B0606020202030204" pitchFamily="34" charset="0"/>
                          <a:ea typeface="+mn-ea"/>
                          <a:cs typeface="+mn-cs"/>
                        </a:rPr>
                        <a:t>contributions from key professionals </a:t>
                      </a:r>
                      <a:r>
                        <a:rPr lang="en-GB" sz="1500" b="0" kern="1200" dirty="0">
                          <a:solidFill>
                            <a:srgbClr val="0066FF"/>
                          </a:solidFill>
                          <a:effectLst/>
                          <a:latin typeface="Arial Narrow" panose="020B0606020202030204" pitchFamily="34" charset="0"/>
                          <a:ea typeface="+mn-ea"/>
                          <a:cs typeface="+mn-cs"/>
                        </a:rPr>
                        <a:t>known to the family</a:t>
                      </a:r>
                    </a:p>
                    <a:p>
                      <a:pPr marL="742950" lvl="1" indent="-285750" algn="just">
                        <a:buFont typeface="Wingdings" panose="05000000000000000000" pitchFamily="2" charset="2"/>
                        <a:buChar char="ü"/>
                      </a:pPr>
                      <a:r>
                        <a:rPr lang="en-GB" sz="1500" b="0" kern="1200" dirty="0">
                          <a:solidFill>
                            <a:srgbClr val="0066FF"/>
                          </a:solidFill>
                          <a:effectLst/>
                          <a:latin typeface="Arial Narrow"/>
                          <a:ea typeface="+mn-ea"/>
                          <a:cs typeface="+mn-cs"/>
                        </a:rPr>
                        <a:t>Utilise and analyse evidence based assessment tools, e.g.  Barnardo’s Neglect Tool Kit, Safe Lives Dash Risk Assessment, Barnardo’s Domestic Violence Risk Assessment, CCE Risk Assessment, CSE Risk Assessment etc</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Are </a:t>
                      </a:r>
                      <a:r>
                        <a:rPr lang="en-GB" sz="1500" b="1" kern="1200" dirty="0">
                          <a:solidFill>
                            <a:srgbClr val="002060"/>
                          </a:solidFill>
                          <a:effectLst/>
                          <a:latin typeface="Arial Narrow" panose="020B0606020202030204" pitchFamily="34" charset="0"/>
                          <a:ea typeface="+mn-ea"/>
                          <a:cs typeface="+mn-cs"/>
                        </a:rPr>
                        <a:t>clear, legible and understandable </a:t>
                      </a:r>
                      <a:r>
                        <a:rPr lang="en-GB" sz="1500" b="0" kern="1200" dirty="0">
                          <a:solidFill>
                            <a:srgbClr val="0066FF"/>
                          </a:solidFill>
                          <a:effectLst/>
                          <a:latin typeface="Arial Narrow" panose="020B0606020202030204" pitchFamily="34" charset="0"/>
                          <a:ea typeface="+mn-ea"/>
                          <a:cs typeface="+mn-cs"/>
                        </a:rPr>
                        <a:t>to parents and children (dependent on age and ability)</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Use research to support analysis, conclusion and recommendations.</a:t>
                      </a:r>
                    </a:p>
                    <a:p>
                      <a:pPr marL="742950" lvl="1" indent="-285750" algn="just">
                        <a:buFont typeface="Wingdings" panose="05000000000000000000" pitchFamily="2" charset="2"/>
                        <a:buChar char="ü"/>
                      </a:pPr>
                      <a:r>
                        <a:rPr lang="en-GB" sz="1500" b="0" kern="1200" dirty="0">
                          <a:solidFill>
                            <a:srgbClr val="0066FF"/>
                          </a:solidFill>
                          <a:effectLst/>
                          <a:latin typeface="Arial Narrow" panose="020B0606020202030204" pitchFamily="34" charset="0"/>
                          <a:ea typeface="+mn-ea"/>
                          <a:cs typeface="+mn-cs"/>
                        </a:rPr>
                        <a:t>Have a well written and clear analysis, are child focused and identify </a:t>
                      </a:r>
                      <a:r>
                        <a:rPr lang="en-GB" sz="1500" b="1" kern="1200" dirty="0">
                          <a:solidFill>
                            <a:srgbClr val="002060"/>
                          </a:solidFill>
                          <a:effectLst/>
                          <a:latin typeface="Arial Narrow" panose="020B0606020202030204" pitchFamily="34" charset="0"/>
                          <a:ea typeface="+mn-ea"/>
                          <a:cs typeface="+mn-cs"/>
                        </a:rPr>
                        <a:t>outcomes to improve the child’s lived experience </a:t>
                      </a:r>
                      <a:r>
                        <a:rPr lang="en-GB" sz="1500" b="0" dirty="0">
                          <a:solidFill>
                            <a:srgbClr val="0066FF"/>
                          </a:solidFill>
                          <a:effectLst/>
                          <a:latin typeface="Arial Narrow" panose="020B0606020202030204" pitchFamily="34" charset="0"/>
                        </a:rPr>
                        <a:t> </a:t>
                      </a:r>
                      <a:endParaRPr lang="en-GB" sz="1000" b="1" dirty="0">
                        <a:solidFill>
                          <a:srgbClr val="002060"/>
                        </a:solidFill>
                        <a:effectLst/>
                        <a:latin typeface="Arial Narrow" panose="020B0606020202030204" pitchFamily="34" charset="0"/>
                      </a:endParaRPr>
                    </a:p>
                  </a:txBody>
                  <a:tcPr marL="35188" marR="35188" marT="0" marB="0">
                    <a:noFill/>
                  </a:tcPr>
                </a:tc>
                <a:extLst>
                  <a:ext uri="{0D108BD9-81ED-4DB2-BD59-A6C34878D82A}">
                    <a16:rowId xmlns:a16="http://schemas.microsoft.com/office/drawing/2014/main" val="686037861"/>
                  </a:ext>
                </a:extLst>
              </a:tr>
            </a:tbl>
          </a:graphicData>
        </a:graphic>
      </p:graphicFrame>
      <p:sp>
        <p:nvSpPr>
          <p:cNvPr id="3" name="TextBox 2">
            <a:extLst>
              <a:ext uri="{FF2B5EF4-FFF2-40B4-BE49-F238E27FC236}">
                <a16:creationId xmlns:a16="http://schemas.microsoft.com/office/drawing/2014/main" id="{81C98613-090C-58F0-C156-5FAEB27B572A}"/>
              </a:ext>
            </a:extLst>
          </p:cNvPr>
          <p:cNvSpPr txBox="1"/>
          <p:nvPr/>
        </p:nvSpPr>
        <p:spPr>
          <a:xfrm>
            <a:off x="309458" y="119790"/>
            <a:ext cx="6049414" cy="584775"/>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a:solidFill>
                  <a:srgbClr val="FFFFFF"/>
                </a:solidFill>
                <a:latin typeface="Arial Narrow"/>
              </a:rPr>
              <a:t>What Good Assessments Looks Like</a:t>
            </a:r>
            <a:endParaRPr lang="en-US" dirty="0">
              <a:solidFill>
                <a:srgbClr val="FFFFFF"/>
              </a:solidFill>
            </a:endParaRPr>
          </a:p>
        </p:txBody>
      </p:sp>
    </p:spTree>
    <p:extLst>
      <p:ext uri="{BB962C8B-B14F-4D97-AF65-F5344CB8AC3E}">
        <p14:creationId xmlns:p14="http://schemas.microsoft.com/office/powerpoint/2010/main" val="137233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716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
          <p:cNvGrpSpPr/>
          <p:nvPr/>
        </p:nvGrpSpPr>
        <p:grpSpPr>
          <a:xfrm>
            <a:off x="158750" y="6051428"/>
            <a:ext cx="6004879" cy="682869"/>
            <a:chOff x="158750" y="6051428"/>
            <a:chExt cx="6004879" cy="682869"/>
          </a:xfrm>
        </p:grpSpPr>
        <p:pic>
          <p:nvPicPr>
            <p:cNvPr id="10"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graphicFrame>
        <p:nvGraphicFramePr>
          <p:cNvPr id="9" name="Table 8"/>
          <p:cNvGraphicFramePr>
            <a:graphicFrameLocks noGrp="1"/>
          </p:cNvGraphicFramePr>
          <p:nvPr>
            <p:extLst>
              <p:ext uri="{D42A27DB-BD31-4B8C-83A1-F6EECF244321}">
                <p14:modId xmlns:p14="http://schemas.microsoft.com/office/powerpoint/2010/main" val="637679503"/>
              </p:ext>
            </p:extLst>
          </p:nvPr>
        </p:nvGraphicFramePr>
        <p:xfrm>
          <a:off x="0" y="554184"/>
          <a:ext cx="9144000" cy="5273962"/>
        </p:xfrm>
        <a:graphic>
          <a:graphicData uri="http://schemas.openxmlformats.org/drawingml/2006/table">
            <a:tbl>
              <a:tblPr firstRow="1" firstCol="1" bandRow="1">
                <a:tableStyleId>{5C22544A-7EE6-4342-B048-85BDC9FD1C3A}</a:tableStyleId>
              </a:tblPr>
              <a:tblGrid>
                <a:gridCol w="9144000">
                  <a:extLst>
                    <a:ext uri="{9D8B030D-6E8A-4147-A177-3AD203B41FA5}">
                      <a16:colId xmlns:a16="http://schemas.microsoft.com/office/drawing/2014/main" val="4258997955"/>
                    </a:ext>
                  </a:extLst>
                </a:gridCol>
              </a:tblGrid>
              <a:tr h="5273962">
                <a:tc>
                  <a:txBody>
                    <a:bodyPr/>
                    <a:lstStyle/>
                    <a:p>
                      <a:pPr algn="ctr">
                        <a:lnSpc>
                          <a:spcPct val="107000"/>
                        </a:lnSpc>
                        <a:spcAft>
                          <a:spcPts val="0"/>
                        </a:spcAft>
                      </a:pPr>
                      <a:endParaRPr lang="en-GB" sz="2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4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Case</a:t>
                      </a:r>
                      <a:r>
                        <a:rPr lang="en-GB" sz="54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 Study</a:t>
                      </a:r>
                    </a:p>
                    <a:p>
                      <a:pPr algn="ctr">
                        <a:lnSpc>
                          <a:spcPct val="107000"/>
                        </a:lnSpc>
                        <a:spcAft>
                          <a:spcPts val="0"/>
                        </a:spcAft>
                      </a:pPr>
                      <a:endPar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marL="1257300" lvl="2" indent="-342900" algn="just">
                        <a:lnSpc>
                          <a:spcPct val="107000"/>
                        </a:lnSpc>
                        <a:spcAft>
                          <a:spcPts val="0"/>
                        </a:spcAft>
                        <a:buFont typeface="Arial" panose="020B0604020202020204" pitchFamily="34" charset="0"/>
                        <a:buChar char="•"/>
                      </a:pP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Two children aged 5 and 2 – Dee (F) and Zack (M)</a:t>
                      </a:r>
                    </a:p>
                    <a:p>
                      <a:pPr marL="1257300" lvl="2" indent="-342900" algn="just">
                        <a:lnSpc>
                          <a:spcPct val="107000"/>
                        </a:lnSpc>
                        <a:spcAft>
                          <a:spcPts val="0"/>
                        </a:spcAft>
                        <a:buFont typeface="Arial" panose="020B0604020202020204" pitchFamily="34" charset="0"/>
                        <a:buChar char="•"/>
                      </a:pP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Young Parents – Denise (21) and Karl (23)</a:t>
                      </a:r>
                    </a:p>
                    <a:p>
                      <a:pPr marL="1257300" lvl="2" indent="-342900" algn="just">
                        <a:lnSpc>
                          <a:spcPct val="107000"/>
                        </a:lnSpc>
                        <a:spcAft>
                          <a:spcPts val="0"/>
                        </a:spcAft>
                        <a:buFont typeface="Arial" panose="020B0604020202020204" pitchFamily="34" charset="0"/>
                        <a:buChar char="•"/>
                      </a:pP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Parents individual difficult life experiences</a:t>
                      </a:r>
                    </a:p>
                    <a:p>
                      <a:pPr marL="1257300" lvl="2" indent="-342900" algn="just">
                        <a:lnSpc>
                          <a:spcPct val="107000"/>
                        </a:lnSpc>
                        <a:spcAft>
                          <a:spcPts val="0"/>
                        </a:spcAft>
                        <a:buFont typeface="Arial" panose="020B0604020202020204" pitchFamily="34" charset="0"/>
                        <a:buChar char="•"/>
                      </a:pP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Parental substance misuse</a:t>
                      </a:r>
                    </a:p>
                    <a:p>
                      <a:pPr marL="1257300" lvl="2" indent="-342900" algn="just">
                        <a:lnSpc>
                          <a:spcPct val="107000"/>
                        </a:lnSpc>
                        <a:spcAft>
                          <a:spcPts val="0"/>
                        </a:spcAft>
                        <a:buFont typeface="Arial" panose="020B0604020202020204" pitchFamily="34" charset="0"/>
                        <a:buChar char="•"/>
                      </a:pP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Domestic violence</a:t>
                      </a:r>
                    </a:p>
                    <a:p>
                      <a:pPr marL="1257300" lvl="2" indent="-342900" algn="just">
                        <a:lnSpc>
                          <a:spcPct val="107000"/>
                        </a:lnSpc>
                        <a:spcAft>
                          <a:spcPts val="0"/>
                        </a:spcAft>
                        <a:buFont typeface="Arial" panose="020B0604020202020204" pitchFamily="34" charset="0"/>
                        <a:buChar char="•"/>
                      </a:pP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Learning difficulties</a:t>
                      </a:r>
                    </a:p>
                    <a:p>
                      <a:pPr marL="1257300" lvl="2" indent="-342900" algn="just">
                        <a:lnSpc>
                          <a:spcPct val="107000"/>
                        </a:lnSpc>
                        <a:spcAft>
                          <a:spcPts val="0"/>
                        </a:spcAft>
                        <a:buFont typeface="Arial" panose="020B0604020202020204" pitchFamily="34" charset="0"/>
                        <a:buChar char="•"/>
                      </a:pPr>
                      <a:r>
                        <a:rPr lang="en-GB" sz="2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Neglect – poor routines,</a:t>
                      </a:r>
                      <a:r>
                        <a:rPr lang="en-GB" sz="2000" baseline="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 school attendance, poor nutrition</a:t>
                      </a:r>
                      <a:endParaRPr lang="en-GB" sz="2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marL="1257300" lvl="2" indent="-342900" algn="just">
                        <a:lnSpc>
                          <a:spcPct val="107000"/>
                        </a:lnSpc>
                        <a:spcAft>
                          <a:spcPts val="0"/>
                        </a:spcAft>
                        <a:buFont typeface="Arial" panose="020B0604020202020204" pitchFamily="34" charset="0"/>
                        <a:buChar char="•"/>
                      </a:pPr>
                      <a:r>
                        <a:rPr lang="en-GB" sz="2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rPr>
                        <a:t>Housing issues</a:t>
                      </a:r>
                    </a:p>
                    <a:p>
                      <a:pPr algn="r">
                        <a:lnSpc>
                          <a:spcPct val="107000"/>
                        </a:lnSpc>
                        <a:spcAft>
                          <a:spcPts val="0"/>
                        </a:spcAft>
                      </a:pPr>
                      <a:endParaRPr lang="en-GB" sz="1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algn="r">
                        <a:lnSpc>
                          <a:spcPct val="107000"/>
                        </a:lnSpc>
                        <a:spcAft>
                          <a:spcPts val="0"/>
                        </a:spcAft>
                      </a:pPr>
                      <a:endParaRPr lang="en-GB" sz="1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algn="r">
                        <a:lnSpc>
                          <a:spcPct val="107000"/>
                        </a:lnSpc>
                        <a:spcAft>
                          <a:spcPts val="0"/>
                        </a:spcAft>
                      </a:pPr>
                      <a:endParaRPr lang="en-GB" sz="1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algn="r">
                        <a:lnSpc>
                          <a:spcPct val="107000"/>
                        </a:lnSpc>
                        <a:spcAft>
                          <a:spcPts val="0"/>
                        </a:spcAft>
                      </a:pPr>
                      <a:endParaRPr lang="en-GB" sz="1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p>
                      <a:pPr algn="r">
                        <a:lnSpc>
                          <a:spcPct val="107000"/>
                        </a:lnSpc>
                        <a:spcAft>
                          <a:spcPts val="0"/>
                        </a:spcAft>
                      </a:pPr>
                      <a:endParaRPr lang="en-GB" sz="1000" dirty="0">
                        <a:solidFill>
                          <a:srgbClr val="0066F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5188" marR="35188" marT="0" marB="0">
                    <a:noFill/>
                  </a:tcPr>
                </a:tc>
                <a:extLst>
                  <a:ext uri="{0D108BD9-81ED-4DB2-BD59-A6C34878D82A}">
                    <a16:rowId xmlns:a16="http://schemas.microsoft.com/office/drawing/2014/main" val="3529119605"/>
                  </a:ext>
                </a:extLst>
              </a:tr>
            </a:tbl>
          </a:graphicData>
        </a:graphic>
      </p:graphicFrame>
    </p:spTree>
    <p:extLst>
      <p:ext uri="{BB962C8B-B14F-4D97-AF65-F5344CB8AC3E}">
        <p14:creationId xmlns:p14="http://schemas.microsoft.com/office/powerpoint/2010/main" val="145958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159720" y="805803"/>
            <a:ext cx="8824560" cy="5702715"/>
          </a:xfrm>
          <a:prstGeom prst="rect">
            <a:avLst/>
          </a:prstGeom>
        </p:spPr>
        <p:txBody>
          <a:bodyPr wrap="square" lIns="91440" tIns="45720" rIns="91440" bIns="45720" anchor="t">
            <a:spAutoFit/>
          </a:bodyPr>
          <a:lstStyle/>
          <a:p>
            <a:pPr marR="22860" algn="ctr">
              <a:lnSpc>
                <a:spcPct val="104000"/>
              </a:lnSpc>
              <a:spcAft>
                <a:spcPts val="1005"/>
              </a:spcAft>
            </a:pPr>
            <a:r>
              <a:rPr lang="en-GB" sz="1400" b="1" dirty="0">
                <a:solidFill>
                  <a:srgbClr val="0066FF"/>
                </a:solidFill>
                <a:latin typeface="Arial Narrow"/>
                <a:ea typeface="Arial" panose="020B0604020202020204" pitchFamily="34" charset="0"/>
              </a:rPr>
              <a:t>This case was audited and this assessment was rated as Good. Below is an extract from the assessment…</a:t>
            </a:r>
          </a:p>
          <a:p>
            <a:pPr marR="22860" algn="just">
              <a:lnSpc>
                <a:spcPct val="104000"/>
              </a:lnSpc>
              <a:spcAft>
                <a:spcPts val="1005"/>
              </a:spcAft>
            </a:pPr>
            <a:r>
              <a:rPr lang="en-GB" sz="1400" dirty="0">
                <a:solidFill>
                  <a:srgbClr val="0066FF"/>
                </a:solidFill>
                <a:latin typeface="Arial Narrow"/>
                <a:ea typeface="Arial" panose="020B0604020202020204" pitchFamily="34" charset="0"/>
              </a:rPr>
              <a:t>The main concerns are around the parent's understanding of what their children need and whether they are able to place their children's needs before their own, in order to prevent further neglect. The children have experienced neglect throughout their lives with concerns raised by a variety of professionals around the unhygienic and cluttered home conditions, supervision of the children, cleanliness of the children, lack of routines, poor nutrition, low school attendance and punctuality issues (arriving between 9:30am and 1:30pm), lack of consistent boundaries and inappropriate behaviour management (blaming Dee 5 for poor school attendance, repeated negative comments to Dee and unrealistic expectations).</a:t>
            </a:r>
          </a:p>
          <a:p>
            <a:pPr algn="just"/>
            <a:r>
              <a:rPr lang="en-GB" sz="1400" dirty="0">
                <a:solidFill>
                  <a:srgbClr val="0066FF"/>
                </a:solidFill>
                <a:latin typeface="Arial Narrow"/>
              </a:rPr>
              <a:t>The parents each have their own personal difficulties that have not been addressed. Karl was in care as a child and has ADHD. He has a history of violence and substance misuse (alcohol and cannabis). Denise has learning needs (she says she has problems with reading and writing, if people use long words she may become lost, she says that she sometimes forgets things such as where she has put things and she feels she may have ADHD). Denise was sexually abused at 13 y and raped at 15y.</a:t>
            </a:r>
          </a:p>
          <a:p>
            <a:pPr algn="just"/>
            <a:endParaRPr lang="en-GB" sz="1400" dirty="0">
              <a:solidFill>
                <a:srgbClr val="0066FF"/>
              </a:solidFill>
              <a:latin typeface="Arial Narrow" panose="020B0606020202030204" pitchFamily="34" charset="0"/>
            </a:endParaRPr>
          </a:p>
          <a:p>
            <a:pPr algn="just"/>
            <a:r>
              <a:rPr lang="en-GB" sz="1400" dirty="0">
                <a:solidFill>
                  <a:srgbClr val="0066FF"/>
                </a:solidFill>
                <a:latin typeface="Arial Narrow"/>
              </a:rPr>
              <a:t>It is possible that Dee was conceived as a result. Denise says she was not believed at the time, and she struggles with flashbacks. Denise has used cannabis whilst pregnant with Zack and denies using it now. However, she is often sleepy and unmotivated, at times there is a weed like odour  in the flat, but Denise says this is the neighbours.</a:t>
            </a:r>
          </a:p>
          <a:p>
            <a:pPr algn="just"/>
            <a:endParaRPr lang="en-GB" sz="1400" dirty="0">
              <a:solidFill>
                <a:srgbClr val="0066FF"/>
              </a:solidFill>
              <a:latin typeface="Arial Narrow" panose="020B0606020202030204" pitchFamily="34" charset="0"/>
            </a:endParaRPr>
          </a:p>
          <a:p>
            <a:pPr algn="just"/>
            <a:r>
              <a:rPr lang="en-GB" sz="1400" dirty="0">
                <a:solidFill>
                  <a:srgbClr val="0066FF"/>
                </a:solidFill>
                <a:latin typeface="Arial Narrow"/>
              </a:rPr>
              <a:t>The parents' relationship has been problematic with the police being called to the home on several occasions following arguments. Denise has stated that Karl has never hurt her but in the police documentation (dated 29/1/19), Denise responded to questions saying that Karl could be controlling and agreed that he had attempted to block her airways/strangle her in the past.</a:t>
            </a:r>
          </a:p>
          <a:p>
            <a:pPr algn="just"/>
            <a:endParaRPr lang="en-GB" sz="1400" dirty="0">
              <a:solidFill>
                <a:srgbClr val="0066FF"/>
              </a:solidFill>
              <a:latin typeface="Arial Narrow" panose="020B0606020202030204" pitchFamily="34" charset="0"/>
            </a:endParaRPr>
          </a:p>
          <a:p>
            <a:pPr algn="just"/>
            <a:r>
              <a:rPr lang="en-GB" sz="1400" dirty="0">
                <a:solidFill>
                  <a:srgbClr val="0066FF"/>
                </a:solidFill>
                <a:latin typeface="Arial Narrow"/>
              </a:rPr>
              <a:t>The Family remain in overcrowded one-bedroom temporary accommodation- Parents have not returned relevant documents to housing, are not regularly bidding and gas is not being paid. The family are isolated in Havering as their support network is in Dagenham.</a:t>
            </a:r>
          </a:p>
          <a:p>
            <a:endParaRPr lang="en-GB" sz="1200" dirty="0">
              <a:latin typeface="Arial Narrow" panose="020B0606020202030204" pitchFamily="34" charset="0"/>
            </a:endParaRPr>
          </a:p>
          <a:p>
            <a:pPr marR="22860">
              <a:lnSpc>
                <a:spcPct val="104000"/>
              </a:lnSpc>
              <a:spcAft>
                <a:spcPts val="1005"/>
              </a:spcAft>
            </a:pP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818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0" y="775855"/>
            <a:ext cx="9144000" cy="4059445"/>
          </a:xfrm>
          <a:prstGeom prst="rect">
            <a:avLst/>
          </a:prstGeom>
        </p:spPr>
        <p:txBody>
          <a:bodyPr wrap="square" lIns="91440" tIns="45720" rIns="91440" bIns="45720" anchor="t">
            <a:spAutoFit/>
          </a:bodyPr>
          <a:lstStyle/>
          <a:p>
            <a:pPr marL="914400" marR="22860" lvl="1" indent="-457200" algn="just">
              <a:lnSpc>
                <a:spcPct val="104000"/>
              </a:lnSpc>
              <a:spcAft>
                <a:spcPts val="1005"/>
              </a:spcAft>
              <a:buFont typeface="Arial" panose="020B0604020202020204" pitchFamily="34" charset="0"/>
              <a:buChar char="•"/>
            </a:pPr>
            <a:endParaRPr lang="en-GB" sz="3000" b="1" dirty="0">
              <a:solidFill>
                <a:srgbClr val="0066FF"/>
              </a:solidFill>
              <a:latin typeface="Arial Narrow" panose="020B0606020202030204" pitchFamily="34" charset="0"/>
              <a:ea typeface="Arial" panose="020B0604020202020204" pitchFamily="34" charset="0"/>
            </a:endParaRPr>
          </a:p>
          <a:p>
            <a:pPr marL="457200" marR="22860" indent="-457200" algn="ctr">
              <a:lnSpc>
                <a:spcPct val="104000"/>
              </a:lnSpc>
              <a:spcAft>
                <a:spcPts val="1005"/>
              </a:spcAft>
              <a:buFont typeface="Arial" panose="020B0604020202020204" pitchFamily="34" charset="0"/>
              <a:buChar char="•"/>
            </a:pPr>
            <a:r>
              <a:rPr lang="en-GB" sz="3000" b="1" dirty="0">
                <a:solidFill>
                  <a:srgbClr val="0066FF"/>
                </a:solidFill>
                <a:latin typeface="Arial Narrow" panose="020B0606020202030204" pitchFamily="34" charset="0"/>
                <a:ea typeface="Arial" panose="020B0604020202020204" pitchFamily="34" charset="0"/>
              </a:rPr>
              <a:t>What things stand out about this written narrative?</a:t>
            </a:r>
          </a:p>
          <a:p>
            <a:pPr marL="914400" marR="22860" lvl="1" indent="-457200" algn="ctr">
              <a:lnSpc>
                <a:spcPct val="104000"/>
              </a:lnSpc>
              <a:spcAft>
                <a:spcPts val="1005"/>
              </a:spcAft>
              <a:buFont typeface="Arial" panose="020B0604020202020204" pitchFamily="34" charset="0"/>
              <a:buChar char="•"/>
            </a:pPr>
            <a:endParaRPr lang="en-GB" sz="3000" b="1" dirty="0">
              <a:solidFill>
                <a:srgbClr val="0066FF"/>
              </a:solidFill>
              <a:latin typeface="Arial Narrow" panose="020B0606020202030204" pitchFamily="34" charset="0"/>
              <a:ea typeface="Arial" panose="020B0604020202020204" pitchFamily="34" charset="0"/>
            </a:endParaRPr>
          </a:p>
          <a:p>
            <a:pPr marL="457200" marR="22860" indent="-457200" algn="ctr">
              <a:lnSpc>
                <a:spcPct val="104000"/>
              </a:lnSpc>
              <a:spcAft>
                <a:spcPts val="1005"/>
              </a:spcAft>
              <a:buFont typeface="Arial" panose="020B0604020202020204" pitchFamily="34" charset="0"/>
              <a:buChar char="•"/>
            </a:pPr>
            <a:r>
              <a:rPr lang="en-GB" sz="3000" b="1" dirty="0">
                <a:solidFill>
                  <a:srgbClr val="0066FF"/>
                </a:solidFill>
                <a:latin typeface="Arial Narrow" panose="020B0606020202030204" pitchFamily="34" charset="0"/>
                <a:ea typeface="Arial" panose="020B0604020202020204" pitchFamily="34" charset="0"/>
              </a:rPr>
              <a:t>Do you agree that this a “good” well written account?</a:t>
            </a:r>
          </a:p>
          <a:p>
            <a:pPr marL="914400" marR="22860" lvl="1" indent="-457200" algn="ctr">
              <a:lnSpc>
                <a:spcPct val="104000"/>
              </a:lnSpc>
              <a:spcAft>
                <a:spcPts val="1005"/>
              </a:spcAft>
              <a:buFont typeface="Arial" panose="020B0604020202020204" pitchFamily="34" charset="0"/>
              <a:buChar char="•"/>
            </a:pPr>
            <a:endParaRPr lang="en-GB" sz="3000" b="1" dirty="0">
              <a:solidFill>
                <a:srgbClr val="0066FF"/>
              </a:solidFill>
              <a:latin typeface="Arial Narrow" panose="020B0606020202030204" pitchFamily="34" charset="0"/>
              <a:ea typeface="Arial" panose="020B0604020202020204" pitchFamily="34" charset="0"/>
            </a:endParaRPr>
          </a:p>
          <a:p>
            <a:pPr marL="457200" marR="22860" indent="-457200" algn="ctr">
              <a:lnSpc>
                <a:spcPct val="104000"/>
              </a:lnSpc>
              <a:spcAft>
                <a:spcPts val="1005"/>
              </a:spcAft>
              <a:buFont typeface="Arial" panose="020B0604020202020204" pitchFamily="34" charset="0"/>
              <a:buChar char="•"/>
            </a:pPr>
            <a:r>
              <a:rPr lang="en-GB" sz="3000" b="1" dirty="0">
                <a:solidFill>
                  <a:srgbClr val="0066FF"/>
                </a:solidFill>
                <a:latin typeface="Arial Narrow" panose="020B0606020202030204" pitchFamily="34" charset="0"/>
                <a:ea typeface="Arial" panose="020B0604020202020204" pitchFamily="34" charset="0"/>
              </a:rPr>
              <a:t>Looking back at “What Good Looks Like” in conjunction with this extract, what questions arise for you?</a:t>
            </a:r>
            <a:endParaRPr lang="en-GB" sz="1000" b="1" dirty="0">
              <a:solidFill>
                <a:srgbClr val="0066FF"/>
              </a:solidFill>
              <a:latin typeface="Arial Narrow" panose="020B0606020202030204" pitchFamily="34" charset="0"/>
              <a:ea typeface="Arial" panose="020B0604020202020204" pitchFamily="34" charset="0"/>
            </a:endParaRPr>
          </a:p>
        </p:txBody>
      </p:sp>
    </p:spTree>
    <p:extLst>
      <p:ext uri="{BB962C8B-B14F-4D97-AF65-F5344CB8AC3E}">
        <p14:creationId xmlns:p14="http://schemas.microsoft.com/office/powerpoint/2010/main" val="269186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319441" y="775855"/>
            <a:ext cx="8435241" cy="5990999"/>
          </a:xfrm>
          <a:prstGeom prst="rect">
            <a:avLst/>
          </a:prstGeom>
        </p:spPr>
        <p:txBody>
          <a:bodyPr wrap="square" lIns="91440" tIns="45720" rIns="91440" bIns="45720" anchor="t">
            <a:spAutoFit/>
          </a:bodyPr>
          <a:lstStyle/>
          <a:p>
            <a:pPr marR="22860" lvl="2" algn="just">
              <a:lnSpc>
                <a:spcPct val="104000"/>
              </a:lnSpc>
              <a:spcAft>
                <a:spcPts val="1005"/>
              </a:spcAft>
            </a:pPr>
            <a:r>
              <a:rPr lang="en-GB" sz="1400" b="1" dirty="0">
                <a:solidFill>
                  <a:srgbClr val="0066FF"/>
                </a:solidFill>
                <a:latin typeface="Arial Narrow" panose="020B0606020202030204" pitchFamily="34" charset="0"/>
                <a:ea typeface="Arial" panose="020B0604020202020204" pitchFamily="34" charset="0"/>
              </a:rPr>
              <a:t>What would make this assessment “better”?</a:t>
            </a:r>
          </a:p>
          <a:p>
            <a:pPr marR="22860" algn="just">
              <a:lnSpc>
                <a:spcPct val="104000"/>
              </a:lnSpc>
              <a:spcAft>
                <a:spcPts val="1005"/>
              </a:spcAft>
            </a:pPr>
            <a:r>
              <a:rPr lang="en-GB" sz="1400" dirty="0">
                <a:solidFill>
                  <a:srgbClr val="0066FF"/>
                </a:solidFill>
                <a:latin typeface="Arial Narrow" panose="020B0606020202030204" pitchFamily="34" charset="0"/>
                <a:ea typeface="Arial" panose="020B0604020202020204" pitchFamily="34" charset="0"/>
              </a:rPr>
              <a:t>The main concerns are around the parent's understanding of what their children need and whether they are able to place their children's needs before their own in order to prevent further neglect. The children have experienced neglect throughout their lives with concerns raised by a variety of professionals around the unhygienic and cluttered home conditions, supervision of the children, cleanliness of the children, lack of routines, poor nutrition, low school attendance and punctuality issues (arriving between 9:30am and 1:30pm), lack of consistent boundaries and inappropriate behaviour management (blaming Dee 5 for poor school attendance, repeated negative comments to Dee and unrealistic expectations).</a:t>
            </a:r>
          </a:p>
          <a:p>
            <a:r>
              <a:rPr lang="en-GB" sz="1400" b="1" dirty="0">
                <a:solidFill>
                  <a:srgbClr val="7030A0"/>
                </a:solidFill>
                <a:latin typeface="Arial Narrow" panose="020B0606020202030204" pitchFamily="34" charset="0"/>
              </a:rPr>
              <a:t>What affect has this had on Dee and Zack presentation and development? </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What might it feel like for Dee to be the child in school who is always late for school? </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What impact does this have on her peer relationships and her learning? </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What do we know about the impact of poor nutrition, routines and boundaries for children?</a:t>
            </a:r>
          </a:p>
          <a:p>
            <a:endParaRPr lang="en-GB" sz="1400" b="1" dirty="0">
              <a:solidFill>
                <a:srgbClr val="7030A0"/>
              </a:solidFill>
              <a:latin typeface="Arial Narrow" panose="020B0606020202030204" pitchFamily="34" charset="0"/>
            </a:endParaRPr>
          </a:p>
          <a:p>
            <a:pPr algn="just"/>
            <a:r>
              <a:rPr lang="en-GB" sz="1400" dirty="0">
                <a:solidFill>
                  <a:srgbClr val="0066FF"/>
                </a:solidFill>
                <a:latin typeface="Arial Narrow" panose="020B0606020202030204" pitchFamily="34" charset="0"/>
              </a:rPr>
              <a:t>The parents each have their own personal difficulties that have not been addressed. Karl was in care as a child and has ADHD. He has a history of violence and substance misuse (alcohol and cannabis). Denise has learning needs (she says she has problems with reading and writing, if people use long words she may become lost, she says that she sometimes forgets things such as where she has put things and she feels she may have ADHD). Denise has used cannabis whilst pregnant with Zack and denies using it now. However, she is often sleepy and unmotivated, at times there is a weed like odour in the flat but Denise says this is the neighbours. </a:t>
            </a:r>
          </a:p>
          <a:p>
            <a:pPr algn="just"/>
            <a:endParaRPr lang="en-GB" sz="1400" dirty="0">
              <a:solidFill>
                <a:srgbClr val="0066FF"/>
              </a:solidFill>
              <a:latin typeface="Arial Narrow" panose="020B0606020202030204" pitchFamily="34" charset="0"/>
            </a:endParaRPr>
          </a:p>
          <a:p>
            <a:r>
              <a:rPr lang="en-GB" sz="1400" b="1" dirty="0">
                <a:solidFill>
                  <a:srgbClr val="7030A0"/>
                </a:solidFill>
                <a:latin typeface="Arial Narrow" panose="020B0606020202030204" pitchFamily="34" charset="0"/>
              </a:rPr>
              <a:t>What do we hypothesise about the parents lived experiences vs the lived experience for their children?</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What impact does the parents sleepy and unmotivated nature have on the quality of the care for the children?</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a:rPr>
              <a:t>What impact does being under the influence of cannabis have on their parenting?</a:t>
            </a:r>
            <a:endParaRPr lang="en-GB" sz="1400" dirty="0">
              <a:solidFill>
                <a:srgbClr val="7030A0"/>
              </a:solidFill>
              <a:latin typeface="Arial Narrow"/>
            </a:endParaRPr>
          </a:p>
          <a:p>
            <a:endParaRPr lang="en-GB" sz="1400" dirty="0">
              <a:solidFill>
                <a:srgbClr val="7030A0"/>
              </a:solidFill>
              <a:latin typeface="Arial Narrow" panose="020B0606020202030204" pitchFamily="34" charset="0"/>
            </a:endParaRPr>
          </a:p>
          <a:p>
            <a:pPr marR="22860" algn="r">
              <a:lnSpc>
                <a:spcPct val="104000"/>
              </a:lnSpc>
              <a:spcAft>
                <a:spcPts val="1005"/>
              </a:spcAft>
            </a:pPr>
            <a:endParaRPr lang="en-GB" sz="1200" dirty="0">
              <a:latin typeface="Arial Narrow" panose="020B0606020202030204" pitchFamily="34" charset="0"/>
            </a:endParaRPr>
          </a:p>
          <a:p>
            <a:pPr marR="22860">
              <a:lnSpc>
                <a:spcPct val="104000"/>
              </a:lnSpc>
              <a:spcAft>
                <a:spcPts val="1005"/>
              </a:spcAft>
            </a:pP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5585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Effect transition="in" filter="fade">
                                      <p:cBhvr>
                                        <p:cTn id="13" dur="500"/>
                                        <p:tgtEl>
                                          <p:spTgt spid="5">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animEffect transition="in" filter="fade">
                                      <p:cBhvr>
                                        <p:cTn id="16" dur="500"/>
                                        <p:tgtEl>
                                          <p:spTgt spid="5">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429248" y="775855"/>
            <a:ext cx="8205643" cy="5201424"/>
          </a:xfrm>
          <a:prstGeom prst="rect">
            <a:avLst/>
          </a:prstGeom>
        </p:spPr>
        <p:txBody>
          <a:bodyPr wrap="square" lIns="91440" tIns="45720" rIns="91440" bIns="45720" anchor="t">
            <a:spAutoFit/>
          </a:bodyPr>
          <a:lstStyle/>
          <a:p>
            <a:pPr algn="just"/>
            <a:endParaRPr lang="en-GB" sz="1400" dirty="0">
              <a:solidFill>
                <a:srgbClr val="0066FF"/>
              </a:solidFill>
              <a:latin typeface="Arial Narrow" panose="020B0606020202030204" pitchFamily="34" charset="0"/>
            </a:endParaRPr>
          </a:p>
          <a:p>
            <a:pPr algn="just"/>
            <a:endParaRPr lang="en-GB" sz="1400" dirty="0">
              <a:solidFill>
                <a:srgbClr val="0066FF"/>
              </a:solidFill>
              <a:latin typeface="Arial Narrow" panose="020B0606020202030204" pitchFamily="34" charset="0"/>
            </a:endParaRPr>
          </a:p>
          <a:p>
            <a:pPr algn="just"/>
            <a:r>
              <a:rPr lang="en-GB" sz="1400" dirty="0">
                <a:solidFill>
                  <a:srgbClr val="0066FF"/>
                </a:solidFill>
                <a:latin typeface="Arial Narrow"/>
              </a:rPr>
              <a:t>Denise was sexually abused at 13yo and raped at 15yo. It is possible that Dee was conceived as a result. Denise says she was not believed at the time, and she struggles with flashbacks. </a:t>
            </a:r>
          </a:p>
          <a:p>
            <a:pPr algn="just"/>
            <a:endParaRPr lang="en-GB" sz="1400" b="1"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How might this impact on the relationship between Denise and Dee?</a:t>
            </a:r>
          </a:p>
          <a:p>
            <a:pPr algn="just"/>
            <a:r>
              <a:rPr lang="en-GB" sz="1400" b="1" dirty="0">
                <a:solidFill>
                  <a:srgbClr val="7030A0"/>
                </a:solidFill>
                <a:latin typeface="Arial Narrow" panose="020B0606020202030204" pitchFamily="34" charset="0"/>
              </a:rPr>
              <a:t>What does Dee understand about who her father is?</a:t>
            </a:r>
          </a:p>
          <a:p>
            <a:pPr algn="just"/>
            <a:endParaRPr lang="en-GB" sz="1400" dirty="0">
              <a:solidFill>
                <a:srgbClr val="0066FF"/>
              </a:solidFill>
              <a:latin typeface="Arial Narrow" panose="020B0606020202030204" pitchFamily="34" charset="0"/>
            </a:endParaRPr>
          </a:p>
          <a:p>
            <a:pPr algn="just"/>
            <a:r>
              <a:rPr lang="en-GB" sz="1400" dirty="0">
                <a:solidFill>
                  <a:srgbClr val="0066FF"/>
                </a:solidFill>
                <a:latin typeface="Arial Narrow"/>
              </a:rPr>
              <a:t>The parents' relationship has been problematic with the police being called to the home on several occasions following arguments. Denise has stated that Karl has never hurt her but in the police documentation (dated 29/1/19), Denise responded to questions saying that Karl could be controlling and agreed that he had attempted to block her airways/strangle her in the past.</a:t>
            </a:r>
          </a:p>
          <a:p>
            <a:pPr algn="just"/>
            <a:endParaRPr lang="en-GB" sz="1400" dirty="0">
              <a:solidFill>
                <a:srgbClr val="0066FF"/>
              </a:solidFill>
              <a:latin typeface="Arial Narrow" panose="020B0606020202030204" pitchFamily="34" charset="0"/>
            </a:endParaRPr>
          </a:p>
          <a:p>
            <a:pPr algn="just"/>
            <a:r>
              <a:rPr lang="en-GB" sz="1400" b="1" dirty="0">
                <a:solidFill>
                  <a:srgbClr val="7030A0"/>
                </a:solidFill>
                <a:latin typeface="Arial Narrow"/>
              </a:rPr>
              <a:t>How do the children experience their parents relationship? </a:t>
            </a:r>
          </a:p>
          <a:p>
            <a:pPr algn="just"/>
            <a:r>
              <a:rPr lang="en-GB" sz="1400" b="1" dirty="0">
                <a:solidFill>
                  <a:srgbClr val="7030A0"/>
                </a:solidFill>
                <a:latin typeface="Arial Narrow" panose="020B0606020202030204" pitchFamily="34" charset="0"/>
              </a:rPr>
              <a:t>What impact does exposure of DV have on the emotional welfare of these children?</a:t>
            </a:r>
          </a:p>
          <a:p>
            <a:pPr algn="just"/>
            <a:endParaRPr lang="en-GB" sz="1400" dirty="0">
              <a:solidFill>
                <a:srgbClr val="0066FF"/>
              </a:solidFill>
              <a:latin typeface="Arial Narrow" panose="020B0606020202030204" pitchFamily="34" charset="0"/>
            </a:endParaRPr>
          </a:p>
          <a:p>
            <a:pPr algn="just"/>
            <a:r>
              <a:rPr lang="en-GB" sz="1400" dirty="0">
                <a:solidFill>
                  <a:srgbClr val="0066FF"/>
                </a:solidFill>
                <a:latin typeface="Arial Narrow"/>
              </a:rPr>
              <a:t>The Family remain in overcrowded one-bedroom temporary accommodation - Parents have not returned relevant documents to housing, are not regularly bidding and gas is not being paid. The family are isolated in Havering as their support network is in Dagenham.</a:t>
            </a:r>
          </a:p>
          <a:p>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How does this affect the children’s quality of life? </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What does it feel like for the parents? There is no privacy? </a:t>
            </a:r>
            <a:endParaRPr lang="en-GB" sz="1400" dirty="0">
              <a:solidFill>
                <a:srgbClr val="7030A0"/>
              </a:solidFill>
              <a:latin typeface="Arial Narrow" panose="020B0606020202030204" pitchFamily="34" charset="0"/>
            </a:endParaRPr>
          </a:p>
          <a:p>
            <a:r>
              <a:rPr lang="en-GB" sz="1400" b="1" dirty="0">
                <a:solidFill>
                  <a:srgbClr val="7030A0"/>
                </a:solidFill>
                <a:latin typeface="Arial Narrow" panose="020B0606020202030204" pitchFamily="34" charset="0"/>
              </a:rPr>
              <a:t>What could the children be exposed to because of the lack of personal space?</a:t>
            </a:r>
          </a:p>
          <a:p>
            <a:pPr algn="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90505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fade">
                                      <p:cBhvr>
                                        <p:cTn id="10" dur="500"/>
                                        <p:tgtEl>
                                          <p:spTgt spid="5">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animEffect transition="in" filter="fade">
                                      <p:cBhvr>
                                        <p:cTn id="15" dur="500"/>
                                        <p:tgtEl>
                                          <p:spTgt spid="5">
                                            <p:txEl>
                                              <p:pRg st="9" end="9"/>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10" end="10"/>
                                            </p:txEl>
                                          </p:spTgt>
                                        </p:tgtEl>
                                        <p:attrNameLst>
                                          <p:attrName>style.visibility</p:attrName>
                                        </p:attrNameLst>
                                      </p:cBhvr>
                                      <p:to>
                                        <p:strVal val="visible"/>
                                      </p:to>
                                    </p:set>
                                    <p:animEffect transition="in" filter="fade">
                                      <p:cBhvr>
                                        <p:cTn id="18" dur="500"/>
                                        <p:tgtEl>
                                          <p:spTgt spid="5">
                                            <p:txEl>
                                              <p:pRg st="10" end="1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14" end="14"/>
                                            </p:txEl>
                                          </p:spTgt>
                                        </p:tgtEl>
                                        <p:attrNameLst>
                                          <p:attrName>style.visibility</p:attrName>
                                        </p:attrNameLst>
                                      </p:cBhvr>
                                      <p:to>
                                        <p:strVal val="visible"/>
                                      </p:to>
                                    </p:set>
                                    <p:animEffect transition="in" filter="fade">
                                      <p:cBhvr>
                                        <p:cTn id="23" dur="500"/>
                                        <p:tgtEl>
                                          <p:spTgt spid="5">
                                            <p:txEl>
                                              <p:pRg st="14" end="1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15" end="15"/>
                                            </p:txEl>
                                          </p:spTgt>
                                        </p:tgtEl>
                                        <p:attrNameLst>
                                          <p:attrName>style.visibility</p:attrName>
                                        </p:attrNameLst>
                                      </p:cBhvr>
                                      <p:to>
                                        <p:strVal val="visible"/>
                                      </p:to>
                                    </p:set>
                                    <p:animEffect transition="in" filter="fade">
                                      <p:cBhvr>
                                        <p:cTn id="26" dur="500"/>
                                        <p:tgtEl>
                                          <p:spTgt spid="5">
                                            <p:txEl>
                                              <p:pRg st="15" end="1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16" end="16"/>
                                            </p:txEl>
                                          </p:spTgt>
                                        </p:tgtEl>
                                        <p:attrNameLst>
                                          <p:attrName>style.visibility</p:attrName>
                                        </p:attrNameLst>
                                      </p:cBhvr>
                                      <p:to>
                                        <p:strVal val="visible"/>
                                      </p:to>
                                    </p:set>
                                    <p:animEffect transition="in" filter="fade">
                                      <p:cBhvr>
                                        <p:cTn id="29"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409283" y="738001"/>
            <a:ext cx="8235591" cy="5555367"/>
          </a:xfrm>
          <a:prstGeom prst="rect">
            <a:avLst/>
          </a:prstGeom>
        </p:spPr>
        <p:txBody>
          <a:bodyPr wrap="square" lIns="91440" tIns="45720" rIns="91440" bIns="45720" anchor="t">
            <a:spAutoFit/>
          </a:bodyPr>
          <a:lstStyle/>
          <a:p>
            <a:pPr algn="ctr"/>
            <a:r>
              <a:rPr lang="en-GB" sz="3600" b="1" dirty="0">
                <a:solidFill>
                  <a:srgbClr val="0066FF"/>
                </a:solidFill>
                <a:latin typeface="Arial Narrow" panose="020B0606020202030204" pitchFamily="34" charset="0"/>
              </a:rPr>
              <a:t>Presenting the Narrative from the child’s perspective</a:t>
            </a:r>
          </a:p>
          <a:p>
            <a:pPr lvl="1" algn="just"/>
            <a:endParaRPr lang="en-GB" sz="2800" dirty="0">
              <a:solidFill>
                <a:srgbClr val="0066FF"/>
              </a:solidFill>
              <a:latin typeface="Arial Narrow" panose="020B0606020202030204" pitchFamily="34" charset="0"/>
            </a:endParaRPr>
          </a:p>
          <a:p>
            <a:pPr lvl="1" algn="just"/>
            <a:r>
              <a:rPr lang="en-GB" dirty="0">
                <a:solidFill>
                  <a:srgbClr val="0066FF"/>
                </a:solidFill>
                <a:latin typeface="Arial Narrow" panose="020B0606020202030204" pitchFamily="34" charset="0"/>
              </a:rPr>
              <a:t>Looking back at these questions:</a:t>
            </a:r>
          </a:p>
          <a:p>
            <a:pPr lvl="1" algn="just"/>
            <a:endParaRPr lang="en-GB" sz="1100" dirty="0">
              <a:solidFill>
                <a:srgbClr val="0066FF"/>
              </a:solidFill>
              <a:latin typeface="Arial Narrow" panose="020B0606020202030204" pitchFamily="34" charset="0"/>
            </a:endParaRPr>
          </a:p>
          <a:p>
            <a:pPr marL="457200" indent="-457200" algn="just">
              <a:buFont typeface="Arial" panose="020B0604020202020204" pitchFamily="34" charset="0"/>
              <a:buChar char="•"/>
            </a:pPr>
            <a:r>
              <a:rPr lang="en-GB" sz="2400" b="1" dirty="0">
                <a:solidFill>
                  <a:srgbClr val="7030A0"/>
                </a:solidFill>
                <a:latin typeface="Arial Narrow" panose="020B0606020202030204" pitchFamily="34" charset="0"/>
              </a:rPr>
              <a:t>What affect has this had on Dee and Zack presentation and development? </a:t>
            </a:r>
            <a:endParaRPr lang="en-GB" sz="2400" dirty="0">
              <a:solidFill>
                <a:srgbClr val="7030A0"/>
              </a:solidFill>
              <a:latin typeface="Arial Narrow" panose="020B0606020202030204" pitchFamily="34" charset="0"/>
            </a:endParaRPr>
          </a:p>
          <a:p>
            <a:pPr marL="457200" indent="-457200" algn="just">
              <a:buFont typeface="Arial" panose="020B0604020202020204" pitchFamily="34" charset="0"/>
              <a:buChar char="•"/>
            </a:pPr>
            <a:r>
              <a:rPr lang="en-GB" sz="2400" b="1" dirty="0">
                <a:solidFill>
                  <a:srgbClr val="7030A0"/>
                </a:solidFill>
                <a:latin typeface="Arial Narrow" panose="020B0606020202030204" pitchFamily="34" charset="0"/>
              </a:rPr>
              <a:t>What must it feel like for Dee to be the child in school who is always late for school? </a:t>
            </a:r>
            <a:endParaRPr lang="en-GB" sz="2400" dirty="0">
              <a:solidFill>
                <a:srgbClr val="7030A0"/>
              </a:solidFill>
              <a:latin typeface="Arial Narrow" panose="020B0606020202030204" pitchFamily="34" charset="0"/>
            </a:endParaRPr>
          </a:p>
          <a:p>
            <a:pPr marL="457200" indent="-457200" algn="just">
              <a:buFont typeface="Arial" panose="020B0604020202020204" pitchFamily="34" charset="0"/>
              <a:buChar char="•"/>
            </a:pPr>
            <a:r>
              <a:rPr lang="en-GB" sz="2400" b="1" dirty="0">
                <a:solidFill>
                  <a:srgbClr val="7030A0"/>
                </a:solidFill>
                <a:latin typeface="Arial Narrow" panose="020B0606020202030204" pitchFamily="34" charset="0"/>
              </a:rPr>
              <a:t>What impact does this have on her peer relationships and her learning? </a:t>
            </a:r>
            <a:endParaRPr lang="en-GB" sz="2400" dirty="0">
              <a:solidFill>
                <a:srgbClr val="7030A0"/>
              </a:solidFill>
              <a:latin typeface="Arial Narrow" panose="020B0606020202030204" pitchFamily="34" charset="0"/>
            </a:endParaRPr>
          </a:p>
          <a:p>
            <a:pPr marL="457200" indent="-457200" algn="just">
              <a:buFont typeface="Arial" panose="020B0604020202020204" pitchFamily="34" charset="0"/>
              <a:buChar char="•"/>
            </a:pPr>
            <a:r>
              <a:rPr lang="en-GB" sz="2400" b="1" dirty="0">
                <a:solidFill>
                  <a:srgbClr val="7030A0"/>
                </a:solidFill>
                <a:latin typeface="Arial Narrow" panose="020B0606020202030204" pitchFamily="34" charset="0"/>
              </a:rPr>
              <a:t>What do we know about the impact of poor nutrition, routines and boundaries for children?</a:t>
            </a:r>
          </a:p>
          <a:p>
            <a:pPr algn="r"/>
            <a:endParaRPr lang="en-GB" sz="1400" dirty="0">
              <a:solidFill>
                <a:srgbClr val="7030A0"/>
              </a:solidFill>
              <a:latin typeface="Arial Narrow" panose="020B0606020202030204" pitchFamily="34" charset="0"/>
            </a:endParaRPr>
          </a:p>
          <a:p>
            <a:pPr marR="22860" algn="just">
              <a:lnSpc>
                <a:spcPct val="104000"/>
              </a:lnSpc>
              <a:spcAft>
                <a:spcPts val="1005"/>
              </a:spcAft>
            </a:pP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1169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avering ppt body 18.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p:nvPr/>
        </p:nvGrpSpPr>
        <p:grpSpPr>
          <a:xfrm>
            <a:off x="158750" y="6051428"/>
            <a:ext cx="6004879" cy="682869"/>
            <a:chOff x="158750" y="6051428"/>
            <a:chExt cx="6004879" cy="682869"/>
          </a:xfrm>
        </p:grpSpPr>
        <p:pic>
          <p:nvPicPr>
            <p:cNvPr id="13" name="Picture 1" descr="CSPT.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6392863"/>
              <a:ext cx="3536950" cy="293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1020" y="6051428"/>
              <a:ext cx="1812609" cy="682869"/>
            </a:xfrm>
            <a:prstGeom prst="rect">
              <a:avLst/>
            </a:prstGeom>
          </p:spPr>
        </p:pic>
      </p:grpSp>
      <p:sp>
        <p:nvSpPr>
          <p:cNvPr id="5" name="Rectangle 4"/>
          <p:cNvSpPr/>
          <p:nvPr/>
        </p:nvSpPr>
        <p:spPr>
          <a:xfrm>
            <a:off x="379336" y="738001"/>
            <a:ext cx="8425258" cy="5370701"/>
          </a:xfrm>
          <a:prstGeom prst="rect">
            <a:avLst/>
          </a:prstGeom>
        </p:spPr>
        <p:txBody>
          <a:bodyPr wrap="square" lIns="91440" tIns="45720" rIns="91440" bIns="45720" anchor="t">
            <a:spAutoFit/>
          </a:bodyPr>
          <a:lstStyle/>
          <a:p>
            <a:pPr algn="just"/>
            <a:r>
              <a:rPr lang="en-GB" sz="1400" dirty="0">
                <a:solidFill>
                  <a:srgbClr val="0066FF"/>
                </a:solidFill>
                <a:latin typeface="Arial Narrow" panose="020B0606020202030204" pitchFamily="34" charset="0"/>
              </a:rPr>
              <a:t>Presenting the Narrative from the child’s perspective</a:t>
            </a:r>
          </a:p>
          <a:p>
            <a:pPr algn="just"/>
            <a:endParaRPr lang="en-GB" sz="1100"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Dee’s lack of routine and poor school attendance is impacting on her attainment in school. She is behind her peers in respect of her learning. This in turn has impacted on her peer relationships. Her lateness and absences have affected Dee in settling into play and activities with other children in her class. Although Dee is only in the early years of her educational development and experience, if the situation does not improve she is likely to continue falling further behind, and risks being alienated from her peers.</a:t>
            </a:r>
          </a:p>
          <a:p>
            <a:pPr algn="just"/>
            <a:endParaRPr lang="en-GB" sz="1400" b="1"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The lack of routine especially around sleeping and meal times is likely to be affecting Dee’s energy levels through the day. Her ability to concentrate is likely to be affected if she is feeling tired. Her poor nutrition is also likely to have a longer term effect on her physical and cognitive development. Dee’s lack of routine and consistent care or boundaries places her at greater risk of developing maladaptive behaviours to compensate for the lack of adult guidance and support. The lack of consistency in particular can create anxiety and worry for young children who are reliant on their primary carers to anticipate and meet their basic needs. When those basic needs are frequently neglected, some children lose trust in adults; this can impact on their ability to trust and rely on any one to understand or meet their needs in the future. </a:t>
            </a:r>
          </a:p>
          <a:p>
            <a:pPr algn="just"/>
            <a:endParaRPr lang="en-GB" sz="1400" b="1" dirty="0">
              <a:solidFill>
                <a:srgbClr val="7030A0"/>
              </a:solidFill>
              <a:latin typeface="Arial Narrow" panose="020B0606020202030204" pitchFamily="34" charset="0"/>
            </a:endParaRPr>
          </a:p>
          <a:p>
            <a:pPr algn="just"/>
            <a:r>
              <a:rPr lang="en-GB" sz="1400" b="1" dirty="0">
                <a:solidFill>
                  <a:srgbClr val="7030A0"/>
                </a:solidFill>
                <a:latin typeface="Arial Narrow" panose="020B0606020202030204" pitchFamily="34" charset="0"/>
              </a:rPr>
              <a:t>Dee is observed to be a self-sufficient little girl. Although she is only 5yo, she was observed to climb onto a chair to obtain her own bowl, spoon, milk and cereal and pour her own breakfast, and ensure that her brother was also provided with food; although on this occasion she utilised the support of the FSW in the home, it was evident during this observation that she has done this task many times before and the question is raised about what other lengths she would probably go to in order to feed herself when adults are not fulfilling this need (and other needs) for her. Her care and attention for her younger brother is also a sign of her undertaking tasks that are far beyond what would ordinarily be expected for a child of her age. </a:t>
            </a:r>
          </a:p>
          <a:p>
            <a:pPr marR="22860" algn="r">
              <a:lnSpc>
                <a:spcPct val="104000"/>
              </a:lnSpc>
              <a:spcAft>
                <a:spcPts val="1005"/>
              </a:spcAft>
            </a:pPr>
            <a:endParaRPr lang="en-GB" sz="1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4979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MigrationWizIdVersion xmlns="b7f336ec-8e78-434b-b427-21fcecaa0ab0" xsi:nil="true"/>
    <_Flow_SignoffStatus xmlns="b7f336ec-8e78-434b-b427-21fcecaa0ab0" xsi:nil="true"/>
    <TaxCatchAll xmlns="2412a510-4c64-448d-9501-0e9bb7450609" xsi:nil="true"/>
    <lcf76f155ced4ddcb4097134ff3c332f0 xmlns="b7f336ec-8e78-434b-b427-21fcecaa0ab0" xsi:nil="true"/>
    <MigrationWizId xmlns="b7f336ec-8e78-434b-b427-21fcecaa0ab0" xsi:nil="true"/>
    <lcf76f155ced4ddcb4097134ff3c332f xmlns="b7f336ec-8e78-434b-b427-21fcecaa0ab0">
      <Terms xmlns="http://schemas.microsoft.com/office/infopath/2007/PartnerControls"/>
    </lcf76f155ced4ddcb4097134ff3c332f>
    <MigrationWizIdPermissions xmlns="b7f336ec-8e78-434b-b427-21fcecaa0ab0" xsi:nil="true"/>
    <_dlc_DocId xmlns="2412a510-4c64-448d-9501-0e9bb7450609">XVTAZUJVTSQM-307003130-1772473</_dlc_DocId>
    <_dlc_DocIdUrl xmlns="2412a510-4c64-448d-9501-0e9bb7450609">
      <Url>https://onetouchhealth.sharepoint.com/sites/TrixData/_layouts/15/DocIdRedir.aspx?ID=XVTAZUJVTSQM-307003130-1772473</Url>
      <Description>XVTAZUJVTSQM-307003130-1772473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C158C8ED44F9E48BBE01A42F74DC71E" ma:contentTypeVersion="20" ma:contentTypeDescription="Create a new document." ma:contentTypeScope="" ma:versionID="c197ca11b7af7bda6dde04a97e850320">
  <xsd:schema xmlns:xsd="http://www.w3.org/2001/XMLSchema" xmlns:xs="http://www.w3.org/2001/XMLSchema" xmlns:p="http://schemas.microsoft.com/office/2006/metadata/properties" xmlns:ns2="2412a510-4c64-448d-9501-0e9bb7450609" xmlns:ns3="b7f336ec-8e78-434b-b427-21fcecaa0ab0" targetNamespace="http://schemas.microsoft.com/office/2006/metadata/properties" ma:root="true" ma:fieldsID="7efab510bcc779bb3d2fe4d3beb2139c" ns2:_="" ns3:_="">
    <xsd:import namespace="2412a510-4c64-448d-9501-0e9bb7450609"/>
    <xsd:import namespace="b7f336ec-8e78-434b-b427-21fcecaa0ab0"/>
    <xsd:element name="properties">
      <xsd:complexType>
        <xsd:sequence>
          <xsd:element name="documentManagement">
            <xsd:complexType>
              <xsd:all>
                <xsd:element ref="ns2:_dlc_DocId" minOccurs="0"/>
                <xsd:element ref="ns2:_dlc_DocIdUrl" minOccurs="0"/>
                <xsd:element ref="ns2:_dlc_DocIdPersistId" minOccurs="0"/>
                <xsd:element ref="ns3:MigrationWizId" minOccurs="0"/>
                <xsd:element ref="ns3:MigrationWizIdPermissions" minOccurs="0"/>
                <xsd:element ref="ns3:MigrationWizIdVersion" minOccurs="0"/>
                <xsd:element ref="ns3:lcf76f155ced4ddcb4097134ff3c332f0"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2:SharedWithUsers" minOccurs="0"/>
                <xsd:element ref="ns2:SharedWithDetails" minOccurs="0"/>
                <xsd:element ref="ns3:MediaServiceLocation" minOccurs="0"/>
                <xsd:element ref="ns3:MediaServiceObjectDetectorVersions" minOccurs="0"/>
                <xsd:element ref="ns3:_Flow_SignoffStatu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12a510-4c64-448d-9501-0e9bb745060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1" nillable="true" ma:displayName="Taxonomy Catch All Column" ma:hidden="true" ma:list="{bbfd4978-5222-4f91-b1f8-69ee88ca9f91}" ma:internalName="TaxCatchAll" ma:showField="CatchAllData" ma:web="2412a510-4c64-448d-9501-0e9bb7450609">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f336ec-8e78-434b-b427-21fcecaa0ab0" elementFormDefault="qualified">
    <xsd:import namespace="http://schemas.microsoft.com/office/2006/documentManagement/types"/>
    <xsd:import namespace="http://schemas.microsoft.com/office/infopath/2007/PartnerControls"/>
    <xsd:element name="MigrationWizId" ma:index="11" nillable="true" ma:displayName="MigrationWizId" ma:internalName="MigrationWizId">
      <xsd:simpleType>
        <xsd:restriction base="dms:Text"/>
      </xsd:simpleType>
    </xsd:element>
    <xsd:element name="MigrationWizIdPermissions" ma:index="12" nillable="true" ma:displayName="MigrationWizIdPermissions" ma:internalName="MigrationWizIdPermissions">
      <xsd:simpleType>
        <xsd:restriction base="dms:Text"/>
      </xsd:simpleType>
    </xsd:element>
    <xsd:element name="MigrationWizIdVersion" ma:index="13" nillable="true" ma:displayName="MigrationWizIdVersion" ma:internalName="MigrationWizIdVersion">
      <xsd:simpleType>
        <xsd:restriction base="dms:Text"/>
      </xsd:simpleType>
    </xsd:element>
    <xsd:element name="lcf76f155ced4ddcb4097134ff3c332f0" ma:index="14" nillable="true" ma:displayName="Image Tags_0" ma:hidden="true" ma:internalName="lcf76f155ced4ddcb4097134ff3c332f0" ma:readOnly="false">
      <xsd:simpleType>
        <xsd:restriction base="dms:Note"/>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5ed8af3-778a-4786-8df9-be30e2284153"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Location" ma:index="27" nillable="true" ma:displayName="Location" ma:description="" ma:indexed="true" ma:internalName="MediaServiceLocation" ma:readOnly="true">
      <xsd:simpleType>
        <xsd:restriction base="dms:Text"/>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_Flow_SignoffStatus" ma:index="29" nillable="true" ma:displayName="Sign-off status" ma:internalName="Sign_x002d_off_x0020_status">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E035472-8ED9-4EBF-9080-E43F9E62A06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000848B-7841-41C7-B771-A27B99996E3F}">
  <ds:schemaRefs>
    <ds:schemaRef ds:uri="http://schemas.microsoft.com/sharepoint/v3/contenttype/forms"/>
  </ds:schemaRefs>
</ds:datastoreItem>
</file>

<file path=customXml/itemProps3.xml><?xml version="1.0" encoding="utf-8"?>
<ds:datastoreItem xmlns:ds="http://schemas.openxmlformats.org/officeDocument/2006/customXml" ds:itemID="{61FC4478-6C73-4CD7-9D9D-0BFA7118B117}"/>
</file>

<file path=customXml/itemProps4.xml><?xml version="1.0" encoding="utf-8"?>
<ds:datastoreItem xmlns:ds="http://schemas.openxmlformats.org/officeDocument/2006/customXml" ds:itemID="{0E36CB26-26A3-4CDF-8D2C-A763CB35317D}"/>
</file>

<file path=docProps/app.xml><?xml version="1.0" encoding="utf-8"?>
<Properties xmlns="http://schemas.openxmlformats.org/officeDocument/2006/extended-properties" xmlns:vt="http://schemas.openxmlformats.org/officeDocument/2006/docPropsVTypes">
  <Template>Office Theme</Template>
  <TotalTime>1269</TotalTime>
  <Words>2316</Words>
  <Application>Microsoft Office PowerPoint</Application>
  <PresentationFormat>On-screen Show (4:3)</PresentationFormat>
  <Paragraphs>147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Ambler</dc:creator>
  <cp:lastModifiedBy>Indeep Sethi</cp:lastModifiedBy>
  <cp:revision>81</cp:revision>
  <dcterms:created xsi:type="dcterms:W3CDTF">2020-04-23T08:25:14Z</dcterms:created>
  <dcterms:modified xsi:type="dcterms:W3CDTF">2024-10-01T15:13:35Z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0x0101004C158C8ED44F9E48BBE01A42F74DC71E</vt:lpwstr>
  </property>
  <property fmtid="{D5CDD505-2E9C-101B-9397-08002B2CF9AE}" pid="3" name="_dlc_DocIdItemGuid">
    <vt:lpwstr>64180123-b670-4cbb-99e7-196011ba588a</vt:lpwstr>
  </property>
</Properties>
</file>