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97" r:id="rId5"/>
    <p:sldId id="395" r:id="rId6"/>
    <p:sldId id="321" r:id="rId7"/>
    <p:sldId id="322" r:id="rId8"/>
    <p:sldId id="325" r:id="rId9"/>
    <p:sldId id="326" r:id="rId10"/>
    <p:sldId id="412" r:id="rId11"/>
    <p:sldId id="327" r:id="rId12"/>
    <p:sldId id="413" r:id="rId13"/>
    <p:sldId id="414" r:id="rId14"/>
    <p:sldId id="415" r:id="rId15"/>
    <p:sldId id="328" r:id="rId16"/>
    <p:sldId id="417" r:id="rId17"/>
    <p:sldId id="330" r:id="rId18"/>
    <p:sldId id="334" r:id="rId19"/>
    <p:sldId id="335" r:id="rId20"/>
    <p:sldId id="416" r:id="rId21"/>
    <p:sldId id="373" r:id="rId22"/>
    <p:sldId id="299" r:id="rId23"/>
    <p:sldId id="300" r:id="rId24"/>
    <p:sldId id="309" r:id="rId25"/>
    <p:sldId id="421" r:id="rId26"/>
    <p:sldId id="302" r:id="rId27"/>
    <p:sldId id="418" r:id="rId28"/>
    <p:sldId id="419" r:id="rId29"/>
    <p:sldId id="420" r:id="rId30"/>
    <p:sldId id="303" r:id="rId31"/>
    <p:sldId id="305" r:id="rId32"/>
    <p:sldId id="306" r:id="rId33"/>
    <p:sldId id="422" r:id="rId34"/>
    <p:sldId id="313" r:id="rId35"/>
    <p:sldId id="310" r:id="rId36"/>
    <p:sldId id="308" r:id="rId37"/>
    <p:sldId id="315" r:id="rId38"/>
    <p:sldId id="423" r:id="rId39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ECFF"/>
    <a:srgbClr val="99CCFF"/>
    <a:srgbClr val="FF0000"/>
    <a:srgbClr val="FF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0" autoAdjust="0"/>
    <p:restoredTop sz="87120" autoAdjust="0"/>
  </p:normalViewPr>
  <p:slideViewPr>
    <p:cSldViewPr>
      <p:cViewPr varScale="1">
        <p:scale>
          <a:sx n="65" d="100"/>
          <a:sy n="65" d="100"/>
        </p:scale>
        <p:origin x="-17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ustomXml" Target="../customXml/item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defTabSz="921230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7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algn="r" defTabSz="921230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defTabSz="921230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7213"/>
            <a:ext cx="2947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algn="r" defTabSz="921230">
              <a:defRPr sz="1200" b="0"/>
            </a:lvl1pPr>
          </a:lstStyle>
          <a:p>
            <a:pPr>
              <a:defRPr/>
            </a:pPr>
            <a:fld id="{5D64CD2B-7581-4BDC-8E21-8285767798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80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defTabSz="921230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7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algn="r" defTabSz="921230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5125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defTabSz="921230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7213"/>
            <a:ext cx="2947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algn="r" defTabSz="921230">
              <a:defRPr sz="1200" b="0"/>
            </a:lvl1pPr>
          </a:lstStyle>
          <a:p>
            <a:pPr>
              <a:defRPr/>
            </a:pPr>
            <a:fld id="{FE37447A-71F8-4B0C-BB6C-770996A98A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1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25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763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55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5338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25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97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69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41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936BA3-FFE9-4E6C-973E-C3FB633AE98C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0663" y="465138"/>
            <a:ext cx="3937000" cy="295433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3884613"/>
            <a:ext cx="5005387" cy="536416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25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763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55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5338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25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97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69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41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BF9FBB-FB02-4C9B-BCD2-44A0B519C2D3}" type="slidenum">
              <a:rPr lang="en-GB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0663" y="465138"/>
            <a:ext cx="3937000" cy="29543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3884613"/>
            <a:ext cx="5005387" cy="536416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25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763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55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5338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25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97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69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41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35CE22-0729-46D4-954D-40C91D3EF695}" type="slidenum">
              <a:rPr lang="en-GB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0663" y="465138"/>
            <a:ext cx="3937000" cy="29543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3884613"/>
            <a:ext cx="5005387" cy="536416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25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763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55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5338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25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97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69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41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150BA1-71D2-4E0B-8F34-16C87FA4E8FC}" type="slidenum">
              <a:rPr lang="en-GB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0663" y="465138"/>
            <a:ext cx="3937000" cy="29543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3884613"/>
            <a:ext cx="5005387" cy="536416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25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763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55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5338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25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97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69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41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E6B3D8-C0A6-4D3A-86BC-1C69D92414AE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0663" y="465138"/>
            <a:ext cx="3937000" cy="295433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3884613"/>
            <a:ext cx="5005387" cy="536416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25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763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55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5338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25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97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69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41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982534-136B-4F33-A945-33C650548A83}" type="slidenum">
              <a:rPr lang="en-GB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0663" y="465138"/>
            <a:ext cx="3937000" cy="295433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3884613"/>
            <a:ext cx="5005387" cy="536416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25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763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55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5338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25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97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69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41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BFDD35-761A-45C2-833B-8F2D7493CB20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0663" y="465138"/>
            <a:ext cx="3937000" cy="295433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3884613"/>
            <a:ext cx="5005387" cy="536416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25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763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55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5338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25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97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69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41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E123E0-31B3-49FE-9294-BB9D38B574B7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0663" y="465138"/>
            <a:ext cx="3937000" cy="295433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3884613"/>
            <a:ext cx="5005387" cy="536416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25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763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55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5338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25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97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69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41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1791CA-3558-4756-AD41-E0C4EB73075C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0663" y="465138"/>
            <a:ext cx="3937000" cy="29543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3884613"/>
            <a:ext cx="5005387" cy="536416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25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763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55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5338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25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97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69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41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565F6E-7299-4129-9D83-5D72EC81E8D9}" type="slidenum">
              <a:rPr lang="en-GB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0663" y="465138"/>
            <a:ext cx="3937000" cy="29543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3884613"/>
            <a:ext cx="5005387" cy="536416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25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763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55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5338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25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97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69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41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BB07A3-F2C3-40CC-8AEB-CC2E1C4DF2FE}" type="slidenum">
              <a:rPr lang="en-GB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0663" y="465138"/>
            <a:ext cx="3937000" cy="29543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3884613"/>
            <a:ext cx="5005387" cy="536416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25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763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55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5338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25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97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69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4138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9BB166-FBC5-4647-8DC6-E1C875AF2AE9}" type="slidenum">
              <a:rPr lang="en-GB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0663" y="465138"/>
            <a:ext cx="3937000" cy="29543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3884613"/>
            <a:ext cx="5005387" cy="536416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0D06E-89F2-46F0-9B60-4C4DB1A0C0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14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F927B-39E9-42D3-A41D-E92E8FEFC8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20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4288" y="188913"/>
            <a:ext cx="1947862" cy="5818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700" y="188913"/>
            <a:ext cx="5691188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A85FE-734C-4437-915C-76E73215C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580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20700" y="188913"/>
            <a:ext cx="7791450" cy="5818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B69FE-E7A9-4B90-86AD-4AE9ACD15B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351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772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700" y="1196975"/>
            <a:ext cx="3810000" cy="4810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3100" y="1196975"/>
            <a:ext cx="3810000" cy="4810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73B3C-629C-4184-B68D-D5587B0467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91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BE3D8-3450-4EF0-B2EC-107082959A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40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7EE71-0200-4FD0-A20B-1A82726779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60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196975"/>
            <a:ext cx="3810000" cy="4810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3100" y="1196975"/>
            <a:ext cx="3810000" cy="4810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38D58-3BAD-41E0-A9BB-85F316ED35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69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B2829-F9BB-4FE5-BC39-89612F529D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74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EC518-4085-46D1-B4B1-584350AD09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25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99C1C-EDB5-44F5-81AF-43781A9E4E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1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83366-BC2F-48FF-8B20-6827951D3C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21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5256B-F7A8-4F0A-A15D-E3361CFD35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4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 userDrawn="1"/>
        </p:nvSpPr>
        <p:spPr bwMode="auto">
          <a:xfrm>
            <a:off x="0" y="304800"/>
            <a:ext cx="7366000" cy="655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2400" b="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1" name="Rectangle 9"/>
          <p:cNvSpPr>
            <a:spLocks noChangeArrowheads="1"/>
          </p:cNvSpPr>
          <p:nvPr userDrawn="1"/>
        </p:nvSpPr>
        <p:spPr bwMode="auto">
          <a:xfrm>
            <a:off x="1473200" y="1752600"/>
            <a:ext cx="73660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2400" b="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2" name="Oval 10"/>
          <p:cNvSpPr>
            <a:spLocks noChangeArrowheads="1"/>
          </p:cNvSpPr>
          <p:nvPr userDrawn="1"/>
        </p:nvSpPr>
        <p:spPr bwMode="auto">
          <a:xfrm>
            <a:off x="5970588" y="304800"/>
            <a:ext cx="2868612" cy="2590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2400" b="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88913"/>
            <a:ext cx="7772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1196975"/>
            <a:ext cx="77724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1700" y="66167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0100" y="66167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9100" y="66167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97C068B8-8A48-432A-A4FF-28079BB7AB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aphicFrame>
        <p:nvGraphicFramePr>
          <p:cNvPr id="1034" name="Object 12"/>
          <p:cNvGraphicFramePr>
            <a:graphicFrameLocks noChangeAspect="1"/>
          </p:cNvGraphicFramePr>
          <p:nvPr/>
        </p:nvGraphicFramePr>
        <p:xfrm>
          <a:off x="611188" y="6161088"/>
          <a:ext cx="24399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hoto Editor Photo" r:id="rId16" imgW="18761905" imgH="3343742" progId="MSPhotoEd.3">
                  <p:embed/>
                </p:oleObj>
              </mc:Choice>
              <mc:Fallback>
                <p:oleObj name="Photo Editor Photo" r:id="rId16" imgW="18761905" imgH="3343742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61088"/>
                        <a:ext cx="24399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3"/>
          <p:cNvGraphicFramePr>
            <a:graphicFrameLocks noChangeAspect="1"/>
          </p:cNvGraphicFramePr>
          <p:nvPr/>
        </p:nvGraphicFramePr>
        <p:xfrm>
          <a:off x="6851650" y="5876925"/>
          <a:ext cx="17526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hoto Editor Photo" r:id="rId18" imgW="10123810" imgH="4495238" progId="MSPhotoEd.3">
                  <p:embed/>
                </p:oleObj>
              </mc:Choice>
              <mc:Fallback>
                <p:oleObj name="Photo Editor Photo" r:id="rId18" imgW="10123810" imgH="4495238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0" y="5876925"/>
                        <a:ext cx="17526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800">
          <a:solidFill>
            <a:srgbClr val="000066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000066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ddfra.co.uk/news/take-extra-care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dfire.gov.uk/incident-types-we-attend#sthash.bArefwqG.dpuf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dfire.gov.uk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firekill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27088" y="495300"/>
            <a:ext cx="7272337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4000" u="sng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 dirty="0">
                <a:solidFill>
                  <a:schemeClr val="tx1"/>
                </a:solidFill>
                <a:latin typeface="Arial" charset="0"/>
              </a:rPr>
              <a:t>Durham County Council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 dirty="0">
                <a:solidFill>
                  <a:schemeClr val="tx1"/>
                </a:solidFill>
                <a:latin typeface="Arial" charset="0"/>
              </a:rPr>
              <a:t>Health and Safety Team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 b="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Arial" charset="0"/>
              </a:rPr>
              <a:t>Supported Lodging Induction Training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Arial" charset="0"/>
              </a:rPr>
              <a:t>Children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</a:rPr>
              <a:t>and Young People’s </a:t>
            </a:r>
            <a:r>
              <a:rPr lang="en-US" altLang="en-US" sz="3200" dirty="0">
                <a:solidFill>
                  <a:schemeClr val="tx1"/>
                </a:solidFill>
                <a:latin typeface="Arial" charset="0"/>
              </a:rPr>
              <a:t>Services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tx1"/>
                </a:solidFill>
                <a:latin typeface="Arial" charset="0"/>
              </a:rPr>
              <a:t>03000 265 781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3200" b="0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3200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684213" y="660400"/>
            <a:ext cx="741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chemeClr val="tx1"/>
                </a:solidFill>
                <a:latin typeface="Arial" charset="0"/>
              </a:rPr>
              <a:t>In Groups Identify some Control Measures you can use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831850" y="2598738"/>
            <a:ext cx="7632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0">
                <a:solidFill>
                  <a:schemeClr val="tx1"/>
                </a:solidFill>
                <a:latin typeface="Arial" charset="0"/>
              </a:rPr>
              <a:t>Something that can be done to reduce the possibility of an accident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644900"/>
            <a:ext cx="25717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563563" y="549275"/>
            <a:ext cx="75612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chemeClr val="tx1"/>
                </a:solidFill>
                <a:latin typeface="Arial" charset="0"/>
              </a:rPr>
              <a:t>How do we control Hazards in the Home?</a:t>
            </a: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708025" y="1843088"/>
            <a:ext cx="7751763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GB" altLang="en-US" sz="2000" b="0">
                <a:solidFill>
                  <a:schemeClr val="tx1"/>
                </a:solidFill>
                <a:latin typeface="Arial" charset="0"/>
              </a:rPr>
              <a:t>Gas Appliances – Annual Servicing/Carbon Monoxide detectors/adequate Ventilation.  Follow manufacturers instructions.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2000" b="0">
                <a:solidFill>
                  <a:schemeClr val="tx1"/>
                </a:solidFill>
                <a:latin typeface="Arial" charset="0"/>
              </a:rPr>
              <a:t>Electricity – Fuse Boxes/Circuit Breakers/Residual Current Devices/Visual Inspection.  Follow manufacturers instructions.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2000" b="0">
                <a:solidFill>
                  <a:schemeClr val="tx1"/>
                </a:solidFill>
                <a:latin typeface="Arial" charset="0"/>
              </a:rPr>
              <a:t>Fire – Smoke Detectors/Keeping doorways clear/Good Housekeeping/Safe use of Candles etc.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2000" b="0">
                <a:solidFill>
                  <a:schemeClr val="tx1"/>
                </a:solidFill>
                <a:latin typeface="Arial" charset="0"/>
              </a:rPr>
              <a:t>Chemicals/Substances – Adequate storage.  Disposal of unwanted substances.  Follow directions for use.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2000" b="0">
                <a:solidFill>
                  <a:schemeClr val="tx1"/>
                </a:solidFill>
                <a:latin typeface="Arial" charset="0"/>
              </a:rPr>
              <a:t>Slip/Trip/Fall/ Environmental – Ensuring that maintenance is carried out as and when required.  Awareness of weather etc.  Ensuring adequate lighting is in place.  Reduce clutter.  Clean up spills quickly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95288" y="333375"/>
            <a:ext cx="79216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chemeClr val="tx1"/>
                </a:solidFill>
                <a:latin typeface="Arial" charset="0"/>
              </a:rPr>
              <a:t>What Hazardous Substances are in the Home?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0738" y="1484313"/>
            <a:ext cx="43195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</a:rPr>
              <a:t>Most commonly accessed include:</a:t>
            </a: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r>
              <a:rPr lang="en-US" altLang="en-US" b="0" dirty="0" smtClean="0">
                <a:solidFill>
                  <a:schemeClr val="tx1"/>
                </a:solidFill>
                <a:latin typeface="Arial" charset="0"/>
              </a:rPr>
              <a:t>Bleaches</a:t>
            </a: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r>
              <a:rPr lang="en-US" altLang="en-US" b="0" dirty="0" smtClean="0">
                <a:solidFill>
                  <a:schemeClr val="tx1"/>
                </a:solidFill>
                <a:latin typeface="Arial" charset="0"/>
              </a:rPr>
              <a:t>Oven Cleaners</a:t>
            </a: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r>
              <a:rPr lang="en-US" altLang="en-US" b="0" dirty="0" err="1" smtClean="0">
                <a:solidFill>
                  <a:schemeClr val="tx1"/>
                </a:solidFill>
                <a:latin typeface="Arial" charset="0"/>
              </a:rPr>
              <a:t>Descalers</a:t>
            </a:r>
            <a:endParaRPr lang="en-US" altLang="en-US" b="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r>
              <a:rPr lang="en-US" altLang="en-US" b="0" dirty="0" smtClean="0">
                <a:solidFill>
                  <a:schemeClr val="tx1"/>
                </a:solidFill>
                <a:latin typeface="Arial" charset="0"/>
              </a:rPr>
              <a:t>Hydrogen Peroxide</a:t>
            </a: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r>
              <a:rPr lang="en-US" altLang="en-US" b="0" dirty="0" smtClean="0">
                <a:solidFill>
                  <a:schemeClr val="tx1"/>
                </a:solidFill>
                <a:latin typeface="Arial" charset="0"/>
              </a:rPr>
              <a:t>Acetone</a:t>
            </a:r>
            <a:endParaRPr lang="en-US" altLang="en-US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</a:rPr>
              <a:t>They can be</a:t>
            </a:r>
            <a:endParaRPr lang="en-US" altLang="en-US" b="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b="0" dirty="0" smtClean="0">
                <a:solidFill>
                  <a:schemeClr val="tx1"/>
                </a:solidFill>
                <a:latin typeface="Arial" charset="0"/>
              </a:rPr>
              <a:t>Corrosive, Harmful, Irritant or Toxic.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2300288"/>
            <a:ext cx="33496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166813" y="836613"/>
            <a:ext cx="6192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chemeClr val="tx1"/>
                </a:solidFill>
                <a:latin typeface="Arial" charset="0"/>
              </a:rPr>
              <a:t>What do we look for?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008063" y="1944688"/>
            <a:ext cx="71278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GB" altLang="en-US" b="0">
                <a:solidFill>
                  <a:schemeClr val="tx1"/>
                </a:solidFill>
                <a:latin typeface="Arial" charset="0"/>
              </a:rPr>
              <a:t>Signs and symbols on packaging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b="0">
                <a:solidFill>
                  <a:schemeClr val="tx1"/>
                </a:solidFill>
                <a:latin typeface="Arial" charset="0"/>
              </a:rPr>
              <a:t>Labels on containers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b="0">
                <a:solidFill>
                  <a:schemeClr val="tx1"/>
                </a:solidFill>
                <a:latin typeface="Arial" charset="0"/>
              </a:rPr>
              <a:t>Age limitations for use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b="0">
                <a:solidFill>
                  <a:schemeClr val="tx1"/>
                </a:solidFill>
                <a:latin typeface="Arial" charset="0"/>
              </a:rPr>
              <a:t>Dosage/Frequency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b="0">
                <a:solidFill>
                  <a:schemeClr val="tx1"/>
                </a:solidFill>
                <a:latin typeface="Arial" charset="0"/>
              </a:rPr>
              <a:t>Side Affects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b="0">
                <a:solidFill>
                  <a:schemeClr val="tx1"/>
                </a:solidFill>
                <a:latin typeface="Arial" charset="0"/>
              </a:rPr>
              <a:t>Instructions for safe use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b="0">
                <a:solidFill>
                  <a:schemeClr val="tx1"/>
                </a:solidFill>
                <a:latin typeface="Arial" charset="0"/>
              </a:rPr>
              <a:t>Storage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95288" y="333375"/>
            <a:ext cx="81375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chemeClr val="tx1"/>
                </a:solidFill>
                <a:latin typeface="Arial" charset="0"/>
              </a:rPr>
              <a:t>Routes of Entry</a:t>
            </a:r>
          </a:p>
        </p:txBody>
      </p:sp>
      <p:sp>
        <p:nvSpPr>
          <p:cNvPr id="2" name="Rectangle 1"/>
          <p:cNvSpPr/>
          <p:nvPr/>
        </p:nvSpPr>
        <p:spPr>
          <a:xfrm>
            <a:off x="684213" y="1196975"/>
            <a:ext cx="72009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Chemicals only harmful if on or in the body. Routes of entry:-</a:t>
            </a:r>
          </a:p>
          <a:p>
            <a:pPr>
              <a:defRPr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0" dirty="0"/>
              <a:t>Contact with skin or eye</a:t>
            </a:r>
          </a:p>
          <a:p>
            <a:pPr>
              <a:defRPr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0" dirty="0"/>
              <a:t>Breathe in</a:t>
            </a:r>
          </a:p>
          <a:p>
            <a:pPr>
              <a:defRPr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0" dirty="0"/>
              <a:t>Swallow</a:t>
            </a:r>
          </a:p>
          <a:p>
            <a:pPr>
              <a:defRPr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0" dirty="0"/>
              <a:t>Puncture/inject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41525"/>
            <a:ext cx="14732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 flipV="1">
            <a:off x="6564313" y="2205038"/>
            <a:ext cx="209550" cy="144462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 flipV="1">
            <a:off x="5940425" y="3995738"/>
            <a:ext cx="209550" cy="144462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 flipV="1">
            <a:off x="7212013" y="3967163"/>
            <a:ext cx="211137" cy="144462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 flipV="1">
            <a:off x="6564313" y="2420938"/>
            <a:ext cx="209550" cy="144462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3440113"/>
            <a:ext cx="21907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808413"/>
            <a:ext cx="21907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5157788"/>
            <a:ext cx="21907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95288" y="333375"/>
            <a:ext cx="81375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chemeClr val="tx1"/>
                </a:solidFill>
                <a:latin typeface="Arial" charset="0"/>
              </a:rPr>
              <a:t>Labelling of Containers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341438"/>
            <a:ext cx="14668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2935288"/>
            <a:ext cx="14192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4543425"/>
            <a:ext cx="13906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48038" y="1762125"/>
            <a:ext cx="409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Arial" charset="0"/>
              </a:rPr>
              <a:t>Danger to the environment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73438" y="3362325"/>
            <a:ext cx="1620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Arial" charset="0"/>
              </a:rPr>
              <a:t>Explosive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73438" y="5029200"/>
            <a:ext cx="1347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Arial" charset="0"/>
              </a:rPr>
              <a:t>Harmful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5288" y="333375"/>
            <a:ext cx="81375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chemeClr val="tx1"/>
                </a:solidFill>
                <a:latin typeface="Arial" charset="0"/>
              </a:rPr>
              <a:t>Labelling of Containers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28738" y="2686050"/>
            <a:ext cx="96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Arial" charset="0"/>
              </a:rPr>
              <a:t>Toxic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82700" y="5016500"/>
            <a:ext cx="162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Arial" charset="0"/>
              </a:rPr>
              <a:t>Corrosive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64250" y="2617788"/>
            <a:ext cx="1792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Arial" charset="0"/>
              </a:rPr>
              <a:t>Flammable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309688"/>
            <a:ext cx="1376362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630613"/>
            <a:ext cx="14097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1271588"/>
            <a:ext cx="13620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3614738"/>
            <a:ext cx="1414463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64250" y="5019675"/>
            <a:ext cx="1584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Arial" charset="0"/>
              </a:rPr>
              <a:t>Oxidising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412875"/>
            <a:ext cx="74295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1476375" y="692150"/>
            <a:ext cx="6408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chemeClr val="tx1"/>
                </a:solidFill>
                <a:latin typeface="Arial" charset="0"/>
              </a:rPr>
              <a:t>Asbestos in the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04800" y="333375"/>
            <a:ext cx="81375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chemeClr val="tx1"/>
                </a:solidFill>
                <a:latin typeface="Arial" charset="0"/>
              </a:rPr>
              <a:t>Summary</a:t>
            </a: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960438" y="1844675"/>
            <a:ext cx="4043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b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65200" y="1844675"/>
            <a:ext cx="721201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solidFill>
                  <a:schemeClr val="tx1"/>
                </a:solidFill>
                <a:latin typeface="Arial" charset="0"/>
              </a:rPr>
              <a:t>Asbestos is a hazardous material when it is disturbed.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b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solidFill>
                  <a:schemeClr val="tx1"/>
                </a:solidFill>
                <a:latin typeface="Arial" charset="0"/>
              </a:rPr>
              <a:t>Asbestos materials can be present in buildings built before 2000.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b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solidFill>
                  <a:schemeClr val="tx1"/>
                </a:solidFill>
                <a:latin typeface="Arial" charset="0"/>
              </a:rPr>
              <a:t>Asbestos was at its peak between 1945 and 1980.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b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solidFill>
                  <a:schemeClr val="tx1"/>
                </a:solidFill>
                <a:latin typeface="Arial" charset="0"/>
              </a:rPr>
              <a:t>In the UK, there are over nine million houses of this age.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339975" y="582613"/>
            <a:ext cx="4319588" cy="857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D0088"/>
                    </a:gs>
                    <a:gs pos="100000">
                      <a:srgbClr val="CC00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Comic Sans MS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Comic Sans MS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Comic Sans MS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Comic Sans MS" pitchFamily="6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Comic Sans MS" pitchFamily="6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Comic Sans MS" pitchFamily="6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Comic Sans MS" pitchFamily="6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GB" altLang="en-US" sz="4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Safety</a:t>
            </a:r>
            <a:endParaRPr lang="en-GB" altLang="en-US" sz="4000" b="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1952625"/>
            <a:ext cx="28051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27088" y="495300"/>
            <a:ext cx="727233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chemeClr val="tx1"/>
                </a:solidFill>
                <a:latin typeface="Arial" charset="0"/>
              </a:rPr>
              <a:t>Topics being covered today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3200" b="0">
              <a:latin typeface="Arial" charset="0"/>
            </a:endParaRP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1119188" y="1628775"/>
            <a:ext cx="60452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b="0" dirty="0" smtClean="0">
                <a:solidFill>
                  <a:schemeClr val="tx1"/>
                </a:solidFill>
                <a:latin typeface="Arial" charset="0"/>
              </a:rPr>
              <a:t>Health and Safety in the Home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b="0" dirty="0" smtClean="0">
                <a:solidFill>
                  <a:schemeClr val="tx1"/>
                </a:solidFill>
                <a:latin typeface="Arial" charset="0"/>
              </a:rPr>
              <a:t>Hazard Identification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b="0" dirty="0" smtClean="0">
                <a:solidFill>
                  <a:schemeClr val="tx1"/>
                </a:solidFill>
                <a:latin typeface="Arial" charset="0"/>
              </a:rPr>
              <a:t>Classification of Hazards in the Home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b="0" dirty="0" smtClean="0">
                <a:solidFill>
                  <a:schemeClr val="tx1"/>
                </a:solidFill>
                <a:latin typeface="Arial" charset="0"/>
              </a:rPr>
              <a:t>Control Measures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b="0" dirty="0" smtClean="0">
                <a:solidFill>
                  <a:schemeClr val="tx1"/>
                </a:solidFill>
                <a:latin typeface="Arial" charset="0"/>
              </a:rPr>
              <a:t>Hazardous Substances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b="0" dirty="0" smtClean="0">
                <a:solidFill>
                  <a:schemeClr val="tx1"/>
                </a:solidFill>
                <a:latin typeface="Arial" charset="0"/>
              </a:rPr>
              <a:t>Electrical Safety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b="0" dirty="0" smtClean="0">
                <a:solidFill>
                  <a:schemeClr val="tx1"/>
                </a:solidFill>
                <a:latin typeface="Arial" charset="0"/>
              </a:rPr>
              <a:t>Food Safety &amp; Hygiene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b="0" dirty="0" smtClean="0">
                <a:solidFill>
                  <a:schemeClr val="tx1"/>
                </a:solidFill>
                <a:latin typeface="Arial" charset="0"/>
              </a:rPr>
              <a:t>Electrical Safety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b="0" dirty="0" smtClean="0">
                <a:solidFill>
                  <a:schemeClr val="tx1"/>
                </a:solidFill>
                <a:latin typeface="Arial" charset="0"/>
              </a:rPr>
              <a:t>Fire Safety</a:t>
            </a:r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2000" b="0" dirty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58838" y="549275"/>
            <a:ext cx="7067550" cy="742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D0088"/>
                    </a:gs>
                    <a:gs pos="100000">
                      <a:srgbClr val="CC00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4000" kern="0" dirty="0" smtClean="0">
                <a:solidFill>
                  <a:srgbClr val="000000"/>
                </a:solidFill>
                <a:latin typeface="Arial"/>
              </a:rPr>
              <a:t>Did you know?</a:t>
            </a:r>
            <a:endParaRPr lang="en-GB" altLang="en-US" sz="4000" b="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58838" y="1366838"/>
            <a:ext cx="710565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Clr>
                <a:srgbClr val="FF0033"/>
              </a:buClr>
              <a:defRPr/>
            </a:pPr>
            <a:r>
              <a:rPr lang="en-US" altLang="en-US" sz="2400" b="0" kern="0" dirty="0" smtClean="0">
                <a:solidFill>
                  <a:srgbClr val="000000"/>
                </a:solidFill>
                <a:latin typeface="Arial"/>
              </a:rPr>
              <a:t>Electric shock occurs upon contact of a (human) body part with any source of electricity that causes a sufficient current through the skin, muscles, or hair.</a:t>
            </a:r>
          </a:p>
          <a:p>
            <a:pPr marL="0" indent="0">
              <a:lnSpc>
                <a:spcPct val="80000"/>
              </a:lnSpc>
              <a:buClr>
                <a:srgbClr val="FF0033"/>
              </a:buClr>
              <a:defRPr/>
            </a:pPr>
            <a:endParaRPr lang="en-GB" altLang="en-US" sz="2400" b="0" kern="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Clr>
                <a:srgbClr val="3333CC"/>
              </a:buClr>
              <a:defRPr/>
            </a:pPr>
            <a:endParaRPr lang="en-GB" altLang="en-US" sz="2800" i="1" kern="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rgbClr val="3333CC"/>
              </a:buClr>
              <a:defRPr/>
            </a:pPr>
            <a:endParaRPr lang="en-GB" altLang="en-US" sz="2800" b="0" kern="0" dirty="0" smtClean="0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  <a:defRPr/>
            </a:pPr>
            <a:endParaRPr lang="en-GB" altLang="en-US" sz="2800" b="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73125" y="2789238"/>
            <a:ext cx="55880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ClrTx/>
            </a:pPr>
            <a:r>
              <a:rPr lang="en-US" altLang="en-US" b="0">
                <a:solidFill>
                  <a:srgbClr val="000000"/>
                </a:solidFill>
                <a:latin typeface="Arial" charset="0"/>
              </a:rPr>
              <a:t>It always tries to find the easiest path </a:t>
            </a:r>
          </a:p>
          <a:p>
            <a:pPr>
              <a:lnSpc>
                <a:spcPct val="80000"/>
              </a:lnSpc>
              <a:buClr>
                <a:srgbClr val="FF0033"/>
              </a:buClr>
              <a:buFont typeface="Wingdings" pitchFamily="2" charset="2"/>
              <a:buNone/>
            </a:pPr>
            <a:r>
              <a:rPr lang="en-US" altLang="en-US" b="0">
                <a:solidFill>
                  <a:srgbClr val="000000"/>
                </a:solidFill>
                <a:latin typeface="Arial" charset="0"/>
              </a:rPr>
              <a:t>     to the ground.</a:t>
            </a:r>
          </a:p>
          <a:p>
            <a:pPr>
              <a:lnSpc>
                <a:spcPct val="80000"/>
              </a:lnSpc>
              <a:buClr>
                <a:srgbClr val="FF0033"/>
              </a:buClr>
              <a:buFont typeface="Wingdings" pitchFamily="2" charset="2"/>
              <a:buNone/>
            </a:pPr>
            <a:endParaRPr lang="en-US" altLang="en-US" b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ClrTx/>
            </a:pPr>
            <a:r>
              <a:rPr lang="en-US" altLang="en-US" b="0">
                <a:solidFill>
                  <a:srgbClr val="000000"/>
                </a:solidFill>
                <a:latin typeface="Arial" charset="0"/>
              </a:rPr>
              <a:t>Human bodies contain 70% water and water conducts electric current really well.</a:t>
            </a:r>
          </a:p>
          <a:p>
            <a:pPr>
              <a:lnSpc>
                <a:spcPct val="80000"/>
              </a:lnSpc>
              <a:buClr>
                <a:srgbClr val="FF0033"/>
              </a:buClr>
              <a:buFont typeface="Wingdings" pitchFamily="2" charset="2"/>
              <a:buNone/>
            </a:pPr>
            <a:endParaRPr lang="en-US" altLang="en-US" b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ClrTx/>
            </a:pPr>
            <a:r>
              <a:rPr lang="en-US" altLang="en-US" b="0">
                <a:solidFill>
                  <a:srgbClr val="000000"/>
                </a:solidFill>
                <a:latin typeface="Arial" charset="0"/>
              </a:rPr>
              <a:t>Electricity flows more easily through water than through air.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None/>
            </a:pPr>
            <a:endParaRPr lang="en-GB" altLang="en-US" sz="2800" b="0" i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None/>
            </a:pPr>
            <a:endParaRPr lang="en-GB" altLang="en-US" sz="2800" b="0" i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None/>
            </a:pPr>
            <a:endParaRPr lang="en-GB" altLang="en-US" sz="2800" b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3333CC"/>
              </a:buClr>
              <a:buFont typeface="Wingdings" pitchFamily="2" charset="2"/>
              <a:buNone/>
            </a:pPr>
            <a:endParaRPr lang="en-GB" altLang="en-US" sz="2800" b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3198813"/>
            <a:ext cx="1884362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 bwMode="auto">
          <a:xfrm>
            <a:off x="952500" y="333375"/>
            <a:ext cx="7067550" cy="857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4000" kern="0" dirty="0" smtClean="0">
                <a:solidFill>
                  <a:srgbClr val="000000"/>
                </a:solidFill>
                <a:latin typeface="Arial"/>
              </a:rPr>
              <a:t>Statistics</a:t>
            </a: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933450" y="1190625"/>
            <a:ext cx="7383463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buClr>
                <a:srgbClr val="3333CC"/>
              </a:buClr>
              <a:buFontTx/>
              <a:buNone/>
              <a:tabLst>
                <a:tab pos="363538" algn="l"/>
              </a:tabLst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</a:rPr>
              <a:t>1.	Low voltage electrocutions and fatal electrical 	burns in GB from low voltage electricity 	supplies (2010 data) </a:t>
            </a:r>
            <a:endParaRPr lang="en-US" altLang="en-US" baseline="30000" dirty="0" smtClean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ts val="0"/>
              </a:spcBef>
              <a:buClr>
                <a:srgbClr val="3333CC"/>
              </a:buClr>
              <a:buFont typeface="Wingdings" pitchFamily="2" charset="2"/>
              <a:buNone/>
              <a:defRPr/>
            </a:pPr>
            <a:endParaRPr lang="en-US" altLang="en-US" b="0" dirty="0" smtClean="0">
              <a:solidFill>
                <a:schemeClr val="tx1"/>
              </a:solidFill>
              <a:latin typeface="Arial" charset="0"/>
            </a:endParaRPr>
          </a:p>
          <a:p>
            <a:pPr lvl="1">
              <a:spcBef>
                <a:spcPts val="0"/>
              </a:spcBef>
              <a:buClrTx/>
              <a:defRPr/>
            </a:pPr>
            <a:r>
              <a:rPr lang="en-US" altLang="en-US" sz="2400" b="0" dirty="0" smtClean="0">
                <a:solidFill>
                  <a:schemeClr val="tx1"/>
                </a:solidFill>
              </a:rPr>
              <a:t>Total: 28</a:t>
            </a:r>
          </a:p>
          <a:p>
            <a:pPr lvl="1">
              <a:spcBef>
                <a:spcPts val="0"/>
              </a:spcBef>
              <a:buClrTx/>
              <a:defRPr/>
            </a:pPr>
            <a:r>
              <a:rPr lang="en-US" altLang="en-US" sz="2400" b="0" dirty="0" smtClean="0">
                <a:solidFill>
                  <a:schemeClr val="tx1"/>
                </a:solidFill>
              </a:rPr>
              <a:t>Work related electrocutions: </a:t>
            </a:r>
            <a:r>
              <a:rPr lang="en-US" altLang="en-US" sz="2400" b="0" dirty="0">
                <a:solidFill>
                  <a:schemeClr val="tx1"/>
                </a:solidFill>
              </a:rPr>
              <a:t>6</a:t>
            </a:r>
            <a:endParaRPr lang="en-US" altLang="en-US" sz="2400" b="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ClrTx/>
              <a:defRPr/>
            </a:pPr>
            <a:r>
              <a:rPr lang="en-US" altLang="en-US" sz="2400" b="0" dirty="0" smtClean="0">
                <a:solidFill>
                  <a:schemeClr val="tx1"/>
                </a:solidFill>
              </a:rPr>
              <a:t>Home or leisure electrocutions: 22</a:t>
            </a:r>
          </a:p>
          <a:p>
            <a:pPr marL="457200" lvl="1" indent="0">
              <a:spcBef>
                <a:spcPts val="0"/>
              </a:spcBef>
              <a:buClrTx/>
              <a:buFontTx/>
              <a:buNone/>
              <a:defRPr/>
            </a:pPr>
            <a:endParaRPr lang="en-US" altLang="en-US" sz="2400" b="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rgbClr val="3333CC"/>
              </a:buClr>
              <a:buFontTx/>
              <a:buNone/>
              <a:tabLst>
                <a:tab pos="363538" algn="l"/>
              </a:tabLst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</a:rPr>
              <a:t>2.	Electric shocks:</a:t>
            </a:r>
          </a:p>
          <a:p>
            <a:pPr lvl="1">
              <a:spcBef>
                <a:spcPts val="0"/>
              </a:spcBef>
              <a:buClrTx/>
              <a:defRPr/>
            </a:pPr>
            <a:endParaRPr lang="en-US" altLang="en-US" sz="2400" b="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ClrTx/>
              <a:defRPr/>
            </a:pPr>
            <a:r>
              <a:rPr lang="en-US" altLang="en-US" sz="2400" b="0" dirty="0" smtClean="0">
                <a:solidFill>
                  <a:schemeClr val="tx1"/>
                </a:solidFill>
              </a:rPr>
              <a:t>People receiving a mains voltage electric shock per year (15+): 2.5 million</a:t>
            </a:r>
          </a:p>
          <a:p>
            <a:pPr lvl="1">
              <a:spcBef>
                <a:spcPts val="0"/>
              </a:spcBef>
              <a:buClrTx/>
              <a:defRPr/>
            </a:pPr>
            <a:r>
              <a:rPr lang="en-US" altLang="en-US" sz="2400" b="0" dirty="0" smtClean="0">
                <a:solidFill>
                  <a:schemeClr val="tx1"/>
                </a:solidFill>
              </a:rPr>
              <a:t>Of whom received a serious injury: 350,000</a:t>
            </a:r>
          </a:p>
          <a:p>
            <a:pPr lvl="1">
              <a:buClrTx/>
              <a:defRPr/>
            </a:pPr>
            <a:endParaRPr lang="en-US" altLang="en-US" sz="1800" b="0" dirty="0" smtClean="0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  <a:buFont typeface="Wingdings" pitchFamily="2" charset="2"/>
              <a:buNone/>
              <a:defRPr/>
            </a:pPr>
            <a:endParaRPr lang="en-GB" altLang="en-US" sz="32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15988" y="382588"/>
            <a:ext cx="7067550" cy="685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D0088"/>
                    </a:gs>
                    <a:gs pos="100000">
                      <a:srgbClr val="CC00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4000" kern="0" dirty="0" smtClean="0">
                <a:solidFill>
                  <a:srgbClr val="000000"/>
                </a:solidFill>
                <a:latin typeface="Arial"/>
              </a:rPr>
              <a:t>Common Issues</a:t>
            </a:r>
            <a:endParaRPr lang="en-GB" altLang="en-US" sz="4000" b="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27088" y="1423988"/>
            <a:ext cx="45593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ClrTx/>
            </a:pPr>
            <a:r>
              <a:rPr lang="en-US" altLang="en-US" sz="2000" b="0">
                <a:solidFill>
                  <a:srgbClr val="000000"/>
                </a:solidFill>
                <a:latin typeface="Arial" charset="0"/>
              </a:rPr>
              <a:t>Overloading of electrical circuits</a:t>
            </a:r>
          </a:p>
          <a:p>
            <a:pPr>
              <a:lnSpc>
                <a:spcPct val="80000"/>
              </a:lnSpc>
              <a:buClr>
                <a:srgbClr val="FF0033"/>
              </a:buClr>
              <a:buFont typeface="Wingdings" pitchFamily="2" charset="2"/>
              <a:buNone/>
            </a:pPr>
            <a:endParaRPr lang="en-US" altLang="en-US" sz="2000" b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FF0033"/>
              </a:buClr>
              <a:buFont typeface="Wingdings" pitchFamily="2" charset="2"/>
              <a:buNone/>
            </a:pPr>
            <a:endParaRPr lang="en-US" altLang="en-US" sz="2000" b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ClrTx/>
            </a:pPr>
            <a:r>
              <a:rPr lang="en-US" altLang="en-US" sz="2000" b="0">
                <a:solidFill>
                  <a:srgbClr val="000000"/>
                </a:solidFill>
                <a:latin typeface="Arial" charset="0"/>
              </a:rPr>
              <a:t>Incorrect wiring of electrical circuits</a:t>
            </a:r>
          </a:p>
          <a:p>
            <a:pPr>
              <a:lnSpc>
                <a:spcPct val="80000"/>
              </a:lnSpc>
              <a:buClr>
                <a:srgbClr val="FF0033"/>
              </a:buClr>
              <a:buFont typeface="Wingdings" pitchFamily="2" charset="2"/>
              <a:buNone/>
            </a:pPr>
            <a:endParaRPr lang="en-US" altLang="en-US" sz="2000" b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FF0033"/>
              </a:buClr>
              <a:buFont typeface="Wingdings" pitchFamily="2" charset="2"/>
              <a:buNone/>
            </a:pPr>
            <a:endParaRPr lang="en-US" altLang="en-US" sz="2000" b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ClrTx/>
            </a:pPr>
            <a:r>
              <a:rPr lang="en-US" altLang="en-US" sz="2000" b="0">
                <a:solidFill>
                  <a:srgbClr val="000000"/>
                </a:solidFill>
                <a:latin typeface="Arial" charset="0"/>
              </a:rPr>
              <a:t>Incorrect fuse rating</a:t>
            </a:r>
          </a:p>
          <a:p>
            <a:pPr>
              <a:lnSpc>
                <a:spcPct val="80000"/>
              </a:lnSpc>
              <a:buClr>
                <a:srgbClr val="FF0033"/>
              </a:buClr>
              <a:buFont typeface="Wingdings" pitchFamily="2" charset="2"/>
              <a:buNone/>
            </a:pPr>
            <a:endParaRPr lang="en-US" altLang="en-US" sz="2000" b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FF0033"/>
              </a:buClr>
              <a:buFont typeface="Wingdings" pitchFamily="2" charset="2"/>
              <a:buNone/>
            </a:pPr>
            <a:endParaRPr lang="en-US" altLang="en-US" sz="2000" b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ClrTx/>
            </a:pPr>
            <a:r>
              <a:rPr lang="en-US" altLang="en-US" sz="2000" b="0">
                <a:solidFill>
                  <a:srgbClr val="000000"/>
                </a:solidFill>
                <a:latin typeface="Arial" charset="0"/>
              </a:rPr>
              <a:t>Damaged cabling or equipment</a:t>
            </a:r>
          </a:p>
          <a:p>
            <a:pPr>
              <a:lnSpc>
                <a:spcPct val="80000"/>
              </a:lnSpc>
              <a:buClr>
                <a:srgbClr val="FF0033"/>
              </a:buClr>
              <a:buFont typeface="Wingdings" pitchFamily="2" charset="2"/>
              <a:buNone/>
            </a:pPr>
            <a:endParaRPr lang="en-US" altLang="en-US" sz="2000" b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FF0033"/>
              </a:buClr>
              <a:buFont typeface="Wingdings" pitchFamily="2" charset="2"/>
              <a:buNone/>
            </a:pPr>
            <a:endParaRPr lang="en-US" altLang="en-US" sz="2000" b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ClrTx/>
            </a:pPr>
            <a:r>
              <a:rPr lang="en-US" altLang="en-US" sz="2000" b="0">
                <a:solidFill>
                  <a:srgbClr val="000000"/>
                </a:solidFill>
                <a:latin typeface="Arial" charset="0"/>
              </a:rPr>
              <a:t>Misuse of equipment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None/>
            </a:pPr>
            <a:endParaRPr lang="en-GB" altLang="en-US" sz="2800" b="0" i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None/>
            </a:pPr>
            <a:endParaRPr lang="en-GB" altLang="en-US" sz="2800" b="0" i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None/>
            </a:pPr>
            <a:endParaRPr lang="en-GB" altLang="en-US" sz="2800" b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3333CC"/>
              </a:buClr>
              <a:buFont typeface="Wingdings" pitchFamily="2" charset="2"/>
              <a:buNone/>
            </a:pPr>
            <a:endParaRPr lang="en-GB" altLang="en-US" sz="2800" b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5" descr="http://ts2.mm.bing.net/th?id=H.4796302883948882&amp;w=182&amp;h=146&amp;c=7&amp;rs=1&amp;url=http%3a%2f%2fcrisasantos.com.br%2fcom%2foverloaded-plug-sockets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2081213"/>
            <a:ext cx="297815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://ts1.mm.bing.net/th?id=H.4934235724972305&amp;w=184&amp;h=143&amp;c=7&amp;rs=1&amp;url=http%3a%2f%2fferrotech.net%2fnonferrous.htm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2081213"/>
            <a:ext cx="3074987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ttp://ts4.mm.bing.net/th?id=H.4651248971022892&amp;w=181&amp;h=149&amp;c=7&amp;rs=1&amp;url=http%3a%2f%2fwww.prosoundweb.com%2farticle%2fcare_feeding%2fP3%2f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2081213"/>
            <a:ext cx="2903538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dangerous plu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2081213"/>
            <a:ext cx="3186113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2266950"/>
            <a:ext cx="2687637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50900" y="404813"/>
            <a:ext cx="7162800" cy="685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4000" kern="0" dirty="0" smtClean="0">
                <a:solidFill>
                  <a:srgbClr val="000000"/>
                </a:solidFill>
                <a:latin typeface="Arial"/>
              </a:rPr>
              <a:t>Control Measures</a:t>
            </a:r>
            <a:endParaRPr lang="en-GB" altLang="en-US" sz="4000" b="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12800" y="1458913"/>
            <a:ext cx="77851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ClrTx/>
              <a:defRPr/>
            </a:pPr>
            <a:r>
              <a:rPr lang="en-US" altLang="en-US" b="0" dirty="0" smtClean="0">
                <a:solidFill>
                  <a:srgbClr val="000000"/>
                </a:solidFill>
                <a:latin typeface="Arial" charset="0"/>
              </a:rPr>
              <a:t>Do not overload sockets</a:t>
            </a:r>
          </a:p>
          <a:p>
            <a:pPr>
              <a:spcBef>
                <a:spcPts val="0"/>
              </a:spcBef>
              <a:buClr>
                <a:srgbClr val="FF0033"/>
              </a:buClr>
              <a:buFont typeface="Wingdings" pitchFamily="2" charset="2"/>
              <a:buNone/>
              <a:defRPr/>
            </a:pPr>
            <a:endParaRPr lang="en-US" altLang="en-US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ClrTx/>
              <a:defRPr/>
            </a:pPr>
            <a:r>
              <a:rPr lang="en-US" altLang="en-US" b="0" dirty="0" smtClean="0">
                <a:solidFill>
                  <a:srgbClr val="000000"/>
                </a:solidFill>
                <a:latin typeface="Arial" charset="0"/>
              </a:rPr>
              <a:t>Ensure proper wiring of plugs</a:t>
            </a:r>
          </a:p>
          <a:p>
            <a:pPr>
              <a:spcBef>
                <a:spcPts val="0"/>
              </a:spcBef>
              <a:buClr>
                <a:srgbClr val="FF0033"/>
              </a:buClr>
              <a:buFont typeface="Wingdings" pitchFamily="2" charset="2"/>
              <a:buNone/>
              <a:defRPr/>
            </a:pPr>
            <a:endParaRPr lang="en-US" altLang="en-US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ClrTx/>
              <a:defRPr/>
            </a:pPr>
            <a:r>
              <a:rPr lang="en-US" altLang="en-US" b="0" dirty="0" smtClean="0">
                <a:solidFill>
                  <a:srgbClr val="000000"/>
                </a:solidFill>
                <a:latin typeface="Arial" charset="0"/>
              </a:rPr>
              <a:t>Regular checks of equipment, cables and flex’s</a:t>
            </a:r>
          </a:p>
          <a:p>
            <a:pPr>
              <a:spcBef>
                <a:spcPts val="0"/>
              </a:spcBef>
              <a:buClr>
                <a:srgbClr val="FF0033"/>
              </a:buClr>
              <a:buFont typeface="Wingdings" pitchFamily="2" charset="2"/>
              <a:buNone/>
              <a:defRPr/>
            </a:pPr>
            <a:endParaRPr lang="en-US" altLang="en-US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ClrTx/>
              <a:defRPr/>
            </a:pPr>
            <a:r>
              <a:rPr lang="en-US" altLang="en-US" b="0" dirty="0" smtClean="0">
                <a:solidFill>
                  <a:srgbClr val="000000"/>
                </a:solidFill>
                <a:latin typeface="Arial" charset="0"/>
              </a:rPr>
              <a:t>Use specialised equipment for damp environments – Bathrooms</a:t>
            </a:r>
          </a:p>
          <a:p>
            <a:pPr>
              <a:spcBef>
                <a:spcPts val="0"/>
              </a:spcBef>
              <a:buClrTx/>
              <a:defRPr/>
            </a:pPr>
            <a:endParaRPr lang="en-US" altLang="en-US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ClrTx/>
              <a:defRPr/>
            </a:pPr>
            <a:r>
              <a:rPr lang="en-US" altLang="en-US" b="0" dirty="0" smtClean="0">
                <a:solidFill>
                  <a:srgbClr val="000000"/>
                </a:solidFill>
                <a:latin typeface="Arial" charset="0"/>
              </a:rPr>
              <a:t>Use of correct fuses, light shades, RCD’s, light bulbs and circuit breakers</a:t>
            </a:r>
          </a:p>
          <a:p>
            <a:pPr>
              <a:lnSpc>
                <a:spcPct val="80000"/>
              </a:lnSpc>
              <a:buClr>
                <a:srgbClr val="FF0033"/>
              </a:buClr>
              <a:buFont typeface="Wingdings" pitchFamily="2" charset="2"/>
              <a:buNone/>
              <a:defRPr/>
            </a:pPr>
            <a:endParaRPr lang="en-US" alt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FF0033"/>
              </a:buClr>
              <a:buFont typeface="Wingdings" pitchFamily="2" charset="2"/>
              <a:buNone/>
              <a:defRPr/>
            </a:pPr>
            <a:endParaRPr lang="en-US" alt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ClrTx/>
              <a:buFontTx/>
              <a:buNone/>
              <a:defRPr/>
            </a:pPr>
            <a:r>
              <a:rPr lang="en-US" altLang="en-US" sz="1600" b="0" dirty="0" smtClean="0">
                <a:solidFill>
                  <a:srgbClr val="000000"/>
                </a:solidFill>
              </a:rPr>
              <a:t>			</a:t>
            </a:r>
            <a:endParaRPr lang="en-GB" altLang="en-US" sz="2800" b="0" i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None/>
              <a:defRPr/>
            </a:pPr>
            <a:endParaRPr lang="en-GB" altLang="en-US" sz="2800" b="0" i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None/>
              <a:defRPr/>
            </a:pPr>
            <a:endParaRPr lang="en-GB" altLang="en-US" sz="28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3333CC"/>
              </a:buClr>
              <a:buFont typeface="Wingdings" pitchFamily="2" charset="2"/>
              <a:buNone/>
              <a:defRPr/>
            </a:pPr>
            <a:endParaRPr lang="en-GB" altLang="en-US" sz="2800" b="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366838" y="908050"/>
            <a:ext cx="6408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chemeClr val="tx1"/>
                </a:solidFill>
                <a:latin typeface="Arial" charset="0"/>
              </a:rPr>
              <a:t>Food Safety &amp; Hygiene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113" y="2060575"/>
            <a:ext cx="7343775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b="0" dirty="0"/>
              <a:t>Keeping your Kitchen Area clean and hygienic</a:t>
            </a:r>
          </a:p>
          <a:p>
            <a:pPr>
              <a:defRPr/>
            </a:pPr>
            <a:endParaRPr lang="en-GB" sz="2400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b="0" dirty="0"/>
              <a:t>Following good hygiene habits</a:t>
            </a:r>
          </a:p>
          <a:p>
            <a:pPr>
              <a:defRPr/>
            </a:pPr>
            <a:endParaRPr lang="en-GB" sz="2400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b="0" dirty="0"/>
              <a:t>Staying alert to food safety hazards</a:t>
            </a:r>
          </a:p>
          <a:p>
            <a:pPr>
              <a:defRPr/>
            </a:pPr>
            <a:endParaRPr lang="en-GB" sz="2400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b="0" dirty="0"/>
              <a:t>Storing food correctly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704850" y="549275"/>
            <a:ext cx="74676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chemeClr val="tx1"/>
                </a:solidFill>
                <a:latin typeface="Arial" charset="0"/>
              </a:rPr>
              <a:t>You are the worst thing that comes into contact with food!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32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636838"/>
            <a:ext cx="48228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65450"/>
            <a:ext cx="7840663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8975" y="549275"/>
            <a:ext cx="7483475" cy="3138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0" dirty="0"/>
              <a:t>High Risk and perishable foods should be kept out of the Danger Zone between temperatures of  </a:t>
            </a:r>
            <a:r>
              <a:rPr lang="en-GB" b="0" dirty="0">
                <a:cs typeface="Times New Roman" pitchFamily="18" charset="0"/>
              </a:rPr>
              <a:t>5</a:t>
            </a:r>
            <a:r>
              <a:rPr lang="en-GB" altLang="en-US" sz="1600" b="0" baseline="52000" dirty="0">
                <a:ea typeface="Calibri" pitchFamily="34" charset="0"/>
                <a:cs typeface="Times New Roman" pitchFamily="18" charset="0"/>
              </a:rPr>
              <a:t>o</a:t>
            </a:r>
            <a:r>
              <a:rPr lang="en-GB" altLang="en-US" b="0" dirty="0">
                <a:ea typeface="Calibri" pitchFamily="34" charset="0"/>
                <a:cs typeface="Times New Roman" pitchFamily="18" charset="0"/>
              </a:rPr>
              <a:t>C </a:t>
            </a:r>
            <a:r>
              <a:rPr lang="pl-PL" b="0" dirty="0"/>
              <a:t>to </a:t>
            </a:r>
            <a:r>
              <a:rPr lang="en-GB" b="0" dirty="0">
                <a:cs typeface="Times New Roman" pitchFamily="18" charset="0"/>
              </a:rPr>
              <a:t>63</a:t>
            </a:r>
            <a:r>
              <a:rPr lang="en-GB" altLang="en-US" sz="1600" b="0" baseline="52000" dirty="0">
                <a:ea typeface="Calibri" pitchFamily="34" charset="0"/>
                <a:cs typeface="Times New Roman" pitchFamily="18" charset="0"/>
              </a:rPr>
              <a:t>o</a:t>
            </a:r>
            <a:r>
              <a:rPr lang="en-GB" altLang="en-US" b="0" dirty="0">
                <a:ea typeface="Calibri" pitchFamily="34" charset="0"/>
                <a:cs typeface="Times New Roman" pitchFamily="18" charset="0"/>
              </a:rPr>
              <a:t>C</a:t>
            </a:r>
            <a:r>
              <a:rPr lang="en-GB" altLang="en-US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GB" b="0" dirty="0"/>
              <a:t>.  Bacteria grows at an alarming rate in this zone.</a:t>
            </a:r>
          </a:p>
          <a:p>
            <a:pPr>
              <a:defRPr/>
            </a:pPr>
            <a:endParaRPr lang="en-GB" b="0" dirty="0"/>
          </a:p>
          <a:p>
            <a:pPr>
              <a:defRPr/>
            </a:pPr>
            <a:r>
              <a:rPr lang="en-GB" b="0" dirty="0"/>
              <a:t>Foods are likely to be at danger zone temperatures when they are: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0" dirty="0"/>
              <a:t>Left standing in a room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0" dirty="0"/>
              <a:t>Left in sunlight, for instance in any window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0" dirty="0"/>
              <a:t>Heated slowly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0" dirty="0"/>
              <a:t>Cooled slowly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468313" y="5095875"/>
            <a:ext cx="1655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-18</a:t>
            </a:r>
            <a:r>
              <a:rPr lang="en-GB" altLang="en-US" sz="1600" baseline="520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GB" altLang="en-US" sz="18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C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Freezer</a:t>
            </a:r>
          </a:p>
        </p:txBody>
      </p:sp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2187575" y="5092700"/>
            <a:ext cx="1589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en-GB" altLang="en-US" sz="1600" baseline="520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GB" altLang="en-US" sz="18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C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Freezing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3713163" y="5094288"/>
            <a:ext cx="1008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en-GB" altLang="en-US" sz="1600" baseline="520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GB" altLang="en-US" sz="18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C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Fridge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4624388" y="4479925"/>
            <a:ext cx="1589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Danger zone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4672013" y="5087938"/>
            <a:ext cx="15890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37</a:t>
            </a:r>
            <a:r>
              <a:rPr lang="en-GB" altLang="en-US" sz="1600" baseline="520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GB" altLang="en-US" sz="18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C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Body Temp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6178550" y="5080000"/>
            <a:ext cx="15906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63</a:t>
            </a:r>
            <a:r>
              <a:rPr lang="en-GB" altLang="en-US" sz="1600" baseline="520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GB" altLang="en-US" sz="18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C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Hot Food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7377113" y="5092700"/>
            <a:ext cx="1590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100</a:t>
            </a:r>
            <a:r>
              <a:rPr lang="en-GB" altLang="en-US" sz="1600" baseline="520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GB" altLang="en-US" sz="18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C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Boiling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99"/>
          <p:cNvSpPr txBox="1">
            <a:spLocks noChangeArrowheads="1"/>
          </p:cNvSpPr>
          <p:nvPr/>
        </p:nvSpPr>
        <p:spPr bwMode="auto">
          <a:xfrm>
            <a:off x="1022350" y="620713"/>
            <a:ext cx="70675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4000" kern="0" dirty="0" smtClean="0">
                <a:solidFill>
                  <a:srgbClr val="000000"/>
                </a:solidFill>
                <a:latin typeface="Arial"/>
              </a:rPr>
              <a:t>Fire Safety</a:t>
            </a:r>
            <a:endParaRPr lang="en-GB" altLang="en-US" sz="4000" kern="0" dirty="0" smtClean="0">
              <a:solidFill>
                <a:srgbClr val="000000"/>
              </a:solidFill>
            </a:endParaRPr>
          </a:p>
        </p:txBody>
      </p:sp>
      <p:pic>
        <p:nvPicPr>
          <p:cNvPr id="28675" name="Picture 4111" descr="Fire appliance in training yar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738313"/>
            <a:ext cx="45085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99"/>
          <p:cNvSpPr txBox="1">
            <a:spLocks noChangeArrowheads="1"/>
          </p:cNvSpPr>
          <p:nvPr/>
        </p:nvSpPr>
        <p:spPr bwMode="auto">
          <a:xfrm>
            <a:off x="1022350" y="363538"/>
            <a:ext cx="70675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4000" kern="0" dirty="0" smtClean="0">
                <a:solidFill>
                  <a:srgbClr val="000000"/>
                </a:solidFill>
                <a:latin typeface="Arial"/>
              </a:rPr>
              <a:t>Fire Statistics</a:t>
            </a:r>
            <a:endParaRPr lang="en-GB" altLang="en-US" sz="4000" kern="0" dirty="0" smtClean="0">
              <a:solidFill>
                <a:srgbClr val="000000"/>
              </a:solidFill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933450" y="1125538"/>
            <a:ext cx="71247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indent="0" algn="ctr">
              <a:buClr>
                <a:srgbClr val="3333CC"/>
              </a:buClr>
              <a:buFontTx/>
              <a:buNone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Durham &amp; Darlington (April 2014 to April 2015)</a:t>
            </a:r>
          </a:p>
          <a:p>
            <a:pPr marL="0" indent="0" algn="ctr">
              <a:buClr>
                <a:srgbClr val="3333CC"/>
              </a:buClr>
              <a:buFontTx/>
              <a:buNone/>
              <a:defRPr/>
            </a:pPr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  <a:p>
            <a:pPr lvl="1">
              <a:buClrTx/>
              <a:defRPr/>
            </a:pPr>
            <a:r>
              <a:rPr lang="en-US" altLang="en-US" sz="2400" b="0" dirty="0" smtClean="0">
                <a:solidFill>
                  <a:srgbClr val="000000"/>
                </a:solidFill>
              </a:rPr>
              <a:t>County Durham and Darlington Fire and Rescue Service attended 299* dwelling fires.</a:t>
            </a:r>
          </a:p>
          <a:p>
            <a:pPr marL="457200" lvl="1" indent="0">
              <a:buClrTx/>
              <a:buFontTx/>
              <a:buNone/>
              <a:defRPr/>
            </a:pPr>
            <a:endParaRPr lang="en-US" altLang="en-US" sz="2400" b="0" dirty="0" smtClean="0">
              <a:solidFill>
                <a:srgbClr val="000000"/>
              </a:solidFill>
            </a:endParaRPr>
          </a:p>
          <a:p>
            <a:pPr marL="536575" lvl="1" indent="-79375">
              <a:buClrTx/>
              <a:buFontTx/>
              <a:buNone/>
              <a:tabLst>
                <a:tab pos="711200" algn="l"/>
              </a:tabLst>
              <a:defRPr/>
            </a:pPr>
            <a:r>
              <a:rPr lang="en-US" altLang="en-US" sz="2400" b="0" dirty="0" smtClean="0">
                <a:solidFill>
                  <a:srgbClr val="000000"/>
                </a:solidFill>
              </a:rPr>
              <a:t>*	Primary Fire - includes all fires in buildings, 	vehicles and most outdoor structures or any 	fire involving casualties, rescues or fires 	attended by five or more pumping appliances. 	- See more at: 	</a:t>
            </a:r>
            <a:r>
              <a:rPr lang="en-US" altLang="en-US" sz="2400" b="0" dirty="0" smtClean="0">
                <a:solidFill>
                  <a:srgbClr val="000000"/>
                </a:solidFill>
                <a:hlinkClick r:id="rId2"/>
              </a:rPr>
              <a:t>https://www.ddfire.gov.uk/incident-types-we-	</a:t>
            </a:r>
            <a:r>
              <a:rPr lang="en-US" altLang="en-US" sz="2400" b="0" dirty="0" err="1" smtClean="0">
                <a:solidFill>
                  <a:srgbClr val="000000"/>
                </a:solidFill>
                <a:hlinkClick r:id="rId2"/>
              </a:rPr>
              <a:t>attend#sthash.bArefwqG.dpuf</a:t>
            </a:r>
            <a:endParaRPr lang="en-US" altLang="en-US" sz="2400" b="0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3333CC"/>
              </a:buClr>
              <a:buFontTx/>
              <a:buNone/>
              <a:defRPr/>
            </a:pPr>
            <a:endParaRPr lang="en-US" altLang="en-US" b="0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0">
              <a:buClrTx/>
              <a:buFontTx/>
              <a:buNone/>
              <a:defRPr/>
            </a:pPr>
            <a:endParaRPr lang="en-US" altLang="en-US" sz="2400" b="0" dirty="0" smtClean="0">
              <a:solidFill>
                <a:srgbClr val="000000"/>
              </a:solidFill>
            </a:endParaRPr>
          </a:p>
          <a:p>
            <a:pPr marL="457200" lvl="1" indent="0">
              <a:buClrTx/>
              <a:buFontTx/>
              <a:buNone/>
              <a:defRPr/>
            </a:pPr>
            <a:endParaRPr lang="en-US" altLang="en-US" sz="2400" b="0" dirty="0" smtClean="0">
              <a:solidFill>
                <a:srgbClr val="000000"/>
              </a:solidFill>
            </a:endParaRPr>
          </a:p>
          <a:p>
            <a:pPr marL="457200" lvl="1" indent="0">
              <a:buClrTx/>
              <a:buFontTx/>
              <a:buNone/>
              <a:defRPr/>
            </a:pPr>
            <a:endParaRPr lang="en-US" altLang="en-US" sz="2400" b="0" dirty="0" smtClean="0">
              <a:solidFill>
                <a:srgbClr val="000000"/>
              </a:solidFill>
            </a:endParaRPr>
          </a:p>
          <a:p>
            <a:pPr lvl="1">
              <a:buClrTx/>
              <a:defRPr/>
            </a:pPr>
            <a:endParaRPr lang="en-US" altLang="en-US" sz="1800" b="0" dirty="0" smtClean="0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  <a:buFont typeface="Wingdings" pitchFamily="2" charset="2"/>
              <a:buNone/>
              <a:defRPr/>
            </a:pPr>
            <a:endParaRPr lang="en-GB" altLang="en-US" sz="3200" b="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430213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4000" kern="0" dirty="0" smtClean="0">
                <a:solidFill>
                  <a:srgbClr val="000000"/>
                </a:solidFill>
                <a:latin typeface="Arial"/>
              </a:rPr>
              <a:t>Triangle of fire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8313" y="1423988"/>
            <a:ext cx="51943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rgbClr val="3333CC"/>
              </a:buClr>
              <a:defRPr/>
            </a:pPr>
            <a:r>
              <a:rPr lang="en-GB" altLang="en-US" sz="2400" b="0" kern="0" dirty="0" smtClean="0">
                <a:solidFill>
                  <a:srgbClr val="000000"/>
                </a:solidFill>
                <a:latin typeface="Arial"/>
              </a:rPr>
              <a:t>In order for a fire to burn 3 elements must be present.</a:t>
            </a:r>
          </a:p>
          <a:p>
            <a:pPr marL="0" indent="0" eaLnBrk="1" hangingPunct="1">
              <a:lnSpc>
                <a:spcPct val="90000"/>
              </a:lnSpc>
              <a:buClr>
                <a:srgbClr val="3333CC"/>
              </a:buClr>
              <a:defRPr/>
            </a:pPr>
            <a:endParaRPr lang="en-GB" altLang="en-US" sz="2000" b="0" kern="0" dirty="0" smtClean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en-US" sz="2000" kern="0" dirty="0" smtClean="0">
                <a:solidFill>
                  <a:srgbClr val="FF0000"/>
                </a:solidFill>
                <a:latin typeface="Arial"/>
              </a:rPr>
              <a:t>Fuel</a:t>
            </a:r>
            <a:r>
              <a:rPr lang="en-GB" altLang="en-US" sz="2000" b="0" kern="0" dirty="0" smtClean="0">
                <a:solidFill>
                  <a:srgbClr val="FF0000"/>
                </a:solidFill>
                <a:latin typeface="Arial"/>
              </a:rPr>
              <a:t>:</a:t>
            </a:r>
            <a:r>
              <a:rPr lang="en-GB" altLang="en-US" sz="2000" b="0" kern="0" dirty="0" smtClean="0">
                <a:solidFill>
                  <a:srgbClr val="000000"/>
                </a:solidFill>
                <a:latin typeface="Arial"/>
              </a:rPr>
              <a:t>  Anything will burn at the correct temperature i.e. Wood, Paper, petrol etc.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000" b="0" kern="0" dirty="0" smtClean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en-US" sz="2000" kern="0" dirty="0" smtClean="0">
                <a:solidFill>
                  <a:srgbClr val="FF0000"/>
                </a:solidFill>
                <a:latin typeface="Arial"/>
              </a:rPr>
              <a:t>Heat</a:t>
            </a:r>
            <a:r>
              <a:rPr lang="en-GB" altLang="en-US" sz="2000" b="0" kern="0" dirty="0" smtClean="0">
                <a:solidFill>
                  <a:srgbClr val="FF0000"/>
                </a:solidFill>
                <a:latin typeface="Arial"/>
              </a:rPr>
              <a:t>:</a:t>
            </a:r>
            <a:r>
              <a:rPr lang="en-GB" altLang="en-US" sz="2000" b="0" kern="0" dirty="0" smtClean="0">
                <a:solidFill>
                  <a:srgbClr val="000000"/>
                </a:solidFill>
                <a:latin typeface="Arial"/>
              </a:rPr>
              <a:t>  Any source of heat may be sufficient to start a fire i.e. The Sun, a radiator. 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000" b="0" kern="0" dirty="0" smtClean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en-US" sz="2000" kern="0" dirty="0" smtClean="0">
                <a:solidFill>
                  <a:srgbClr val="FF0000"/>
                </a:solidFill>
                <a:latin typeface="Arial"/>
              </a:rPr>
              <a:t>0xygen</a:t>
            </a:r>
            <a:r>
              <a:rPr lang="en-GB" altLang="en-US" sz="2000" b="0" kern="0" dirty="0" smtClean="0">
                <a:solidFill>
                  <a:srgbClr val="FF0000"/>
                </a:solidFill>
                <a:latin typeface="Arial"/>
              </a:rPr>
              <a:t>:</a:t>
            </a:r>
            <a:r>
              <a:rPr lang="en-GB" altLang="en-US" sz="2000" b="0" kern="0" dirty="0" smtClean="0">
                <a:solidFill>
                  <a:srgbClr val="000000"/>
                </a:solidFill>
                <a:latin typeface="Arial"/>
              </a:rPr>
              <a:t>  Is always present in the air we breath</a:t>
            </a:r>
            <a:r>
              <a:rPr lang="en-GB" altLang="en-US" sz="2400" b="0" kern="0" dirty="0" smtClean="0">
                <a:solidFill>
                  <a:srgbClr val="000000"/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Clr>
                <a:srgbClr val="3333CC"/>
              </a:buClr>
              <a:defRPr/>
            </a:pPr>
            <a:endParaRPr lang="en-GB" altLang="en-US" sz="2400" b="0" kern="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3333CC"/>
              </a:buClr>
              <a:defRPr/>
            </a:pPr>
            <a:endParaRPr lang="en-GB" altLang="en-US" sz="2400" b="0" kern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24" name="Picture 4" descr="220px-Fire_tri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144713"/>
            <a:ext cx="3024187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5288" y="495300"/>
            <a:ext cx="81375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chemeClr val="tx1"/>
                </a:solidFill>
                <a:latin typeface="Arial" charset="0"/>
              </a:rPr>
              <a:t>Health and Safety in the Home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3200" b="0">
              <a:latin typeface="Arial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2308225"/>
            <a:ext cx="303847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116013" y="981075"/>
            <a:ext cx="64087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chemeClr val="tx1"/>
                </a:solidFill>
                <a:latin typeface="Arial" charset="0"/>
              </a:rPr>
              <a:t>In Groups identify the common causes of property fires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28750" y="1558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0" kern="0" dirty="0" smtClean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1600" y="160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0" kern="0" dirty="0" smtClean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5288" y="428625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4000" kern="0" dirty="0" smtClean="0">
                <a:solidFill>
                  <a:srgbClr val="000000"/>
                </a:solidFill>
                <a:latin typeface="Arial"/>
              </a:rPr>
              <a:t>The main causes of fire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77838" y="1628775"/>
            <a:ext cx="66865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Clr>
                <a:srgbClr val="3333CC"/>
              </a:buClr>
              <a:buFontTx/>
              <a:buNone/>
            </a:pPr>
            <a:endParaRPr lang="en-GB" altLang="en-US" sz="2800" b="0" u="sng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3333CC"/>
              </a:buClr>
              <a:buFontTx/>
              <a:buNone/>
            </a:pPr>
            <a:endParaRPr lang="en-GB" altLang="en-US" sz="2800" b="0" u="sng">
              <a:solidFill>
                <a:srgbClr val="000000"/>
              </a:solidFill>
              <a:latin typeface="Arial" charset="0"/>
            </a:endParaRPr>
          </a:p>
          <a:p>
            <a:pPr lvl="1">
              <a:buClrTx/>
            </a:pPr>
            <a:r>
              <a:rPr lang="en-GB" altLang="en-US" sz="2400" b="0">
                <a:solidFill>
                  <a:srgbClr val="000000"/>
                </a:solidFill>
              </a:rPr>
              <a:t>Cooking Appliances</a:t>
            </a:r>
          </a:p>
          <a:p>
            <a:pPr lvl="1">
              <a:buClrTx/>
            </a:pPr>
            <a:r>
              <a:rPr lang="en-GB" altLang="en-US" sz="2400" b="0">
                <a:solidFill>
                  <a:srgbClr val="000000"/>
                </a:solidFill>
              </a:rPr>
              <a:t>Other Electrical Appliances</a:t>
            </a:r>
          </a:p>
          <a:p>
            <a:pPr lvl="1">
              <a:buClrTx/>
            </a:pPr>
            <a:r>
              <a:rPr lang="en-GB" altLang="en-US" sz="2400" b="0">
                <a:solidFill>
                  <a:srgbClr val="000000"/>
                </a:solidFill>
              </a:rPr>
              <a:t>Smokers Materials</a:t>
            </a:r>
          </a:p>
          <a:p>
            <a:pPr lvl="1">
              <a:buClrTx/>
            </a:pPr>
            <a:r>
              <a:rPr lang="en-GB" altLang="en-US" sz="2400" b="0">
                <a:solidFill>
                  <a:srgbClr val="000000"/>
                </a:solidFill>
              </a:rPr>
              <a:t>Electrical Distribution</a:t>
            </a:r>
          </a:p>
          <a:p>
            <a:pPr>
              <a:buClr>
                <a:srgbClr val="3333CC"/>
              </a:buClr>
              <a:buFont typeface="Wingdings" pitchFamily="2" charset="2"/>
              <a:buNone/>
            </a:pPr>
            <a:endParaRPr lang="en-GB" altLang="en-US" sz="2800" b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900113" y="981075"/>
            <a:ext cx="68405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chemeClr val="tx1"/>
                </a:solidFill>
                <a:latin typeface="Arial" charset="0"/>
              </a:rPr>
              <a:t>Domestic Smoke Alarms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400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400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40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505075"/>
            <a:ext cx="31051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4000" kern="0" dirty="0" smtClean="0">
                <a:solidFill>
                  <a:srgbClr val="000000"/>
                </a:solidFill>
                <a:latin typeface="Arial"/>
              </a:rPr>
              <a:t>Why Install a Smoke Alarm?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395288" y="1557338"/>
            <a:ext cx="8229600" cy="449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buClr>
                <a:srgbClr val="3333CC"/>
              </a:buClr>
              <a:defRPr/>
            </a:pPr>
            <a:r>
              <a:rPr lang="en-GB" altLang="en-US" sz="2800" b="0" kern="0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en-GB" altLang="en-US" sz="2400" b="0" kern="0" dirty="0" smtClean="0">
                <a:solidFill>
                  <a:srgbClr val="000000"/>
                </a:solidFill>
                <a:latin typeface="Arial"/>
              </a:rPr>
              <a:t>Each year over 500 deaths and 11,000 injuries occur in fires in the home. </a:t>
            </a:r>
          </a:p>
          <a:p>
            <a:pPr marL="609600" indent="-609600" eaLnBrk="1" hangingPunct="1">
              <a:buClr>
                <a:srgbClr val="3333CC"/>
              </a:buClr>
              <a:defRPr/>
            </a:pPr>
            <a:endParaRPr lang="en-GB" altLang="en-US" sz="2400" b="0" kern="0" dirty="0" smtClean="0">
              <a:solidFill>
                <a:srgbClr val="000000"/>
              </a:solidFill>
              <a:latin typeface="Arial"/>
            </a:endParaRPr>
          </a:p>
          <a:p>
            <a:pPr marL="609600" indent="-609600" eaLnBrk="1" hangingPunct="1">
              <a:buClr>
                <a:srgbClr val="3333CC"/>
              </a:buClr>
              <a:defRPr/>
            </a:pPr>
            <a:r>
              <a:rPr lang="en-GB" altLang="en-US" sz="2400" b="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altLang="en-US" sz="2400" b="0" kern="0" dirty="0" smtClean="0">
                <a:solidFill>
                  <a:srgbClr val="000000"/>
                </a:solidFill>
                <a:latin typeface="Arial"/>
              </a:rPr>
              <a:t>Many of these deaths and injuries could be prevented if people had early warning and were able to get out in time.</a:t>
            </a:r>
          </a:p>
          <a:p>
            <a:pPr marL="609600" indent="-609600" eaLnBrk="1" hangingPunct="1">
              <a:buClr>
                <a:srgbClr val="3333CC"/>
              </a:buClr>
              <a:defRPr/>
            </a:pPr>
            <a:endParaRPr lang="en-GB" altLang="en-US" sz="2400" b="0" kern="0" dirty="0" smtClean="0">
              <a:solidFill>
                <a:srgbClr val="000000"/>
              </a:solidFill>
              <a:latin typeface="Arial"/>
            </a:endParaRPr>
          </a:p>
          <a:p>
            <a:pPr marL="609600" indent="-609600" eaLnBrk="1" hangingPunct="1">
              <a:buClr>
                <a:srgbClr val="3333CC"/>
              </a:buClr>
              <a:defRPr/>
            </a:pPr>
            <a:r>
              <a:rPr lang="en-GB" altLang="en-US" sz="2400" b="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altLang="en-US" sz="2400" b="0" kern="0" dirty="0" smtClean="0">
                <a:solidFill>
                  <a:srgbClr val="000000"/>
                </a:solidFill>
                <a:latin typeface="Arial"/>
              </a:rPr>
              <a:t>Having correctly fitted and operating smoke alarms in your home could help to save your home and lives of your family from fire.</a:t>
            </a:r>
          </a:p>
          <a:p>
            <a:pPr marL="609600" indent="-609600" eaLnBrk="1" hangingPunct="1">
              <a:buClr>
                <a:srgbClr val="3333CC"/>
              </a:buClr>
              <a:defRPr/>
            </a:pPr>
            <a:endParaRPr lang="en-GB" altLang="en-US" sz="2800" b="0" kern="0" dirty="0" smtClean="0">
              <a:solidFill>
                <a:srgbClr val="000000"/>
              </a:solidFill>
              <a:latin typeface="Arial"/>
            </a:endParaRPr>
          </a:p>
          <a:p>
            <a:pPr marL="1371600" lvl="2" indent="-457200" eaLnBrk="1" hangingPunct="1">
              <a:buFontTx/>
              <a:buNone/>
              <a:defRPr/>
            </a:pPr>
            <a:endParaRPr lang="en-GB" altLang="en-US" b="0" kern="0" dirty="0" smtClean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4000" kern="0" dirty="0" smtClean="0">
                <a:solidFill>
                  <a:srgbClr val="000000"/>
                </a:solidFill>
                <a:latin typeface="Arial"/>
              </a:rPr>
              <a:t>General Information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01638" y="981075"/>
            <a:ext cx="8229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buClrTx/>
              <a:defRPr/>
            </a:pPr>
            <a:r>
              <a:rPr lang="en-GB" altLang="en-US" b="0" dirty="0" smtClean="0">
                <a:solidFill>
                  <a:srgbClr val="000000"/>
                </a:solidFill>
                <a:latin typeface="Arial" charset="0"/>
              </a:rPr>
              <a:t>The ideal locations for smoke alarms are at the top of stairs, on stair landings and between living and sleeping areas.</a:t>
            </a:r>
          </a:p>
          <a:p>
            <a:pPr eaLnBrk="1" hangingPunct="1">
              <a:buClrTx/>
              <a:defRPr/>
            </a:pPr>
            <a:r>
              <a:rPr lang="en-GB" altLang="en-US" b="0" dirty="0" smtClean="0">
                <a:solidFill>
                  <a:srgbClr val="000000"/>
                </a:solidFill>
                <a:latin typeface="Arial" charset="0"/>
              </a:rPr>
              <a:t>You should check your alarm</a:t>
            </a:r>
          </a:p>
          <a:p>
            <a:pPr marL="0" indent="0" eaLnBrk="1" hangingPunct="1">
              <a:buClrTx/>
              <a:buFontTx/>
              <a:buNone/>
              <a:defRPr/>
            </a:pPr>
            <a:r>
              <a:rPr lang="en-GB" altLang="en-US" b="0" dirty="0" smtClean="0">
                <a:solidFill>
                  <a:srgbClr val="000000"/>
                </a:solidFill>
                <a:latin typeface="Arial" charset="0"/>
              </a:rPr>
              <a:t>	Weekly – Test the battery (using the test button 	provided on the alarm).</a:t>
            </a:r>
          </a:p>
          <a:p>
            <a:pPr marL="0" indent="0" eaLnBrk="1" hangingPunct="1">
              <a:buClrTx/>
              <a:buFontTx/>
              <a:buNone/>
              <a:defRPr/>
            </a:pPr>
            <a:r>
              <a:rPr lang="en-GB" altLang="en-US" b="0" dirty="0" smtClean="0">
                <a:solidFill>
                  <a:srgbClr val="000000"/>
                </a:solidFill>
                <a:latin typeface="Arial" charset="0"/>
              </a:rPr>
              <a:t>	Monthly – Vacuum the alarm to remove dust.</a:t>
            </a:r>
          </a:p>
          <a:p>
            <a:pPr marL="0" indent="0" eaLnBrk="1" hangingPunct="1">
              <a:buClrTx/>
              <a:buFontTx/>
              <a:buNone/>
              <a:defRPr/>
            </a:pPr>
            <a:r>
              <a:rPr lang="en-GB" altLang="en-US" b="0" dirty="0" smtClean="0">
                <a:solidFill>
                  <a:srgbClr val="000000"/>
                </a:solidFill>
                <a:latin typeface="Arial" charset="0"/>
              </a:rPr>
              <a:t>	After 10 years – it is best practice to replace the 	entire system.</a:t>
            </a:r>
          </a:p>
          <a:p>
            <a:pPr eaLnBrk="1" hangingPunct="1">
              <a:buClrTx/>
              <a:defRPr/>
            </a:pPr>
            <a:r>
              <a:rPr lang="en-GB" altLang="en-US" b="0" dirty="0" smtClean="0">
                <a:solidFill>
                  <a:srgbClr val="000000"/>
                </a:solidFill>
                <a:latin typeface="Arial" charset="0"/>
              </a:rPr>
              <a:t>For further information contact County Durham and Darlington Fire and Rescue Service Community Safety Team on 0845 2234221 or visit </a:t>
            </a:r>
            <a:r>
              <a:rPr lang="en-GB" altLang="en-US" b="0" dirty="0" smtClean="0">
                <a:solidFill>
                  <a:srgbClr val="000000"/>
                </a:solidFill>
                <a:latin typeface="Arial" charset="0"/>
                <a:hlinkClick r:id="rId2"/>
              </a:rPr>
              <a:t>www.ddfire.gov.uk</a:t>
            </a:r>
            <a:endParaRPr lang="en-GB" altLang="en-US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Tx/>
              <a:defRPr/>
            </a:pPr>
            <a:endParaRPr lang="en-GB" alt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Tx/>
              <a:defRPr/>
            </a:pPr>
            <a:endParaRPr lang="en-GB" altLang="en-US" sz="180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900113" y="836613"/>
            <a:ext cx="734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chemeClr val="tx1"/>
                </a:solidFill>
                <a:latin typeface="Arial" charset="0"/>
              </a:rPr>
              <a:t>If there is a fire in your Home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792163" y="1989138"/>
            <a:ext cx="75596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0">
                <a:solidFill>
                  <a:schemeClr val="tx1"/>
                </a:solidFill>
                <a:latin typeface="Arial" charset="0"/>
              </a:rPr>
              <a:t>Have a plan – make sure everyone who lives or visits your home knows what to do if there is a fire.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b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0">
                <a:solidFill>
                  <a:schemeClr val="tx1"/>
                </a:solidFill>
                <a:latin typeface="Arial" charset="0"/>
              </a:rPr>
              <a:t>Get out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0">
                <a:solidFill>
                  <a:schemeClr val="tx1"/>
                </a:solidFill>
                <a:latin typeface="Arial" charset="0"/>
              </a:rPr>
              <a:t>Stay out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0">
                <a:solidFill>
                  <a:schemeClr val="tx1"/>
                </a:solidFill>
                <a:latin typeface="Arial" charset="0"/>
              </a:rPr>
              <a:t>Get the Fire Service out.  Dial 999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b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0">
                <a:solidFill>
                  <a:schemeClr val="tx1"/>
                </a:solidFill>
                <a:latin typeface="Arial" charset="0"/>
              </a:rPr>
              <a:t>For further information please visit </a:t>
            </a:r>
            <a:r>
              <a:rPr lang="en-GB" altLang="en-US" b="0">
                <a:solidFill>
                  <a:schemeClr val="tx1"/>
                </a:solidFill>
                <a:latin typeface="Arial" charset="0"/>
                <a:hlinkClick r:id="rId2"/>
              </a:rPr>
              <a:t>www.gov.uk/firekills</a:t>
            </a:r>
            <a:endParaRPr lang="en-GB" altLang="en-US" b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03238" y="525463"/>
            <a:ext cx="81375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chemeClr val="tx1"/>
                </a:solidFill>
                <a:latin typeface="Arial" charset="0"/>
              </a:rPr>
              <a:t>Facts &amp; Figures </a:t>
            </a: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808038" y="1341438"/>
            <a:ext cx="669607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</a:pPr>
            <a:r>
              <a:rPr lang="en-US" altLang="en-US" sz="2400" b="0">
                <a:solidFill>
                  <a:schemeClr val="tx1"/>
                </a:solidFill>
              </a:rPr>
              <a:t>More accidents happen at home than anywhere else (2.7 million)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en-US" altLang="en-US" sz="2400" b="0">
                <a:solidFill>
                  <a:schemeClr val="tx1"/>
                </a:solidFill>
              </a:rPr>
              <a:t>Every year there are approximately 6,000 deaths as a result of a home accident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en-US" altLang="en-US" sz="2400" b="0">
                <a:solidFill>
                  <a:schemeClr val="tx1"/>
                </a:solidFill>
              </a:rPr>
              <a:t>More accidents happen in the lounge/living room than anywhere else in the home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en-US" altLang="en-US" sz="2400" b="0">
                <a:solidFill>
                  <a:schemeClr val="tx1"/>
                </a:solidFill>
              </a:rPr>
              <a:t>Falls are the most common accidents, which can cause serious injury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en-US" altLang="en-US" sz="2400" b="0">
                <a:solidFill>
                  <a:schemeClr val="tx1"/>
                </a:solidFill>
              </a:rPr>
              <a:t>Children under the age of five and people over 65 (particularly over 75) are most likely to have an accident at home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5288" y="495300"/>
            <a:ext cx="81375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chemeClr val="tx1"/>
                </a:solidFill>
                <a:latin typeface="Arial" charset="0"/>
              </a:rPr>
              <a:t>Hazard Identification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1736725"/>
            <a:ext cx="45116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5288" y="495300"/>
            <a:ext cx="81375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chemeClr val="tx1"/>
                </a:solidFill>
                <a:latin typeface="Arial" charset="0"/>
              </a:rPr>
              <a:t>Hazard and risk</a:t>
            </a: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755650" y="2565400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charset="0"/>
              </a:rPr>
              <a:t>Hazard 	</a:t>
            </a:r>
            <a:r>
              <a:rPr lang="en-US" altLang="en-US" b="0">
                <a:solidFill>
                  <a:schemeClr val="tx1"/>
                </a:solidFill>
                <a:latin typeface="Arial" charset="0"/>
              </a:rPr>
              <a:t>- The potential to cause harm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charset="0"/>
              </a:rPr>
              <a:t>Risk		</a:t>
            </a:r>
            <a:r>
              <a:rPr lang="en-US" altLang="en-US" b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en-US" altLang="en-US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b="0">
                <a:solidFill>
                  <a:schemeClr val="tx1"/>
                </a:solidFill>
                <a:latin typeface="Arial" charset="0"/>
              </a:rPr>
              <a:t>The likelihood of that harm occurring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900113" y="1630363"/>
            <a:ext cx="72723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chemeClr val="tx1"/>
                </a:solidFill>
                <a:latin typeface="Arial" charset="0"/>
              </a:rPr>
              <a:t>In Groups identify Hazards that may be in your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5288" y="333375"/>
            <a:ext cx="81375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chemeClr val="tx1"/>
                </a:solidFill>
                <a:latin typeface="Arial" charset="0"/>
              </a:rPr>
              <a:t>Common Hazards in Homes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288" y="1054100"/>
            <a:ext cx="8137525" cy="544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1938" indent="-26193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b="0" dirty="0"/>
              <a:t>Gas (Cookers/Boilers/BBQ’S).</a:t>
            </a:r>
          </a:p>
          <a:p>
            <a:pPr marL="358775" indent="-35877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/>
              <a:t>Slips Trips and Falls (Poor Housekeeping/Worn Carpets/Poorly fixed Banister Rails. Poor lighting levels.</a:t>
            </a:r>
          </a:p>
          <a:p>
            <a:pPr marL="358775" indent="-35877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/>
              <a:t>Fire (Poor Housekeeping/Flammables stored close to a source of ignition.</a:t>
            </a:r>
          </a:p>
          <a:p>
            <a:pPr marL="358775" indent="-35877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/>
              <a:t>Electricity (Damaged flex/Overloaded plugs/Damaged Equipment.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/>
              <a:t>Chemicals/Substances (Household chemicals/ Prescription drugs).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/>
              <a:t>Environmental (Pathways leading to the home/garden areas/communal areas shared in multi occupancy).  Poor lighting levels in and around the home.  Building in poor state of repair.  Passive smoking.</a:t>
            </a:r>
          </a:p>
          <a:p>
            <a:pPr>
              <a:lnSpc>
                <a:spcPct val="150000"/>
              </a:lnSpc>
              <a:defRPr/>
            </a:pPr>
            <a:endParaRPr lang="en-US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898525" y="757238"/>
            <a:ext cx="7345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chemeClr val="tx1"/>
                </a:solidFill>
                <a:latin typeface="Arial" charset="0"/>
              </a:rPr>
              <a:t>Control Measure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2625" y="1905000"/>
            <a:ext cx="7777163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0" dirty="0"/>
              <a:t>A method of reducing the risk associated with a Hazard.</a:t>
            </a:r>
          </a:p>
          <a:p>
            <a:pPr>
              <a:defRPr/>
            </a:pPr>
            <a:endParaRPr lang="en-GB" sz="2400" b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0" dirty="0"/>
              <a:t>Eliminate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0" dirty="0"/>
              <a:t>Reduce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0" dirty="0"/>
              <a:t>Isolate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0" dirty="0"/>
              <a:t>Control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0" dirty="0"/>
              <a:t>PPE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0" dirty="0"/>
              <a:t>Discipline (Notices/Instructions)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4ef3b5f-6ca1-4c1c-a353-a1c338ccc666">SXJZJSQ2YJM5-499006958-192115</_dlc_DocId>
    <_dlc_DocIdUrl xmlns="14ef3b5f-6ca1-4c1c-a353-a1c338ccc666">
      <Url>https://antsertech.sharepoint.com/sites/TriXData2/_layouts/15/DocIdRedir.aspx?ID=SXJZJSQ2YJM5-499006958-192115</Url>
      <Description>SXJZJSQ2YJM5-499006958-192115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6CE59D0F1F8E4BA4C800CD06E91481" ma:contentTypeVersion="33" ma:contentTypeDescription="Create a new document." ma:contentTypeScope="" ma:versionID="31b040ee7b75bf15a0b0c948ec7616fa">
  <xsd:schema xmlns:xsd="http://www.w3.org/2001/XMLSchema" xmlns:xs="http://www.w3.org/2001/XMLSchema" xmlns:p="http://schemas.microsoft.com/office/2006/metadata/properties" xmlns:ns2="14ef3b5f-6ca1-4c1c-a353-a1c338ccc666" xmlns:ns3="8cece656-0528-402e-8958-c6c815524333" targetNamespace="http://schemas.microsoft.com/office/2006/metadata/properties" ma:root="true" ma:fieldsID="028e8cbce111a7f573e5b1368983dfc3" ns2:_="" ns3:_="">
    <xsd:import namespace="14ef3b5f-6ca1-4c1c-a353-a1c338ccc666"/>
    <xsd:import namespace="8cece656-0528-402e-8958-c6c8155243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ef3b5f-6ca1-4c1c-a353-a1c338ccc66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ce656-0528-402e-8958-c6c8155243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9FFD2C0-0786-42AD-8E4F-FCFEAA9DCFFA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F6302C-F72B-4FF4-A72C-B324E80CE5C3}"/>
</file>

<file path=customXml/itemProps3.xml><?xml version="1.0" encoding="utf-8"?>
<ds:datastoreItem xmlns:ds="http://schemas.openxmlformats.org/officeDocument/2006/customXml" ds:itemID="{80167695-8C8A-466E-A1D1-0E9D1598292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A2E6A9A-D35A-4429-B68E-70C81DD7BB4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10990</TotalTime>
  <Words>975</Words>
  <Application>Microsoft Office PowerPoint</Application>
  <PresentationFormat>On-screen Show (4:3)</PresentationFormat>
  <Paragraphs>247</Paragraphs>
  <Slides>35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Edworthy</dc:creator>
  <cp:lastModifiedBy>Annie Whittingham</cp:lastModifiedBy>
  <cp:revision>793</cp:revision>
  <cp:lastPrinted>2016-01-13T14:59:54Z</cp:lastPrinted>
  <dcterms:created xsi:type="dcterms:W3CDTF">2009-02-23T10:21:46Z</dcterms:created>
  <dcterms:modified xsi:type="dcterms:W3CDTF">2019-03-17T11:32:37Z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0x010100636CE59D0F1F8E4BA4C800CD06E91481</vt:lpwstr>
  </property>
  <property fmtid="{D5CDD505-2E9C-101B-9397-08002B2CF9AE}" pid="3" name="Order">
    <vt:r8>19211500</vt:r8>
  </property>
  <property fmtid="{D5CDD505-2E9C-101B-9397-08002B2CF9AE}" pid="4" name="_dlc_DocIdItemGuid">
    <vt:lpwstr>82207cd9-faa3-5922-afe0-c4c017871477</vt:lpwstr>
  </property>
</Properties>
</file>